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4.jpg" ContentType="image/png"/>
  <Override PartName="/ppt/media/image201.jpg" ContentType="image/png"/>
  <Override PartName="/ppt/media/image306.jpg" ContentType="image/png"/>
  <Override PartName="/ppt/media/image3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82"/>
  </p:notesMasterIdLst>
  <p:sldIdLst>
    <p:sldId id="256" r:id="rId2"/>
    <p:sldId id="2578" r:id="rId3"/>
    <p:sldId id="2543" r:id="rId4"/>
    <p:sldId id="2470" r:id="rId5"/>
    <p:sldId id="2430" r:id="rId6"/>
    <p:sldId id="2432" r:id="rId7"/>
    <p:sldId id="2433" r:id="rId8"/>
    <p:sldId id="2467" r:id="rId9"/>
    <p:sldId id="2447" r:id="rId10"/>
    <p:sldId id="2434" r:id="rId11"/>
    <p:sldId id="2466" r:id="rId12"/>
    <p:sldId id="2538" r:id="rId13"/>
    <p:sldId id="2556" r:id="rId14"/>
    <p:sldId id="2485" r:id="rId15"/>
    <p:sldId id="2539" r:id="rId16"/>
    <p:sldId id="2444" r:id="rId17"/>
    <p:sldId id="2435" r:id="rId18"/>
    <p:sldId id="2436" r:id="rId19"/>
    <p:sldId id="2460" r:id="rId20"/>
    <p:sldId id="2504" r:id="rId21"/>
    <p:sldId id="2589" r:id="rId22"/>
    <p:sldId id="2590" r:id="rId23"/>
    <p:sldId id="2479" r:id="rId24"/>
    <p:sldId id="2591" r:id="rId25"/>
    <p:sldId id="2462" r:id="rId26"/>
    <p:sldId id="2469" r:id="rId27"/>
    <p:sldId id="2478" r:id="rId28"/>
    <p:sldId id="2483" r:id="rId29"/>
    <p:sldId id="2484" r:id="rId30"/>
    <p:sldId id="2480" r:id="rId31"/>
    <p:sldId id="2439" r:id="rId32"/>
    <p:sldId id="2486" r:id="rId33"/>
    <p:sldId id="2440" r:id="rId34"/>
    <p:sldId id="2441" r:id="rId35"/>
    <p:sldId id="2581" r:id="rId36"/>
    <p:sldId id="2461" r:id="rId37"/>
    <p:sldId id="2465" r:id="rId38"/>
    <p:sldId id="2459" r:id="rId39"/>
    <p:sldId id="2488" r:id="rId40"/>
    <p:sldId id="2443" r:id="rId41"/>
    <p:sldId id="2487" r:id="rId42"/>
    <p:sldId id="2468" r:id="rId43"/>
    <p:sldId id="2426" r:id="rId44"/>
    <p:sldId id="2473" r:id="rId45"/>
    <p:sldId id="2526" r:id="rId46"/>
    <p:sldId id="2512" r:id="rId47"/>
    <p:sldId id="2513" r:id="rId48"/>
    <p:sldId id="2516" r:id="rId49"/>
    <p:sldId id="2437" r:id="rId50"/>
    <p:sldId id="2472" r:id="rId51"/>
    <p:sldId id="2471" r:id="rId52"/>
    <p:sldId id="2474" r:id="rId53"/>
    <p:sldId id="2475" r:id="rId54"/>
    <p:sldId id="2442" r:id="rId55"/>
    <p:sldId id="2558" r:id="rId56"/>
    <p:sldId id="2559" r:id="rId57"/>
    <p:sldId id="2477" r:id="rId58"/>
    <p:sldId id="2533" r:id="rId59"/>
    <p:sldId id="2498" r:id="rId60"/>
    <p:sldId id="2499" r:id="rId61"/>
    <p:sldId id="2500" r:id="rId62"/>
    <p:sldId id="2501" r:id="rId63"/>
    <p:sldId id="2502" r:id="rId64"/>
    <p:sldId id="2503" r:id="rId65"/>
    <p:sldId id="2497" r:id="rId66"/>
    <p:sldId id="2489" r:id="rId67"/>
    <p:sldId id="2507" r:id="rId68"/>
    <p:sldId id="2511" r:id="rId69"/>
    <p:sldId id="2517" r:id="rId70"/>
    <p:sldId id="2521" r:id="rId71"/>
    <p:sldId id="2509" r:id="rId72"/>
    <p:sldId id="2523" r:id="rId73"/>
    <p:sldId id="2510" r:id="rId74"/>
    <p:sldId id="2505" r:id="rId75"/>
    <p:sldId id="2506" r:id="rId76"/>
    <p:sldId id="2576" r:id="rId77"/>
    <p:sldId id="2445" r:id="rId78"/>
    <p:sldId id="2446" r:id="rId79"/>
    <p:sldId id="2583" r:id="rId80"/>
    <p:sldId id="2582" r:id="rId81"/>
    <p:sldId id="2490" r:id="rId82"/>
    <p:sldId id="2518" r:id="rId83"/>
    <p:sldId id="2519" r:id="rId84"/>
    <p:sldId id="2520" r:id="rId85"/>
    <p:sldId id="2522" r:id="rId86"/>
    <p:sldId id="2524" r:id="rId87"/>
    <p:sldId id="2525" r:id="rId88"/>
    <p:sldId id="2492" r:id="rId89"/>
    <p:sldId id="2535" r:id="rId90"/>
    <p:sldId id="2536" r:id="rId91"/>
    <p:sldId id="2540" r:id="rId92"/>
    <p:sldId id="2530" r:id="rId93"/>
    <p:sldId id="2537" r:id="rId94"/>
    <p:sldId id="2541" r:id="rId95"/>
    <p:sldId id="2544" r:id="rId96"/>
    <p:sldId id="2542" r:id="rId97"/>
    <p:sldId id="2584" r:id="rId98"/>
    <p:sldId id="2491" r:id="rId99"/>
    <p:sldId id="2545" r:id="rId100"/>
    <p:sldId id="2527" r:id="rId101"/>
    <p:sldId id="2546" r:id="rId102"/>
    <p:sldId id="2528" r:id="rId103"/>
    <p:sldId id="2534" r:id="rId104"/>
    <p:sldId id="2547" r:id="rId105"/>
    <p:sldId id="2529" r:id="rId106"/>
    <p:sldId id="2548" r:id="rId107"/>
    <p:sldId id="2549" r:id="rId108"/>
    <p:sldId id="2449" r:id="rId109"/>
    <p:sldId id="2532" r:id="rId110"/>
    <p:sldId id="2531" r:id="rId111"/>
    <p:sldId id="2585" r:id="rId112"/>
    <p:sldId id="2493" r:id="rId113"/>
    <p:sldId id="2550" r:id="rId114"/>
    <p:sldId id="2551" r:id="rId115"/>
    <p:sldId id="2552" r:id="rId116"/>
    <p:sldId id="2555" r:id="rId117"/>
    <p:sldId id="2554" r:id="rId118"/>
    <p:sldId id="2553" r:id="rId119"/>
    <p:sldId id="2586" r:id="rId120"/>
    <p:sldId id="2494" r:id="rId121"/>
    <p:sldId id="2514" r:id="rId122"/>
    <p:sldId id="2452" r:id="rId123"/>
    <p:sldId id="2557" r:id="rId124"/>
    <p:sldId id="2560" r:id="rId125"/>
    <p:sldId id="2454" r:id="rId126"/>
    <p:sldId id="2455" r:id="rId127"/>
    <p:sldId id="2456" r:id="rId128"/>
    <p:sldId id="2561" r:id="rId129"/>
    <p:sldId id="2587" r:id="rId130"/>
    <p:sldId id="2495" r:id="rId131"/>
    <p:sldId id="2577" r:id="rId132"/>
    <p:sldId id="2453" r:id="rId133"/>
    <p:sldId id="2457" r:id="rId134"/>
    <p:sldId id="2575" r:id="rId135"/>
    <p:sldId id="2588" r:id="rId136"/>
    <p:sldId id="2616" r:id="rId137"/>
    <p:sldId id="2592" r:id="rId138"/>
    <p:sldId id="2566" r:id="rId139"/>
    <p:sldId id="2593" r:id="rId140"/>
    <p:sldId id="2567" r:id="rId141"/>
    <p:sldId id="2594" r:id="rId142"/>
    <p:sldId id="2607" r:id="rId143"/>
    <p:sldId id="2595" r:id="rId144"/>
    <p:sldId id="2596" r:id="rId145"/>
    <p:sldId id="2597" r:id="rId146"/>
    <p:sldId id="2568" r:id="rId147"/>
    <p:sldId id="2598" r:id="rId148"/>
    <p:sldId id="2448" r:id="rId149"/>
    <p:sldId id="2608" r:id="rId150"/>
    <p:sldId id="2599" r:id="rId151"/>
    <p:sldId id="2600" r:id="rId152"/>
    <p:sldId id="2609" r:id="rId153"/>
    <p:sldId id="2601" r:id="rId154"/>
    <p:sldId id="2602" r:id="rId155"/>
    <p:sldId id="2610" r:id="rId156"/>
    <p:sldId id="2604" r:id="rId157"/>
    <p:sldId id="2605" r:id="rId158"/>
    <p:sldId id="2611" r:id="rId159"/>
    <p:sldId id="2606" r:id="rId160"/>
    <p:sldId id="2496" r:id="rId161"/>
    <p:sldId id="2579" r:id="rId162"/>
    <p:sldId id="2580" r:id="rId163"/>
    <p:sldId id="2562" r:id="rId164"/>
    <p:sldId id="2563" r:id="rId165"/>
    <p:sldId id="2564" r:id="rId166"/>
    <p:sldId id="2565" r:id="rId167"/>
    <p:sldId id="2569" r:id="rId168"/>
    <p:sldId id="2570" r:id="rId169"/>
    <p:sldId id="2571" r:id="rId170"/>
    <p:sldId id="2572" r:id="rId171"/>
    <p:sldId id="2573" r:id="rId172"/>
    <p:sldId id="2425" r:id="rId173"/>
    <p:sldId id="2612" r:id="rId174"/>
    <p:sldId id="2617" r:id="rId175"/>
    <p:sldId id="2618" r:id="rId176"/>
    <p:sldId id="2613" r:id="rId177"/>
    <p:sldId id="2614" r:id="rId178"/>
    <p:sldId id="2463" r:id="rId179"/>
    <p:sldId id="2615" r:id="rId180"/>
    <p:sldId id="2464" r:id="rId1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F719"/>
    <a:srgbClr val="BC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19" autoAdjust="0"/>
    <p:restoredTop sz="96247" autoAdjust="0"/>
  </p:normalViewPr>
  <p:slideViewPr>
    <p:cSldViewPr snapToGrid="0">
      <p:cViewPr varScale="1">
        <p:scale>
          <a:sx n="102" d="100"/>
          <a:sy n="102" d="100"/>
        </p:scale>
        <p:origin x="684" y="31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-203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81786-8C50-414F-9CF5-D60482C3DAC5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3733B-4F4A-4C4E-B670-C041D118FA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996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0666DC1-CD27-4874-9484-9D06C59FE4D0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7579F-F417-47C2-AC03-911CCED02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2" y="447675"/>
            <a:ext cx="8397511" cy="2714625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3E600-28DA-4780-9E00-2E12F74FF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2" y="3602037"/>
            <a:ext cx="8397511" cy="2460625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 descr="A black and blue logo&#10;&#10;AI-generated content may be incorrect.">
            <a:extLst>
              <a:ext uri="{FF2B5EF4-FFF2-40B4-BE49-F238E27FC236}">
                <a16:creationId xmlns:a16="http://schemas.microsoft.com/office/drawing/2014/main" id="{810E35D2-FD56-58E3-46F1-F44B7B36AE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66" y="6062662"/>
            <a:ext cx="2035834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5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68C391-1BCB-4DFE-ACB3-DD298F51C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834" y="289368"/>
            <a:ext cx="11214100" cy="59963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Text</a:t>
            </a:r>
          </a:p>
        </p:txBody>
      </p:sp>
      <p:pic>
        <p:nvPicPr>
          <p:cNvPr id="2" name="Picture 1" descr="A black and blue logo&#10;&#10;AI-generated content may be incorrect.">
            <a:extLst>
              <a:ext uri="{FF2B5EF4-FFF2-40B4-BE49-F238E27FC236}">
                <a16:creationId xmlns:a16="http://schemas.microsoft.com/office/drawing/2014/main" id="{6DA8A2FC-BBD4-3365-5FCC-59C062905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089" y="289368"/>
            <a:ext cx="2035834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8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logo&#10;&#10;AI-generated content may be incorrect.">
            <a:extLst>
              <a:ext uri="{FF2B5EF4-FFF2-40B4-BE49-F238E27FC236}">
                <a16:creationId xmlns:a16="http://schemas.microsoft.com/office/drawing/2014/main" id="{87A24B61-97D9-594D-9F52-9469238965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66" y="6062662"/>
            <a:ext cx="2035834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76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logo&#10;&#10;AI-generated content may be incorrect.">
            <a:extLst>
              <a:ext uri="{FF2B5EF4-FFF2-40B4-BE49-F238E27FC236}">
                <a16:creationId xmlns:a16="http://schemas.microsoft.com/office/drawing/2014/main" id="{CB871346-A795-09BB-7C1C-DE2B7064A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089" y="289368"/>
            <a:ext cx="2035834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46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51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0AF76DA-8F95-47D9-9EB6-B1EC93437387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355B14-077B-4BA1-962D-6E97D93FFCCC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0B99F-AC6F-4973-A35E-16C87C38711D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8E41614-9483-47F8-A429-FB0D1C5AA89A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5E91C-3C4F-40A2-BCC6-918D3BED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87234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0F113-1C61-4F74-BD5B-727668BB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EB228-A180-4DF6-9D5B-2CF86B6B9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87234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13719-D65D-4BAE-97B7-FAE8F399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1C83-1089-48B9-8B65-293D4C236D35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7F5BB-DC3C-45D1-A0D2-05168FEC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44BA3-19DB-4072-9A2C-08C92361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299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0A6909D-DC0B-4221-8140-21E981D896AF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D581C2-F39E-4958-A3F3-BB65AB1C5E66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D77040-27EF-4D2C-8D34-32337B0C8544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1A26D20-69F8-4BBC-98C0-BEB470AB8284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7B6BC-4B2A-4001-9634-47473F82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1151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7D074-2CCB-4AB8-A7A0-7847D3C1E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B94BD-D906-4213-9F31-1BE17A86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11519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B8431-70CB-4E9F-8A49-CDFF1855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FE45-CC1E-47DB-8B82-6CF0636FBDB8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2F293-170E-410E-88BF-187A63C5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D93A2-588D-43B5-B6FA-0B7892E6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87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A33-CB96-4CB1-9941-753BD082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B269-70DF-4510-A313-336226558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EA3CC-B2DC-4E87-826C-B885A7E6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30B8-6059-41E5-A5DC-C07A76F5859A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37F52-A7C4-4E21-A12A-02546D47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6031F-5A79-48A7-8EDC-DDD9A9E4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796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188483-96C4-4E9C-AA6A-E70005461AEE}"/>
              </a:ext>
            </a:extLst>
          </p:cNvPr>
          <p:cNvSpPr/>
          <p:nvPr/>
        </p:nvSpPr>
        <p:spPr>
          <a:xfrm>
            <a:off x="9144000" y="0"/>
            <a:ext cx="3048000" cy="6854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4FCD54-7F0B-446E-9998-93E7BD7CE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34222" y="365125"/>
            <a:ext cx="22386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66238-BBF1-4672-BC09-746C6967E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552" y="365125"/>
            <a:ext cx="837406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F32A5-B67B-45C1-B454-12E9FBE0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0CB7-D16E-4358-B7F4-EA4A24554592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91896-9441-4636-89D5-84E5932A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811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37DFE-7F48-4EB0-83BC-A93F342D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1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CF16-986E-4D90-AA40-CDB46E2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 descr="A black and blue logo&#10;&#10;AI-generated content may be incorrect.">
            <a:extLst>
              <a:ext uri="{FF2B5EF4-FFF2-40B4-BE49-F238E27FC236}">
                <a16:creationId xmlns:a16="http://schemas.microsoft.com/office/drawing/2014/main" id="{89D7BF92-5F4A-8817-6505-3B520F7D27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66" y="6062662"/>
            <a:ext cx="2035834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9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66F9FA-E6B8-4CFC-B3F1-0C075546EE33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F270-B2AA-4935-885F-5924B1F6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10862898" cy="272415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2658E-3D87-4D5A-A602-847153CC4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3695701"/>
            <a:ext cx="10862898" cy="23939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B1D84-A229-45B1-BD42-0DC0CE9F8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8C9C-1ACB-4C84-A002-C7E0E45B937A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EEF4-D461-49D7-8F24-8BFE2444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4055A-7488-4646-9E88-692036EA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656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1F74-ED26-4F8B-BF51-3533D840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60"/>
            <a:ext cx="11264536" cy="16875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1D2D7-7F18-43E0-9B2E-3FCD83CC8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55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BBB66-EB7D-4F8C-9C78-1D1C88846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6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684E6-393D-4587-AA45-E6734FB4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8EE0-0333-4ABC-AE18-10DD5071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52369-A8F0-4709-8372-B420A67D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99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1592-4621-4D72-BC2D-F2C439F8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59"/>
            <a:ext cx="10870836" cy="1691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823F5-0A90-4666-BE88-2BE0D0A61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436473"/>
            <a:ext cx="5332026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C6A7C-6260-463D-B3FD-71A07ACD0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552" y="3409051"/>
            <a:ext cx="5332026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2AF8D-90ED-4512-9423-C91BF73A9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162" y="2436473"/>
            <a:ext cx="5358285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838EA-E20D-4CC3-83C2-AFE0DE9F7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162" y="3409051"/>
            <a:ext cx="5358285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03F8A-08E1-4160-9B7E-E0CA4BF8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7434-4794-409A-9547-04789BA47588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291AB-3C5C-4BE1-9E50-02F48933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96E64-CD6C-4CF7-8624-FA4AE976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4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62B3-06A0-4F2F-96EC-A062DAE2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C0095-49F0-4A83-AE8C-9D13E15C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8635-357A-4E3D-B824-A5CEFDB8449C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824898-D4EA-497A-8FC8-43E0D021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821F6-2C08-450C-A18C-702D7384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7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68C391-1BCB-4DFE-ACB3-DD298F51C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834" y="289368"/>
            <a:ext cx="11214100" cy="59963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2ACC74-B2C5-9A6A-FC9E-68BAB8660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294" y="825500"/>
            <a:ext cx="11216640" cy="37306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Text</a:t>
            </a:r>
          </a:p>
        </p:txBody>
      </p:sp>
      <p:pic>
        <p:nvPicPr>
          <p:cNvPr id="3" name="Picture 2" descr="A black and blue logo&#10;&#10;AI-generated content may be incorrect.">
            <a:extLst>
              <a:ext uri="{FF2B5EF4-FFF2-40B4-BE49-F238E27FC236}">
                <a16:creationId xmlns:a16="http://schemas.microsoft.com/office/drawing/2014/main" id="{512937DF-0093-6989-35C2-72ABCF35A0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66" y="6062662"/>
            <a:ext cx="2035834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7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68C391-1BCB-4DFE-ACB3-DD298F51C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834" y="289368"/>
            <a:ext cx="11214100" cy="59963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2ACC74-B2C5-9A6A-FC9E-68BAB8660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294" y="825500"/>
            <a:ext cx="11216640" cy="37306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Text</a:t>
            </a:r>
          </a:p>
        </p:txBody>
      </p:sp>
      <p:pic>
        <p:nvPicPr>
          <p:cNvPr id="2" name="Picture 1" descr="A black and blue logo&#10;&#10;AI-generated content may be incorrect.">
            <a:extLst>
              <a:ext uri="{FF2B5EF4-FFF2-40B4-BE49-F238E27FC236}">
                <a16:creationId xmlns:a16="http://schemas.microsoft.com/office/drawing/2014/main" id="{4F5886C4-9C8D-E43B-7F01-3FEB8661F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089" y="289368"/>
            <a:ext cx="2035834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47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68C391-1BCB-4DFE-ACB3-DD298F51C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834" y="289368"/>
            <a:ext cx="11214100" cy="59963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Text</a:t>
            </a:r>
          </a:p>
        </p:txBody>
      </p:sp>
      <p:pic>
        <p:nvPicPr>
          <p:cNvPr id="3" name="Picture 2" descr="A black and blue logo&#10;&#10;AI-generated content may be incorrect.">
            <a:extLst>
              <a:ext uri="{FF2B5EF4-FFF2-40B4-BE49-F238E27FC236}">
                <a16:creationId xmlns:a16="http://schemas.microsoft.com/office/drawing/2014/main" id="{A373DD0C-FCBA-BFAE-248F-121B7FB52D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66" y="6062662"/>
            <a:ext cx="2035834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9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26A151-13BF-4305-A6DC-9DC7C9877195}"/>
              </a:ext>
            </a:extLst>
          </p:cNvPr>
          <p:cNvSpPr/>
          <p:nvPr/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E6AE3-3BCC-4B3B-AC4E-60F91014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68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B514A-E7EA-41A8-ADBA-85CA1DF6D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576513"/>
            <a:ext cx="10869248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CB0BD-D6E3-4B3D-BCBB-6FECA5D63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221" y="63572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8E16-3C03-4238-9C6F-B34F3D10F77E}" type="datetime1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147F7-B466-4892-BE27-876F9475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016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B4FE0-65CC-4435-A6AF-150E52F35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4983" y="6356350"/>
            <a:ext cx="1280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3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701" r:id="rId7"/>
    <p:sldLayoutId id="2147483703" r:id="rId8"/>
    <p:sldLayoutId id="2147483702" r:id="rId9"/>
    <p:sldLayoutId id="2147483706" r:id="rId10"/>
    <p:sldLayoutId id="2147483688" r:id="rId11"/>
    <p:sldLayoutId id="2147483704" r:id="rId12"/>
    <p:sldLayoutId id="2147483705" r:id="rId13"/>
    <p:sldLayoutId id="2147483689" r:id="rId14"/>
    <p:sldLayoutId id="2147483690" r:id="rId15"/>
    <p:sldLayoutId id="2147483691" r:id="rId16"/>
    <p:sldLayoutId id="2147483693" r:id="rId17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2.xlsx"/><Relationship Id="rId3" Type="http://schemas.openxmlformats.org/officeDocument/2006/relationships/image" Target="../media/image44.png"/><Relationship Id="rId7" Type="http://schemas.openxmlformats.org/officeDocument/2006/relationships/image" Target="../media/image47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46.jpg"/><Relationship Id="rId9" Type="http://schemas.openxmlformats.org/officeDocument/2006/relationships/image" Target="../media/image50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1820.png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7" Type="http://schemas.openxmlformats.org/officeDocument/2006/relationships/image" Target="../media/image126.jp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0.jpg"/><Relationship Id="rId5" Type="http://schemas.openxmlformats.org/officeDocument/2006/relationships/image" Target="../media/image202.png"/><Relationship Id="rId4" Type="http://schemas.openxmlformats.org/officeDocument/2006/relationships/image" Target="../media/image129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1820.png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0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1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1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5.png"/><Relationship Id="rId4" Type="http://schemas.openxmlformats.org/officeDocument/2006/relationships/image" Target="../media/image224.jp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emf"/><Relationship Id="rId7" Type="http://schemas.openxmlformats.org/officeDocument/2006/relationships/image" Target="../media/image228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10.xml"/><Relationship Id="rId6" Type="http://schemas.openxmlformats.org/officeDocument/2006/relationships/package" Target="../embeddings/Microsoft_Excel_Worksheet8.xlsx"/><Relationship Id="rId5" Type="http://schemas.openxmlformats.org/officeDocument/2006/relationships/image" Target="../media/image227.emf"/><Relationship Id="rId4" Type="http://schemas.openxmlformats.org/officeDocument/2006/relationships/package" Target="../embeddings/Microsoft_Excel_Worksheet7.xlsx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2" Type="http://schemas.openxmlformats.org/officeDocument/2006/relationships/package" Target="../embeddings/Microsoft_Excel_Worksheet9.xlsx"/><Relationship Id="rId1" Type="http://schemas.openxmlformats.org/officeDocument/2006/relationships/slideLayout" Target="../slideLayouts/slideLayout1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4.jpg"/><Relationship Id="rId4" Type="http://schemas.openxmlformats.org/officeDocument/2006/relationships/image" Target="../media/image233.jp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6.jp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1.jpg"/><Relationship Id="rId5" Type="http://schemas.openxmlformats.org/officeDocument/2006/relationships/image" Target="../media/image240.jpg"/><Relationship Id="rId4" Type="http://schemas.openxmlformats.org/officeDocument/2006/relationships/image" Target="../media/image239.jp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9.jpg"/><Relationship Id="rId4" Type="http://schemas.openxmlformats.org/officeDocument/2006/relationships/image" Target="../media/image248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8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25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0.png"/><Relationship Id="rId5" Type="http://schemas.openxmlformats.org/officeDocument/2006/relationships/image" Target="../media/image259.jpg"/><Relationship Id="rId4" Type="http://schemas.openxmlformats.org/officeDocument/2006/relationships/image" Target="../media/image258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svg"/><Relationship Id="rId7" Type="http://schemas.openxmlformats.org/officeDocument/2006/relationships/image" Target="../media/image266.sv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5.png"/><Relationship Id="rId5" Type="http://schemas.openxmlformats.org/officeDocument/2006/relationships/image" Target="../media/image264.svg"/><Relationship Id="rId4" Type="http://schemas.openxmlformats.org/officeDocument/2006/relationships/image" Target="../media/image263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268.png"/><Relationship Id="rId7" Type="http://schemas.openxmlformats.org/officeDocument/2006/relationships/image" Target="../media/image272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1.png"/><Relationship Id="rId5" Type="http://schemas.openxmlformats.org/officeDocument/2006/relationships/image" Target="../media/image270.png"/><Relationship Id="rId10" Type="http://schemas.openxmlformats.org/officeDocument/2006/relationships/image" Target="../media/image275.png"/><Relationship Id="rId4" Type="http://schemas.openxmlformats.org/officeDocument/2006/relationships/image" Target="../media/image269.png"/><Relationship Id="rId9" Type="http://schemas.openxmlformats.org/officeDocument/2006/relationships/image" Target="../media/image274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8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13" Type="http://schemas.openxmlformats.org/officeDocument/2006/relationships/image" Target="../media/image289.svg"/><Relationship Id="rId18" Type="http://schemas.openxmlformats.org/officeDocument/2006/relationships/image" Target="../media/image294.png"/><Relationship Id="rId3" Type="http://schemas.openxmlformats.org/officeDocument/2006/relationships/image" Target="../media/image279.svg"/><Relationship Id="rId7" Type="http://schemas.openxmlformats.org/officeDocument/2006/relationships/image" Target="../media/image283.svg"/><Relationship Id="rId12" Type="http://schemas.openxmlformats.org/officeDocument/2006/relationships/image" Target="../media/image288.png"/><Relationship Id="rId17" Type="http://schemas.openxmlformats.org/officeDocument/2006/relationships/image" Target="../media/image293.svg"/><Relationship Id="rId2" Type="http://schemas.openxmlformats.org/officeDocument/2006/relationships/image" Target="../media/image278.png"/><Relationship Id="rId16" Type="http://schemas.openxmlformats.org/officeDocument/2006/relationships/image" Target="../media/image29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2.png"/><Relationship Id="rId11" Type="http://schemas.openxmlformats.org/officeDocument/2006/relationships/image" Target="../media/image287.svg"/><Relationship Id="rId5" Type="http://schemas.openxmlformats.org/officeDocument/2006/relationships/image" Target="../media/image281.svg"/><Relationship Id="rId15" Type="http://schemas.openxmlformats.org/officeDocument/2006/relationships/image" Target="../media/image291.svg"/><Relationship Id="rId10" Type="http://schemas.openxmlformats.org/officeDocument/2006/relationships/image" Target="../media/image286.png"/><Relationship Id="rId19" Type="http://schemas.openxmlformats.org/officeDocument/2006/relationships/image" Target="../media/image295.svg"/><Relationship Id="rId4" Type="http://schemas.openxmlformats.org/officeDocument/2006/relationships/image" Target="../media/image280.png"/><Relationship Id="rId9" Type="http://schemas.openxmlformats.org/officeDocument/2006/relationships/image" Target="../media/image285.svg"/><Relationship Id="rId14" Type="http://schemas.openxmlformats.org/officeDocument/2006/relationships/image" Target="../media/image2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8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0.png"/><Relationship Id="rId4" Type="http://schemas.openxmlformats.org/officeDocument/2006/relationships/image" Target="../media/image299.pn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8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8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13" Type="http://schemas.openxmlformats.org/officeDocument/2006/relationships/image" Target="../media/image314.png"/><Relationship Id="rId3" Type="http://schemas.openxmlformats.org/officeDocument/2006/relationships/image" Target="../media/image134.png"/><Relationship Id="rId7" Type="http://schemas.openxmlformats.org/officeDocument/2006/relationships/image" Target="../media/image308.png"/><Relationship Id="rId12" Type="http://schemas.openxmlformats.org/officeDocument/2006/relationships/image" Target="../media/image313.jp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7.png"/><Relationship Id="rId11" Type="http://schemas.openxmlformats.org/officeDocument/2006/relationships/image" Target="../media/image312.jpg"/><Relationship Id="rId5" Type="http://schemas.openxmlformats.org/officeDocument/2006/relationships/image" Target="../media/image306.jpg"/><Relationship Id="rId10" Type="http://schemas.openxmlformats.org/officeDocument/2006/relationships/image" Target="../media/image311.png"/><Relationship Id="rId4" Type="http://schemas.openxmlformats.org/officeDocument/2006/relationships/image" Target="../media/image305.png"/><Relationship Id="rId9" Type="http://schemas.openxmlformats.org/officeDocument/2006/relationships/image" Target="../media/image310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8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1.png"/><Relationship Id="rId5" Type="http://schemas.openxmlformats.org/officeDocument/2006/relationships/image" Target="../media/image318.jpg"/><Relationship Id="rId4" Type="http://schemas.openxmlformats.org/officeDocument/2006/relationships/image" Target="../media/image317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3" Type="http://schemas.openxmlformats.org/officeDocument/2006/relationships/image" Target="../media/image180.png"/><Relationship Id="rId7" Type="http://schemas.openxmlformats.org/officeDocument/2006/relationships/image" Target="../media/image32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1.png"/><Relationship Id="rId11" Type="http://schemas.openxmlformats.org/officeDocument/2006/relationships/image" Target="../media/image326.png"/><Relationship Id="rId5" Type="http://schemas.openxmlformats.org/officeDocument/2006/relationships/image" Target="../media/image320.png"/><Relationship Id="rId10" Type="http://schemas.openxmlformats.org/officeDocument/2006/relationships/image" Target="../media/image325.png"/><Relationship Id="rId4" Type="http://schemas.openxmlformats.org/officeDocument/2006/relationships/image" Target="../media/image319.png"/><Relationship Id="rId9" Type="http://schemas.openxmlformats.org/officeDocument/2006/relationships/image" Target="../media/image324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hyperlink" Target="https://www.pmi.org/" TargetMode="Externa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rityexecution.com/" TargetMode="External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hyperlink" Target="mailto:jeffsgerry@gmail.com?subject=Clarity%20Execution,%20LLC" TargetMode="External"/><Relationship Id="rId4" Type="http://schemas.openxmlformats.org/officeDocument/2006/relationships/hyperlink" Target="http://www.linkedin.com/in/gerryjeffs" TargetMode="External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emf"/><Relationship Id="rId13" Type="http://schemas.openxmlformats.org/officeDocument/2006/relationships/package" Target="../embeddings/Microsoft_Excel_Worksheet14.xlsx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Microsoft_Excel_Worksheet11.xlsx"/><Relationship Id="rId12" Type="http://schemas.openxmlformats.org/officeDocument/2006/relationships/image" Target="../media/image333.emf"/><Relationship Id="rId2" Type="http://schemas.openxmlformats.org/officeDocument/2006/relationships/image" Target="../media/image328.jpg"/><Relationship Id="rId16" Type="http://schemas.openxmlformats.org/officeDocument/2006/relationships/image" Target="../media/image33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0.emf"/><Relationship Id="rId11" Type="http://schemas.openxmlformats.org/officeDocument/2006/relationships/package" Target="../embeddings/Microsoft_Excel_Worksheet13.xlsx"/><Relationship Id="rId5" Type="http://schemas.openxmlformats.org/officeDocument/2006/relationships/package" Target="../embeddings/Microsoft_Excel_Worksheet10.xlsx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332.emf"/><Relationship Id="rId4" Type="http://schemas.openxmlformats.org/officeDocument/2006/relationships/image" Target="../media/image329.emf"/><Relationship Id="rId9" Type="http://schemas.openxmlformats.org/officeDocument/2006/relationships/package" Target="../embeddings/Microsoft_Excel_Worksheet12.xlsx"/><Relationship Id="rId14" Type="http://schemas.openxmlformats.org/officeDocument/2006/relationships/image" Target="../media/image334.emf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13" Type="http://schemas.openxmlformats.org/officeDocument/2006/relationships/image" Target="../media/image289.svg"/><Relationship Id="rId18" Type="http://schemas.openxmlformats.org/officeDocument/2006/relationships/image" Target="../media/image294.png"/><Relationship Id="rId3" Type="http://schemas.openxmlformats.org/officeDocument/2006/relationships/image" Target="../media/image279.svg"/><Relationship Id="rId7" Type="http://schemas.openxmlformats.org/officeDocument/2006/relationships/image" Target="../media/image283.svg"/><Relationship Id="rId12" Type="http://schemas.openxmlformats.org/officeDocument/2006/relationships/image" Target="../media/image288.png"/><Relationship Id="rId17" Type="http://schemas.openxmlformats.org/officeDocument/2006/relationships/image" Target="../media/image293.svg"/><Relationship Id="rId2" Type="http://schemas.openxmlformats.org/officeDocument/2006/relationships/image" Target="../media/image278.png"/><Relationship Id="rId16" Type="http://schemas.openxmlformats.org/officeDocument/2006/relationships/image" Target="../media/image29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2.png"/><Relationship Id="rId11" Type="http://schemas.openxmlformats.org/officeDocument/2006/relationships/image" Target="../media/image287.svg"/><Relationship Id="rId5" Type="http://schemas.openxmlformats.org/officeDocument/2006/relationships/image" Target="../media/image281.svg"/><Relationship Id="rId15" Type="http://schemas.openxmlformats.org/officeDocument/2006/relationships/image" Target="../media/image291.svg"/><Relationship Id="rId10" Type="http://schemas.openxmlformats.org/officeDocument/2006/relationships/image" Target="../media/image286.png"/><Relationship Id="rId19" Type="http://schemas.openxmlformats.org/officeDocument/2006/relationships/image" Target="../media/image295.svg"/><Relationship Id="rId4" Type="http://schemas.openxmlformats.org/officeDocument/2006/relationships/image" Target="../media/image280.png"/><Relationship Id="rId9" Type="http://schemas.openxmlformats.org/officeDocument/2006/relationships/image" Target="../media/image285.svg"/><Relationship Id="rId14" Type="http://schemas.openxmlformats.org/officeDocument/2006/relationships/image" Target="../media/image290.pn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.xlsx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dardsplus.pmi.org/home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hyperlink" Target="https://www.pmi.org/" TargetMode="Externa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99.jpg"/><Relationship Id="rId7" Type="http://schemas.openxmlformats.org/officeDocument/2006/relationships/image" Target="../media/image10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Relationship Id="rId9" Type="http://schemas.openxmlformats.org/officeDocument/2006/relationships/image" Target="../media/image10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17" Type="http://schemas.openxmlformats.org/officeDocument/2006/relationships/image" Target="../media/image121.svg"/><Relationship Id="rId2" Type="http://schemas.openxmlformats.org/officeDocument/2006/relationships/image" Target="../media/image106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5" Type="http://schemas.openxmlformats.org/officeDocument/2006/relationships/image" Target="../media/image119.sv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Relationship Id="rId14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7" Type="http://schemas.openxmlformats.org/officeDocument/2006/relationships/image" Target="../media/image130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3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svg"/><Relationship Id="rId3" Type="http://schemas.openxmlformats.org/officeDocument/2006/relationships/image" Target="../media/image156.svg"/><Relationship Id="rId7" Type="http://schemas.openxmlformats.org/officeDocument/2006/relationships/image" Target="../media/image160.svg"/><Relationship Id="rId12" Type="http://schemas.openxmlformats.org/officeDocument/2006/relationships/image" Target="../media/image165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9.svg"/><Relationship Id="rId11" Type="http://schemas.openxmlformats.org/officeDocument/2006/relationships/image" Target="../media/image164.svg"/><Relationship Id="rId5" Type="http://schemas.openxmlformats.org/officeDocument/2006/relationships/image" Target="../media/image158.svg"/><Relationship Id="rId10" Type="http://schemas.openxmlformats.org/officeDocument/2006/relationships/image" Target="../media/image163.svg"/><Relationship Id="rId4" Type="http://schemas.openxmlformats.org/officeDocument/2006/relationships/image" Target="../media/image157.png"/><Relationship Id="rId9" Type="http://schemas.openxmlformats.org/officeDocument/2006/relationships/image" Target="../media/image162.sv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8.png"/><Relationship Id="rId7" Type="http://schemas.openxmlformats.org/officeDocument/2006/relationships/image" Target="../media/image15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7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2.png"/><Relationship Id="rId4" Type="http://schemas.openxmlformats.org/officeDocument/2006/relationships/image" Target="../media/image2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29.png"/><Relationship Id="rId7" Type="http://schemas.openxmlformats.org/officeDocument/2006/relationships/image" Target="../media/image190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FBAA32-A972-4299-98FA-631C80F4D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95715"/>
            <a:ext cx="6095999" cy="45622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902018-806A-6916-F9B2-28274FAFF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280" y="331645"/>
            <a:ext cx="11521440" cy="1638260"/>
          </a:xfrm>
        </p:spPr>
        <p:txBody>
          <a:bodyPr anchor="ctr">
            <a:noAutofit/>
          </a:bodyPr>
          <a:lstStyle/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Management</a:t>
            </a:r>
          </a:p>
        </p:txBody>
      </p:sp>
      <p:pic>
        <p:nvPicPr>
          <p:cNvPr id="4" name="Picture 3" descr="Network Technology Background">
            <a:extLst>
              <a:ext uri="{FF2B5EF4-FFF2-40B4-BE49-F238E27FC236}">
                <a16:creationId xmlns:a16="http://schemas.microsoft.com/office/drawing/2014/main" id="{F7ED6369-ACA4-3500-5D92-CDD6A713C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8" r="2" b="2"/>
          <a:stretch/>
        </p:blipFill>
        <p:spPr>
          <a:xfrm>
            <a:off x="6095999" y="2295715"/>
            <a:ext cx="6096001" cy="45622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7ADCCF-D3A6-DD2C-CCCA-B173056C49ED}"/>
              </a:ext>
            </a:extLst>
          </p:cNvPr>
          <p:cNvSpPr txBox="1"/>
          <p:nvPr/>
        </p:nvSpPr>
        <p:spPr>
          <a:xfrm>
            <a:off x="461800" y="3130307"/>
            <a:ext cx="54185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Delivering Value Through Projects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E5688AE-6BD9-C00C-25C5-3234A560D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179" y="4633792"/>
            <a:ext cx="2626675" cy="1097280"/>
          </a:xfrm>
          <a:prstGeom prst="rect">
            <a:avLst/>
          </a:prstGeom>
        </p:spPr>
      </p:pic>
      <p:pic>
        <p:nvPicPr>
          <p:cNvPr id="8" name="Picture 7" descr="A black and blue logo&#10;&#10;AI-generated content may be incorrect.">
            <a:extLst>
              <a:ext uri="{FF2B5EF4-FFF2-40B4-BE49-F238E27FC236}">
                <a16:creationId xmlns:a16="http://schemas.microsoft.com/office/drawing/2014/main" id="{4258FE80-D84D-0C12-C0FF-EE819D1A0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324" y="5627377"/>
            <a:ext cx="2321396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74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character walking with a cane&#10;&#10;Description automatically generated">
            <a:extLst>
              <a:ext uri="{FF2B5EF4-FFF2-40B4-BE49-F238E27FC236}">
                <a16:creationId xmlns:a16="http://schemas.microsoft.com/office/drawing/2014/main" id="{1AF27038-AC13-A28C-7747-4B60A71F4D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8F237A4-BA05-0D2B-D869-454D7A2FF0E9}"/>
              </a:ext>
            </a:extLst>
          </p:cNvPr>
          <p:cNvSpPr txBox="1">
            <a:spLocks/>
          </p:cNvSpPr>
          <p:nvPr/>
        </p:nvSpPr>
        <p:spPr>
          <a:xfrm>
            <a:off x="834403" y="1517554"/>
            <a:ext cx="5486400" cy="3657600"/>
          </a:xfrm>
          <a:prstGeom prst="rect">
            <a:avLst/>
          </a:prstGeom>
          <a:noFill/>
        </p:spPr>
        <p:txBody>
          <a:bodyPr/>
          <a:lstStyle>
            <a:lvl1pPr marL="342887" indent="-342887" algn="l" rtl="0" eaLnBrk="1" fontAlgn="base" hangingPunct="1">
              <a:spcBef>
                <a:spcPts val="720"/>
              </a:spcBef>
              <a:spcAft>
                <a:spcPts val="72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lang="en-US" sz="2800" b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04" indent="-342887" algn="l" rtl="0" eaLnBrk="1" fontAlgn="base" hangingPunct="1">
              <a:spcBef>
                <a:spcPts val="720"/>
              </a:spcBef>
              <a:spcAft>
                <a:spcPts val="720"/>
              </a:spcAft>
              <a:buClr>
                <a:schemeClr val="tx2"/>
              </a:buClr>
              <a:buChar char="–"/>
              <a:defRPr lang="en-US" sz="2400" b="0" dirty="0" smtClean="0">
                <a:solidFill>
                  <a:schemeClr val="tx1"/>
                </a:solidFill>
                <a:latin typeface="+mn-lt"/>
              </a:defRPr>
            </a:lvl2pPr>
            <a:lvl3pPr marL="1238201" indent="-342887" algn="l" rtl="0" eaLnBrk="1" fontAlgn="base" hangingPunct="1">
              <a:spcBef>
                <a:spcPts val="720"/>
              </a:spcBef>
              <a:spcAft>
                <a:spcPts val="72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lang="en-US" sz="2000" b="0" dirty="0" smtClean="0">
                <a:solidFill>
                  <a:schemeClr val="tx1"/>
                </a:solidFill>
                <a:latin typeface="+mn-lt"/>
              </a:defRPr>
            </a:lvl3pPr>
            <a:lvl4pPr marL="1720147" indent="-342887" algn="l" rtl="0" eaLnBrk="1" fontAlgn="base" hangingPunct="1">
              <a:spcBef>
                <a:spcPts val="720"/>
              </a:spcBef>
              <a:spcAft>
                <a:spcPts val="720"/>
              </a:spcAft>
              <a:buClr>
                <a:schemeClr val="tx2"/>
              </a:buClr>
              <a:buChar char="–"/>
              <a:defRPr lang="en-US" sz="1800" b="0" dirty="0" smtClean="0">
                <a:solidFill>
                  <a:schemeClr val="tx1"/>
                </a:solidFill>
                <a:latin typeface="+mn-lt"/>
              </a:defRPr>
            </a:lvl4pPr>
            <a:lvl5pPr marL="2468782" indent="-274309" algn="l" rtl="0" eaLnBrk="1" fontAlgn="base" hangingPunct="1">
              <a:spcBef>
                <a:spcPts val="720"/>
              </a:spcBef>
              <a:spcAft>
                <a:spcPts val="72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lang="en-GB" sz="1600" b="0" baseline="0" dirty="0" smtClean="0">
                <a:solidFill>
                  <a:schemeClr val="tx1"/>
                </a:solidFill>
                <a:latin typeface="+mn-lt"/>
              </a:defRPr>
            </a:lvl5pPr>
            <a:lvl6pPr marL="3017399" indent="-27430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82841"/>
              </a:buClr>
              <a:buChar char="»"/>
              <a:defRPr sz="1920">
                <a:solidFill>
                  <a:srgbClr val="282841"/>
                </a:solidFill>
                <a:latin typeface="+mn-lt"/>
              </a:defRPr>
            </a:lvl6pPr>
            <a:lvl7pPr marL="3566017" indent="-27430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82841"/>
              </a:buClr>
              <a:buChar char="»"/>
              <a:defRPr sz="1920">
                <a:solidFill>
                  <a:srgbClr val="282841"/>
                </a:solidFill>
                <a:latin typeface="+mn-lt"/>
              </a:defRPr>
            </a:lvl7pPr>
            <a:lvl8pPr marL="4114636" indent="-27430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82841"/>
              </a:buClr>
              <a:buChar char="»"/>
              <a:defRPr sz="1920">
                <a:solidFill>
                  <a:srgbClr val="282841"/>
                </a:solidFill>
                <a:latin typeface="+mn-lt"/>
              </a:defRPr>
            </a:lvl8pPr>
            <a:lvl9pPr marL="4663254" indent="-27430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82841"/>
              </a:buClr>
              <a:buChar char="»"/>
              <a:defRPr sz="1920">
                <a:solidFill>
                  <a:srgbClr val="28284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Project Management Helps</a:t>
            </a:r>
          </a:p>
          <a:p>
            <a:pPr marL="13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kern="0" dirty="0"/>
              <a:t>Deliver objectives</a:t>
            </a:r>
          </a:p>
          <a:p>
            <a:pPr marL="13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kern="0" dirty="0"/>
              <a:t>Meet expectations</a:t>
            </a:r>
          </a:p>
          <a:p>
            <a:pPr marL="13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kern="0" dirty="0"/>
              <a:t>Increase chances of success</a:t>
            </a:r>
          </a:p>
          <a:p>
            <a:pPr marL="13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kern="0" dirty="0"/>
              <a:t>Resolve problems &amp; issues</a:t>
            </a:r>
          </a:p>
          <a:p>
            <a:pPr marL="13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kern="0" dirty="0"/>
              <a:t>Respond to risks more timely</a:t>
            </a:r>
          </a:p>
          <a:p>
            <a:pPr marL="13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kern="0" dirty="0"/>
              <a:t>Optimize resources</a:t>
            </a:r>
          </a:p>
          <a:p>
            <a:pPr marL="13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kern="0" dirty="0"/>
              <a:t>Manage constraints</a:t>
            </a:r>
          </a:p>
          <a:p>
            <a:pPr marL="13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kern="0" dirty="0"/>
              <a:t>Manage change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80308A9-8BC8-BA21-1D28-9EA9D37486A0}"/>
              </a:ext>
            </a:extLst>
          </p:cNvPr>
          <p:cNvSpPr txBox="1">
            <a:spLocks/>
          </p:cNvSpPr>
          <p:nvPr/>
        </p:nvSpPr>
        <p:spPr>
          <a:xfrm>
            <a:off x="5924254" y="1517554"/>
            <a:ext cx="5760720" cy="3657600"/>
          </a:xfrm>
          <a:prstGeom prst="rect">
            <a:avLst/>
          </a:prstGeom>
          <a:noFill/>
        </p:spPr>
        <p:txBody>
          <a:bodyPr/>
          <a:lstStyle>
            <a:lvl1pPr marL="342887" indent="-342887" algn="l" rtl="0" eaLnBrk="1" fontAlgn="base" hangingPunct="1">
              <a:spcBef>
                <a:spcPts val="720"/>
              </a:spcBef>
              <a:spcAft>
                <a:spcPts val="72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lang="en-US" sz="2800" b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04" indent="-342887" algn="l" rtl="0" eaLnBrk="1" fontAlgn="base" hangingPunct="1">
              <a:spcBef>
                <a:spcPts val="720"/>
              </a:spcBef>
              <a:spcAft>
                <a:spcPts val="720"/>
              </a:spcAft>
              <a:buClr>
                <a:schemeClr val="tx2"/>
              </a:buClr>
              <a:buChar char="–"/>
              <a:defRPr lang="en-US" sz="2400" b="0" dirty="0" smtClean="0">
                <a:solidFill>
                  <a:schemeClr val="tx1"/>
                </a:solidFill>
                <a:latin typeface="+mn-lt"/>
              </a:defRPr>
            </a:lvl2pPr>
            <a:lvl3pPr marL="1238201" indent="-342887" algn="l" rtl="0" eaLnBrk="1" fontAlgn="base" hangingPunct="1">
              <a:spcBef>
                <a:spcPts val="720"/>
              </a:spcBef>
              <a:spcAft>
                <a:spcPts val="72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lang="en-US" sz="2000" b="0" dirty="0" smtClean="0">
                <a:solidFill>
                  <a:schemeClr val="tx1"/>
                </a:solidFill>
                <a:latin typeface="+mn-lt"/>
              </a:defRPr>
            </a:lvl3pPr>
            <a:lvl4pPr marL="1720147" indent="-342887" algn="l" rtl="0" eaLnBrk="1" fontAlgn="base" hangingPunct="1">
              <a:spcBef>
                <a:spcPts val="720"/>
              </a:spcBef>
              <a:spcAft>
                <a:spcPts val="720"/>
              </a:spcAft>
              <a:buClr>
                <a:schemeClr val="tx2"/>
              </a:buClr>
              <a:buChar char="–"/>
              <a:defRPr lang="en-US" sz="1800" b="0" dirty="0" smtClean="0">
                <a:solidFill>
                  <a:schemeClr val="tx1"/>
                </a:solidFill>
                <a:latin typeface="+mn-lt"/>
              </a:defRPr>
            </a:lvl4pPr>
            <a:lvl5pPr marL="2468782" indent="-274309" algn="l" rtl="0" eaLnBrk="1" fontAlgn="base" hangingPunct="1">
              <a:spcBef>
                <a:spcPts val="720"/>
              </a:spcBef>
              <a:spcAft>
                <a:spcPts val="72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lang="en-GB" sz="1600" b="0" baseline="0" dirty="0" smtClean="0">
                <a:solidFill>
                  <a:schemeClr val="tx1"/>
                </a:solidFill>
                <a:latin typeface="+mn-lt"/>
              </a:defRPr>
            </a:lvl5pPr>
            <a:lvl6pPr marL="3017399" indent="-27430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82841"/>
              </a:buClr>
              <a:buChar char="»"/>
              <a:defRPr sz="1920">
                <a:solidFill>
                  <a:srgbClr val="282841"/>
                </a:solidFill>
                <a:latin typeface="+mn-lt"/>
              </a:defRPr>
            </a:lvl6pPr>
            <a:lvl7pPr marL="3566017" indent="-27430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82841"/>
              </a:buClr>
              <a:buChar char="»"/>
              <a:defRPr sz="1920">
                <a:solidFill>
                  <a:srgbClr val="282841"/>
                </a:solidFill>
                <a:latin typeface="+mn-lt"/>
              </a:defRPr>
            </a:lvl7pPr>
            <a:lvl8pPr marL="4114636" indent="-27430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82841"/>
              </a:buClr>
              <a:buChar char="»"/>
              <a:defRPr sz="1920">
                <a:solidFill>
                  <a:srgbClr val="282841"/>
                </a:solidFill>
                <a:latin typeface="+mn-lt"/>
              </a:defRPr>
            </a:lvl8pPr>
            <a:lvl9pPr marL="4663254" indent="-27430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82841"/>
              </a:buClr>
              <a:buChar char="»"/>
              <a:defRPr sz="1920">
                <a:solidFill>
                  <a:srgbClr val="28284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Tendencies of Projects Not Managed</a:t>
            </a:r>
          </a:p>
          <a:p>
            <a:pPr marL="13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kern="0" dirty="0"/>
              <a:t>Missed deadlines</a:t>
            </a:r>
          </a:p>
          <a:p>
            <a:pPr marL="13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kern="0" dirty="0"/>
              <a:t>Cost overruns</a:t>
            </a:r>
          </a:p>
          <a:p>
            <a:pPr marL="13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kern="0" dirty="0"/>
              <a:t>Poor fitness of use</a:t>
            </a:r>
          </a:p>
          <a:p>
            <a:pPr marL="13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kern="0" dirty="0"/>
              <a:t>Rework</a:t>
            </a:r>
          </a:p>
          <a:p>
            <a:pPr marL="13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kern="0" dirty="0"/>
              <a:t>Uncontrolled scope</a:t>
            </a:r>
          </a:p>
          <a:p>
            <a:pPr marL="13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kern="0" dirty="0"/>
              <a:t>Loss of organization reputation</a:t>
            </a:r>
          </a:p>
          <a:p>
            <a:pPr marL="13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kern="0" dirty="0"/>
              <a:t>Unsatisfied stakeholders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D6A34-89C1-209B-0647-C6E68B638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Project Management?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5AB72-893B-4796-A689-FE72EC92662B}"/>
              </a:ext>
            </a:extLst>
          </p:cNvPr>
          <p:cNvSpPr txBox="1"/>
          <p:nvPr/>
        </p:nvSpPr>
        <p:spPr>
          <a:xfrm>
            <a:off x="1514455" y="5313872"/>
            <a:ext cx="9612696" cy="52322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Projects Deliver Value, Solve Problems, and Create Opportunities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67AC94-6A8D-4187-B98A-2CCDD2C737EC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31988124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1EDD-1673-FCF6-2D98-EBB3667EA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Decomposing the Work Down into Digestible 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59303-049F-6D5D-6B74-0D40133C8B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Work Breakdown Structures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7B2CCC-C161-7706-92FB-2E2EFDD7FFBB}"/>
              </a:ext>
            </a:extLst>
          </p:cNvPr>
          <p:cNvSpPr/>
          <p:nvPr/>
        </p:nvSpPr>
        <p:spPr>
          <a:xfrm>
            <a:off x="3948028" y="1319851"/>
            <a:ext cx="7680960" cy="246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Complexity determines planning tool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Number of activities, resources, scope,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Activity can represent a few days to a few weeks of effort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be hours or workdays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Logical buckets are good, but not absolute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Importance is listing the activity somewhere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D5B85DD-5CEE-8A3C-1283-459687EDACA8}"/>
              </a:ext>
            </a:extLst>
          </p:cNvPr>
          <p:cNvGrpSpPr/>
          <p:nvPr/>
        </p:nvGrpSpPr>
        <p:grpSpPr>
          <a:xfrm>
            <a:off x="388196" y="1250835"/>
            <a:ext cx="3482191" cy="4887388"/>
            <a:chOff x="655614" y="1518249"/>
            <a:chExt cx="3482191" cy="488738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96826FE-B9BE-1C86-FA25-CE66ADC47796}"/>
                </a:ext>
              </a:extLst>
            </p:cNvPr>
            <p:cNvSpPr/>
            <p:nvPr/>
          </p:nvSpPr>
          <p:spPr>
            <a:xfrm>
              <a:off x="655614" y="1518249"/>
              <a:ext cx="2743200" cy="27432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Project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6448C4C-4CE7-5711-254A-3A507F03A97D}"/>
                </a:ext>
              </a:extLst>
            </p:cNvPr>
            <p:cNvSpPr/>
            <p:nvPr/>
          </p:nvSpPr>
          <p:spPr>
            <a:xfrm>
              <a:off x="655614" y="1847754"/>
              <a:ext cx="2743200" cy="27432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Summary Level 1.0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99DDF31-3D98-6DBF-E80F-E231F592FFE0}"/>
                </a:ext>
              </a:extLst>
            </p:cNvPr>
            <p:cNvSpPr/>
            <p:nvPr/>
          </p:nvSpPr>
          <p:spPr>
            <a:xfrm>
              <a:off x="655614" y="3165774"/>
              <a:ext cx="2743200" cy="27432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Summary Level 2.0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5AB62C7-E079-76DA-BA65-E533DFA3362B}"/>
                </a:ext>
              </a:extLst>
            </p:cNvPr>
            <p:cNvSpPr/>
            <p:nvPr/>
          </p:nvSpPr>
          <p:spPr>
            <a:xfrm>
              <a:off x="655614" y="4483794"/>
              <a:ext cx="2743200" cy="27432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Summary Level 3.0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8091EB9-7437-51B7-4BF1-9BA40A0C1A07}"/>
                </a:ext>
              </a:extLst>
            </p:cNvPr>
            <p:cNvSpPr/>
            <p:nvPr/>
          </p:nvSpPr>
          <p:spPr>
            <a:xfrm>
              <a:off x="971915" y="2177259"/>
              <a:ext cx="27432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Activity 1.1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E67585A-6E5A-CD96-311D-3ADD776DB06C}"/>
                </a:ext>
              </a:extLst>
            </p:cNvPr>
            <p:cNvSpPr/>
            <p:nvPr/>
          </p:nvSpPr>
          <p:spPr>
            <a:xfrm>
              <a:off x="971915" y="2506764"/>
              <a:ext cx="27432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Activity 1.2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172CA11-D4FB-242B-68B8-D98815EC6C5D}"/>
                </a:ext>
              </a:extLst>
            </p:cNvPr>
            <p:cNvSpPr/>
            <p:nvPr/>
          </p:nvSpPr>
          <p:spPr>
            <a:xfrm>
              <a:off x="971915" y="2836269"/>
              <a:ext cx="27432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Activity 1.3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DDD38325-7E00-7033-9EDF-2A93B71EDFA5}"/>
                </a:ext>
              </a:extLst>
            </p:cNvPr>
            <p:cNvSpPr/>
            <p:nvPr/>
          </p:nvSpPr>
          <p:spPr>
            <a:xfrm>
              <a:off x="971915" y="3495279"/>
              <a:ext cx="27432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Activity 2.1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CA1B8357-5F6B-D638-0671-FDE022840855}"/>
                </a:ext>
              </a:extLst>
            </p:cNvPr>
            <p:cNvSpPr/>
            <p:nvPr/>
          </p:nvSpPr>
          <p:spPr>
            <a:xfrm>
              <a:off x="971915" y="3824784"/>
              <a:ext cx="27432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Activity 2.2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3FFFA0D-CF7A-CD95-465F-D0F302FFA6CB}"/>
                </a:ext>
              </a:extLst>
            </p:cNvPr>
            <p:cNvSpPr/>
            <p:nvPr/>
          </p:nvSpPr>
          <p:spPr>
            <a:xfrm>
              <a:off x="971915" y="4154289"/>
              <a:ext cx="27432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Activity 2.3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817D755-92A5-8317-32FC-11B2E312D94E}"/>
                </a:ext>
              </a:extLst>
            </p:cNvPr>
            <p:cNvSpPr/>
            <p:nvPr/>
          </p:nvSpPr>
          <p:spPr>
            <a:xfrm>
              <a:off x="971915" y="4813299"/>
              <a:ext cx="2743200" cy="27432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Summary Level 3.1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B6B6CCEC-01AB-8C6B-204B-9FF10BE89435}"/>
                </a:ext>
              </a:extLst>
            </p:cNvPr>
            <p:cNvSpPr/>
            <p:nvPr/>
          </p:nvSpPr>
          <p:spPr>
            <a:xfrm>
              <a:off x="1394605" y="5142804"/>
              <a:ext cx="27432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Activity 3.11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E97A5D1-6CA9-DF45-D412-C767823C5E90}"/>
                </a:ext>
              </a:extLst>
            </p:cNvPr>
            <p:cNvSpPr/>
            <p:nvPr/>
          </p:nvSpPr>
          <p:spPr>
            <a:xfrm>
              <a:off x="1394605" y="5472309"/>
              <a:ext cx="27432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Activity 3.12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0264B03A-F335-C051-B5D3-D7573B8251FC}"/>
                </a:ext>
              </a:extLst>
            </p:cNvPr>
            <p:cNvSpPr/>
            <p:nvPr/>
          </p:nvSpPr>
          <p:spPr>
            <a:xfrm>
              <a:off x="971915" y="5801814"/>
              <a:ext cx="27432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Activity 3.2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0096C206-8798-D2C8-3468-CE03CBF4980C}"/>
                </a:ext>
              </a:extLst>
            </p:cNvPr>
            <p:cNvSpPr/>
            <p:nvPr/>
          </p:nvSpPr>
          <p:spPr>
            <a:xfrm>
              <a:off x="971915" y="6131317"/>
              <a:ext cx="27432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Activity 3.3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569720E-D8FE-639D-60EA-9CC606F262EE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8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0116DD-91C0-22F8-4BB1-9705E1C84921}"/>
              </a:ext>
            </a:extLst>
          </p:cNvPr>
          <p:cNvGrpSpPr/>
          <p:nvPr/>
        </p:nvGrpSpPr>
        <p:grpSpPr>
          <a:xfrm>
            <a:off x="5086699" y="4076458"/>
            <a:ext cx="5081205" cy="2561261"/>
            <a:chOff x="5086699" y="4076458"/>
            <a:chExt cx="5081205" cy="256126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F612D84-F69D-9C8B-9C42-11BE1434FDC8}"/>
                </a:ext>
              </a:extLst>
            </p:cNvPr>
            <p:cNvGrpSpPr/>
            <p:nvPr/>
          </p:nvGrpSpPr>
          <p:grpSpPr>
            <a:xfrm>
              <a:off x="5086699" y="4076458"/>
              <a:ext cx="5081205" cy="1732262"/>
              <a:chOff x="5362745" y="4154278"/>
              <a:chExt cx="5081205" cy="1732262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18EE81C-AFE8-D1DE-01CE-87AB3E969BBC}"/>
                  </a:ext>
                </a:extLst>
              </p:cNvPr>
              <p:cNvGrpSpPr/>
              <p:nvPr/>
            </p:nvGrpSpPr>
            <p:grpSpPr>
              <a:xfrm>
                <a:off x="5362745" y="4452556"/>
                <a:ext cx="5081205" cy="1433984"/>
                <a:chOff x="5298320" y="3983217"/>
                <a:chExt cx="5081205" cy="1433984"/>
              </a:xfrm>
            </p:grpSpPr>
            <p:pic>
              <p:nvPicPr>
                <p:cNvPr id="22" name="Picture 21" descr="A blue and white logo&#10;&#10;Description automatically generated">
                  <a:extLst>
                    <a:ext uri="{FF2B5EF4-FFF2-40B4-BE49-F238E27FC236}">
                      <a16:creationId xmlns:a16="http://schemas.microsoft.com/office/drawing/2014/main" id="{CF03D12B-E6EA-5DC6-EDA5-AD0617BECE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9441" y="4746417"/>
                  <a:ext cx="2723431" cy="610049"/>
                </a:xfrm>
                <a:prstGeom prst="rect">
                  <a:avLst/>
                </a:prstGeom>
              </p:spPr>
            </p:pic>
            <p:pic>
              <p:nvPicPr>
                <p:cNvPr id="26" name="Picture 25" descr="A black and white logo&#10;&#10;Description automatically generated">
                  <a:extLst>
                    <a:ext uri="{FF2B5EF4-FFF2-40B4-BE49-F238E27FC236}">
                      <a16:creationId xmlns:a16="http://schemas.microsoft.com/office/drawing/2014/main" id="{0EAEFFA6-CCB5-D98D-1BF7-4A61EF2265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8320" y="3983217"/>
                  <a:ext cx="2945673" cy="731520"/>
                </a:xfrm>
                <a:prstGeom prst="rect">
                  <a:avLst/>
                </a:prstGeom>
              </p:spPr>
            </p:pic>
            <p:pic>
              <p:nvPicPr>
                <p:cNvPr id="28" name="Picture 27" descr="A green logo with text&#10;&#10;Description automatically generated">
                  <a:extLst>
                    <a:ext uri="{FF2B5EF4-FFF2-40B4-BE49-F238E27FC236}">
                      <a16:creationId xmlns:a16="http://schemas.microsoft.com/office/drawing/2014/main" id="{3F5035A4-0692-83BB-EAF5-20D47CF3D0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5913" y="3983217"/>
                  <a:ext cx="1833612" cy="731520"/>
                </a:xfrm>
                <a:prstGeom prst="rect">
                  <a:avLst/>
                </a:prstGeom>
              </p:spPr>
            </p:pic>
            <p:pic>
              <p:nvPicPr>
                <p:cNvPr id="32" name="Picture 31" descr="A green sign with a black background&#10;&#10;Description automatically generated">
                  <a:extLst>
                    <a:ext uri="{FF2B5EF4-FFF2-40B4-BE49-F238E27FC236}">
                      <a16:creationId xmlns:a16="http://schemas.microsoft.com/office/drawing/2014/main" id="{DB1100FF-1A4B-9133-5D7E-9CF3C4CA49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5913" y="4685681"/>
                  <a:ext cx="1632539" cy="731520"/>
                </a:xfrm>
                <a:prstGeom prst="rect">
                  <a:avLst/>
                </a:prstGeom>
              </p:spPr>
            </p:pic>
          </p:grp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45BE09A6-A725-9B41-7F63-F617772179D5}"/>
                  </a:ext>
                </a:extLst>
              </p:cNvPr>
              <p:cNvSpPr/>
              <p:nvPr/>
            </p:nvSpPr>
            <p:spPr>
              <a:xfrm>
                <a:off x="5473865" y="4154278"/>
                <a:ext cx="4860579" cy="27432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</a:rPr>
                  <a:t>Planning Tools</a:t>
                </a:r>
              </a:p>
            </p:txBody>
          </p:sp>
        </p:grpSp>
        <p:pic>
          <p:nvPicPr>
            <p:cNvPr id="6" name="Picture 5" descr="A blue and black logo&#10;&#10;Description automatically generated">
              <a:extLst>
                <a:ext uri="{FF2B5EF4-FFF2-40B4-BE49-F238E27FC236}">
                  <a16:creationId xmlns:a16="http://schemas.microsoft.com/office/drawing/2014/main" id="{58BD795B-E54D-4969-3482-22972B1FB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669" y="5631879"/>
              <a:ext cx="1481985" cy="1005840"/>
            </a:xfrm>
            <a:prstGeom prst="rect">
              <a:avLst/>
            </a:prstGeom>
          </p:spPr>
        </p:pic>
      </p:grpSp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E48ED81-2BD6-71AE-1BA9-9596192BD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251" y="5779010"/>
            <a:ext cx="2132025" cy="599632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B97C947-86CA-DADA-230F-2F89907DCD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125540"/>
              </p:ext>
            </p:extLst>
          </p:nvPr>
        </p:nvGraphicFramePr>
        <p:xfrm>
          <a:off x="10573102" y="4726820"/>
          <a:ext cx="1212501" cy="1023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8" imgW="914400" imgH="771656" progId="Excel.Sheet.12">
                  <p:embed/>
                </p:oleObj>
              </mc:Choice>
              <mc:Fallback>
                <p:oleObj name="Worksheet" showAsIcon="1" r:id="rId8" imgW="914400" imgH="7716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73102" y="4726820"/>
                        <a:ext cx="1212501" cy="1023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056252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1CB22-C4EE-5478-477E-A661C81A8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Time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DBC557-8D05-7C0E-D5E3-9034B780C517}"/>
              </a:ext>
            </a:extLst>
          </p:cNvPr>
          <p:cNvGrpSpPr/>
          <p:nvPr/>
        </p:nvGrpSpPr>
        <p:grpSpPr>
          <a:xfrm>
            <a:off x="950788" y="4520333"/>
            <a:ext cx="6794489" cy="1088761"/>
            <a:chOff x="950788" y="5008352"/>
            <a:chExt cx="6794489" cy="10887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3330F30-0FD6-7A4A-1FC5-AD16610A1B80}"/>
                </a:ext>
              </a:extLst>
            </p:cNvPr>
            <p:cNvSpPr/>
            <p:nvPr/>
          </p:nvSpPr>
          <p:spPr>
            <a:xfrm>
              <a:off x="950788" y="5008352"/>
              <a:ext cx="493429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Program Evaluation Review Technique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F86B402-ADA7-F5F5-FFC9-454581B3C7F6}"/>
                    </a:ext>
                  </a:extLst>
                </p:cNvPr>
                <p:cNvSpPr txBox="1"/>
                <p:nvPr/>
              </p:nvSpPr>
              <p:spPr>
                <a:xfrm>
                  <a:off x="950788" y="5454821"/>
                  <a:ext cx="6794489" cy="6422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pt-BR" sz="280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𝑂𝑝𝑡𝑜𝑚𝑖𝑠𝑡𝑖𝑐</m:t>
                          </m:r>
                          <m:r>
                            <a:rPr lang="en-US" sz="28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+ 4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𝑀𝑜𝑠𝑡</m:t>
                              </m:r>
                              <m:r>
                                <a:rPr lang="en-US" sz="2800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𝐿𝑖𝑘𝑙𝑦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+ </m:t>
                          </m:r>
                          <m:r>
                            <a:rPr lang="en-US" sz="28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𝑃𝑒𝑠𝑖𝑚𝑖𝑠𝑡𝑖𝑐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8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+mn-lt"/>
                    </a:rPr>
                    <a:t> = </a:t>
                  </a:r>
                  <a:r>
                    <a:rPr lang="en-US" sz="2400" b="1" i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+mn-lt"/>
                    </a:rPr>
                    <a:t>Estimate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F86B402-ADA7-F5F5-FFC9-454581B3C7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88" y="5454821"/>
                  <a:ext cx="6794489" cy="642292"/>
                </a:xfrm>
                <a:prstGeom prst="rect">
                  <a:avLst/>
                </a:prstGeom>
                <a:blipFill>
                  <a:blip r:embed="rId2"/>
                  <a:stretch>
                    <a:fillRect l="-90" r="-1614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D05F52C-72A0-799F-BE51-FB04A2E192AE}"/>
              </a:ext>
            </a:extLst>
          </p:cNvPr>
          <p:cNvSpPr txBox="1"/>
          <p:nvPr/>
        </p:nvSpPr>
        <p:spPr>
          <a:xfrm>
            <a:off x="950788" y="1425182"/>
            <a:ext cx="581447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 Judgement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Analogous Estimating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Quantitatively Based Durations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Bottom Up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Down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PERT Estimates</a:t>
            </a:r>
          </a:p>
        </p:txBody>
      </p:sp>
      <p:pic>
        <p:nvPicPr>
          <p:cNvPr id="8" name="Picture 7" descr="A group of people working on a clock&#10;&#10;Description automatically generated">
            <a:extLst>
              <a:ext uri="{FF2B5EF4-FFF2-40B4-BE49-F238E27FC236}">
                <a16:creationId xmlns:a16="http://schemas.microsoft.com/office/drawing/2014/main" id="{919E8EF4-5720-D019-7C52-2EF7B43B5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89" y="1779087"/>
            <a:ext cx="3515323" cy="309417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95FCE0-47F6-3256-7184-57BE81A7DC38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8</a:t>
            </a:r>
          </a:p>
        </p:txBody>
      </p:sp>
    </p:spTree>
    <p:extLst>
      <p:ext uri="{BB962C8B-B14F-4D97-AF65-F5344CB8AC3E}">
        <p14:creationId xmlns:p14="http://schemas.microsoft.com/office/powerpoint/2010/main" val="35534011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1EDD-1673-FCF6-2D98-EBB3667EA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Time to Activities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7FD50A9-E271-86D4-15C7-E1B5660B9AD5}"/>
              </a:ext>
            </a:extLst>
          </p:cNvPr>
          <p:cNvSpPr/>
          <p:nvPr/>
        </p:nvSpPr>
        <p:spPr>
          <a:xfrm>
            <a:off x="7901865" y="2108070"/>
            <a:ext cx="384048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Apply best estimate of time to complete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Order &amp; sequence does not matter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comes next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A2FAF5B-75E6-CC50-063F-E60ED4E2DAAA}"/>
              </a:ext>
            </a:extLst>
          </p:cNvPr>
          <p:cNvGrpSpPr/>
          <p:nvPr/>
        </p:nvGrpSpPr>
        <p:grpSpPr>
          <a:xfrm>
            <a:off x="388196" y="924242"/>
            <a:ext cx="10779575" cy="5213981"/>
            <a:chOff x="388196" y="924242"/>
            <a:chExt cx="10779575" cy="521398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04285E7-7168-33B2-8495-4B87947C4421}"/>
                </a:ext>
              </a:extLst>
            </p:cNvPr>
            <p:cNvGrpSpPr/>
            <p:nvPr/>
          </p:nvGrpSpPr>
          <p:grpSpPr>
            <a:xfrm>
              <a:off x="388196" y="1250835"/>
              <a:ext cx="3482191" cy="4887388"/>
              <a:chOff x="655614" y="1518249"/>
              <a:chExt cx="3482191" cy="4887388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BD991474-A09C-EC24-1216-F00F14BDA40B}"/>
                  </a:ext>
                </a:extLst>
              </p:cNvPr>
              <p:cNvSpPr/>
              <p:nvPr/>
            </p:nvSpPr>
            <p:spPr>
              <a:xfrm>
                <a:off x="655614" y="1518249"/>
                <a:ext cx="274320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Project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6327778-8541-3A77-C0E8-905D55D12243}"/>
                  </a:ext>
                </a:extLst>
              </p:cNvPr>
              <p:cNvSpPr/>
              <p:nvPr/>
            </p:nvSpPr>
            <p:spPr>
              <a:xfrm>
                <a:off x="655614" y="1847754"/>
                <a:ext cx="274320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Summary Level 1.0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C9EFD1-266E-6CAD-010D-C537ED7D7EFD}"/>
                  </a:ext>
                </a:extLst>
              </p:cNvPr>
              <p:cNvSpPr/>
              <p:nvPr/>
            </p:nvSpPr>
            <p:spPr>
              <a:xfrm>
                <a:off x="655614" y="3165774"/>
                <a:ext cx="274320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Summary Level 2.0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E2000BC-C0AF-893D-9FA5-20A1409FCA48}"/>
                  </a:ext>
                </a:extLst>
              </p:cNvPr>
              <p:cNvSpPr/>
              <p:nvPr/>
            </p:nvSpPr>
            <p:spPr>
              <a:xfrm>
                <a:off x="655614" y="4483794"/>
                <a:ext cx="274320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Summary Level 3.0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0BCED0E-5B4B-965F-BC9D-5480623F4716}"/>
                  </a:ext>
                </a:extLst>
              </p:cNvPr>
              <p:cNvSpPr/>
              <p:nvPr/>
            </p:nvSpPr>
            <p:spPr>
              <a:xfrm>
                <a:off x="971915" y="2177259"/>
                <a:ext cx="27432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Activity 1.1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FFAD65F3-B648-87CA-4EAF-9BC43E72752D}"/>
                  </a:ext>
                </a:extLst>
              </p:cNvPr>
              <p:cNvSpPr/>
              <p:nvPr/>
            </p:nvSpPr>
            <p:spPr>
              <a:xfrm>
                <a:off x="971915" y="2506764"/>
                <a:ext cx="27432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Activity 1.2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86BE7F4-D22B-9A48-69FB-BE8256BC0E0A}"/>
                  </a:ext>
                </a:extLst>
              </p:cNvPr>
              <p:cNvSpPr/>
              <p:nvPr/>
            </p:nvSpPr>
            <p:spPr>
              <a:xfrm>
                <a:off x="971915" y="2836269"/>
                <a:ext cx="27432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Activity 1.3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E935F013-30A9-1F94-4831-3EC180F5566C}"/>
                  </a:ext>
                </a:extLst>
              </p:cNvPr>
              <p:cNvSpPr/>
              <p:nvPr/>
            </p:nvSpPr>
            <p:spPr>
              <a:xfrm>
                <a:off x="971915" y="3495279"/>
                <a:ext cx="27432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Activity 2.1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CC51293-9B62-7BDC-96E0-B3BC15F86B73}"/>
                  </a:ext>
                </a:extLst>
              </p:cNvPr>
              <p:cNvSpPr/>
              <p:nvPr/>
            </p:nvSpPr>
            <p:spPr>
              <a:xfrm>
                <a:off x="971915" y="3824784"/>
                <a:ext cx="27432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Activity 2.2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3FE730F-8DAA-44AC-4DA5-785ACF6C56B3}"/>
                  </a:ext>
                </a:extLst>
              </p:cNvPr>
              <p:cNvSpPr/>
              <p:nvPr/>
            </p:nvSpPr>
            <p:spPr>
              <a:xfrm>
                <a:off x="971915" y="4154289"/>
                <a:ext cx="27432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Activity 2.3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EDCA26B2-D475-9B8A-6EE7-A6BA3EC90E31}"/>
                  </a:ext>
                </a:extLst>
              </p:cNvPr>
              <p:cNvSpPr/>
              <p:nvPr/>
            </p:nvSpPr>
            <p:spPr>
              <a:xfrm>
                <a:off x="971915" y="4813299"/>
                <a:ext cx="274320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Summary Level 3.1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725A7F16-4460-8EFF-7450-2B9963A3AAD6}"/>
                  </a:ext>
                </a:extLst>
              </p:cNvPr>
              <p:cNvSpPr/>
              <p:nvPr/>
            </p:nvSpPr>
            <p:spPr>
              <a:xfrm>
                <a:off x="1394605" y="5142804"/>
                <a:ext cx="27432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Activity 3.11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6C43BA0-7D37-9EA0-6CFA-09915CC02D96}"/>
                  </a:ext>
                </a:extLst>
              </p:cNvPr>
              <p:cNvSpPr/>
              <p:nvPr/>
            </p:nvSpPr>
            <p:spPr>
              <a:xfrm>
                <a:off x="1394605" y="5472309"/>
                <a:ext cx="27432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Activity 3.12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9550F4E1-BAE1-2EAF-8BED-982D36A782EC}"/>
                  </a:ext>
                </a:extLst>
              </p:cNvPr>
              <p:cNvSpPr/>
              <p:nvPr/>
            </p:nvSpPr>
            <p:spPr>
              <a:xfrm>
                <a:off x="971915" y="5801814"/>
                <a:ext cx="27432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Activity 3.2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E11FD7AB-5A1F-28C5-6667-D531B8498D4F}"/>
                  </a:ext>
                </a:extLst>
              </p:cNvPr>
              <p:cNvSpPr/>
              <p:nvPr/>
            </p:nvSpPr>
            <p:spPr>
              <a:xfrm>
                <a:off x="971915" y="6131317"/>
                <a:ext cx="27432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Activity 3.3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1ACE4EF-3687-18AD-9C80-F6A78FC10217}"/>
                </a:ext>
              </a:extLst>
            </p:cNvPr>
            <p:cNvGrpSpPr/>
            <p:nvPr/>
          </p:nvGrpSpPr>
          <p:grpSpPr>
            <a:xfrm>
              <a:off x="4773297" y="1250835"/>
              <a:ext cx="2746071" cy="4884478"/>
              <a:chOff x="6274283" y="1250835"/>
              <a:chExt cx="2746071" cy="4884478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4F26FA8-F38F-9438-4D10-5223E66D40E2}"/>
                  </a:ext>
                </a:extLst>
              </p:cNvPr>
              <p:cNvSpPr/>
              <p:nvPr/>
            </p:nvSpPr>
            <p:spPr>
              <a:xfrm>
                <a:off x="6277154" y="1250835"/>
                <a:ext cx="274320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Durations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0FC4A1E-36A6-029D-AB8C-60E0CE37E865}"/>
                  </a:ext>
                </a:extLst>
              </p:cNvPr>
              <p:cNvSpPr/>
              <p:nvPr/>
            </p:nvSpPr>
            <p:spPr>
              <a:xfrm>
                <a:off x="6277154" y="1909845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02A93DC5-302F-2689-B777-2BEE54C717F8}"/>
                  </a:ext>
                </a:extLst>
              </p:cNvPr>
              <p:cNvSpPr/>
              <p:nvPr/>
            </p:nvSpPr>
            <p:spPr>
              <a:xfrm>
                <a:off x="7191554" y="1909845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312AC5E-189C-0074-F749-8028B205A48C}"/>
                  </a:ext>
                </a:extLst>
              </p:cNvPr>
              <p:cNvSpPr/>
              <p:nvPr/>
            </p:nvSpPr>
            <p:spPr>
              <a:xfrm>
                <a:off x="8105954" y="1909845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3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B0BF48A-91BC-B30B-9F43-0C8F2C60D6D4}"/>
                  </a:ext>
                </a:extLst>
              </p:cNvPr>
              <p:cNvSpPr/>
              <p:nvPr/>
            </p:nvSpPr>
            <p:spPr>
              <a:xfrm>
                <a:off x="6277154" y="223935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FCE1E06E-BD78-3F7D-8A05-C2C2FC35EA40}"/>
                  </a:ext>
                </a:extLst>
              </p:cNvPr>
              <p:cNvSpPr/>
              <p:nvPr/>
            </p:nvSpPr>
            <p:spPr>
              <a:xfrm>
                <a:off x="7191554" y="223935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04DBD242-9FAD-DFA3-4412-B045855491D9}"/>
                  </a:ext>
                </a:extLst>
              </p:cNvPr>
              <p:cNvSpPr/>
              <p:nvPr/>
            </p:nvSpPr>
            <p:spPr>
              <a:xfrm>
                <a:off x="6277154" y="2568855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9FA83013-7247-0359-4C51-109E7687964D}"/>
                  </a:ext>
                </a:extLst>
              </p:cNvPr>
              <p:cNvSpPr/>
              <p:nvPr/>
            </p:nvSpPr>
            <p:spPr>
              <a:xfrm>
                <a:off x="7191554" y="2568855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FF50954-2AB7-D546-A4B0-906BF89A8A50}"/>
                  </a:ext>
                </a:extLst>
              </p:cNvPr>
              <p:cNvSpPr/>
              <p:nvPr/>
            </p:nvSpPr>
            <p:spPr>
              <a:xfrm>
                <a:off x="6277154" y="3227865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9548F3F8-567C-11CB-7C44-7602B56A5E42}"/>
                  </a:ext>
                </a:extLst>
              </p:cNvPr>
              <p:cNvSpPr/>
              <p:nvPr/>
            </p:nvSpPr>
            <p:spPr>
              <a:xfrm>
                <a:off x="6277154" y="355737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F568EC7A-D91B-7B3B-E0DA-58FABF98CB9A}"/>
                  </a:ext>
                </a:extLst>
              </p:cNvPr>
              <p:cNvSpPr/>
              <p:nvPr/>
            </p:nvSpPr>
            <p:spPr>
              <a:xfrm>
                <a:off x="7191554" y="355737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D2FB0F26-ED61-EEEC-1347-1E2140B23704}"/>
                  </a:ext>
                </a:extLst>
              </p:cNvPr>
              <p:cNvSpPr/>
              <p:nvPr/>
            </p:nvSpPr>
            <p:spPr>
              <a:xfrm>
                <a:off x="8105954" y="355737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3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5DEA2FE-9C23-8B94-F5B8-5E09277A9147}"/>
                  </a:ext>
                </a:extLst>
              </p:cNvPr>
              <p:cNvSpPr/>
              <p:nvPr/>
            </p:nvSpPr>
            <p:spPr>
              <a:xfrm>
                <a:off x="6277154" y="3886875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0C9ED968-2E0C-72B2-E908-40D8F894949F}"/>
                  </a:ext>
                </a:extLst>
              </p:cNvPr>
              <p:cNvSpPr/>
              <p:nvPr/>
            </p:nvSpPr>
            <p:spPr>
              <a:xfrm>
                <a:off x="7191554" y="3886875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8DFC7CD8-8B6A-7FAE-81F6-16B38521E4B7}"/>
                  </a:ext>
                </a:extLst>
              </p:cNvPr>
              <p:cNvSpPr/>
              <p:nvPr/>
            </p:nvSpPr>
            <p:spPr>
              <a:xfrm>
                <a:off x="6274283" y="487539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64C6E431-1931-7665-2B57-3426064657EF}"/>
                  </a:ext>
                </a:extLst>
              </p:cNvPr>
              <p:cNvSpPr/>
              <p:nvPr/>
            </p:nvSpPr>
            <p:spPr>
              <a:xfrm>
                <a:off x="7188683" y="487539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E4F6BBF6-0083-BAB4-F6AD-5EC77677572A}"/>
                  </a:ext>
                </a:extLst>
              </p:cNvPr>
              <p:cNvSpPr/>
              <p:nvPr/>
            </p:nvSpPr>
            <p:spPr>
              <a:xfrm>
                <a:off x="6274283" y="5201983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0053376D-C183-905D-B3A5-A0D99BD604D4}"/>
                  </a:ext>
                </a:extLst>
              </p:cNvPr>
              <p:cNvSpPr/>
              <p:nvPr/>
            </p:nvSpPr>
            <p:spPr>
              <a:xfrm>
                <a:off x="6274283" y="553440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1CDC9DB8-59FC-5BA8-0E9E-40DA7BF6BB76}"/>
                  </a:ext>
                </a:extLst>
              </p:cNvPr>
              <p:cNvSpPr/>
              <p:nvPr/>
            </p:nvSpPr>
            <p:spPr>
              <a:xfrm>
                <a:off x="7188683" y="553440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66CDB9B6-6C28-2AEB-45FC-BC611A36F828}"/>
                  </a:ext>
                </a:extLst>
              </p:cNvPr>
              <p:cNvSpPr/>
              <p:nvPr/>
            </p:nvSpPr>
            <p:spPr>
              <a:xfrm>
                <a:off x="8103083" y="553440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3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50F378EF-C105-8AC7-7723-2E2867EED0EB}"/>
                  </a:ext>
                </a:extLst>
              </p:cNvPr>
              <p:cNvSpPr/>
              <p:nvPr/>
            </p:nvSpPr>
            <p:spPr>
              <a:xfrm>
                <a:off x="6274283" y="5860993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DD1C130-2C7E-B87E-E54C-C502E45F521D}"/>
                </a:ext>
              </a:extLst>
            </p:cNvPr>
            <p:cNvGrpSpPr/>
            <p:nvPr/>
          </p:nvGrpSpPr>
          <p:grpSpPr>
            <a:xfrm>
              <a:off x="3961827" y="1250835"/>
              <a:ext cx="731520" cy="4884478"/>
              <a:chOff x="4729575" y="1250835"/>
              <a:chExt cx="731520" cy="4884478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44A5554A-4AC9-9EBD-096F-28E3D8E340D4}"/>
                  </a:ext>
                </a:extLst>
              </p:cNvPr>
              <p:cNvSpPr/>
              <p:nvPr/>
            </p:nvSpPr>
            <p:spPr>
              <a:xfrm>
                <a:off x="4729575" y="1250835"/>
                <a:ext cx="73152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3</a:t>
                </a:r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9415E7E1-5826-E522-4E75-04CB019532B4}"/>
                  </a:ext>
                </a:extLst>
              </p:cNvPr>
              <p:cNvSpPr/>
              <p:nvPr/>
            </p:nvSpPr>
            <p:spPr>
              <a:xfrm>
                <a:off x="4729575" y="1580340"/>
                <a:ext cx="73152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3</a:t>
                </a: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A238D7C5-FBEC-C044-727B-D1DE0E96DDEF}"/>
                  </a:ext>
                </a:extLst>
              </p:cNvPr>
              <p:cNvSpPr/>
              <p:nvPr/>
            </p:nvSpPr>
            <p:spPr>
              <a:xfrm>
                <a:off x="4729575" y="1909845"/>
                <a:ext cx="73152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DDF4D80A-3D49-38DA-A03A-E387CFD35B90}"/>
                  </a:ext>
                </a:extLst>
              </p:cNvPr>
              <p:cNvSpPr/>
              <p:nvPr/>
            </p:nvSpPr>
            <p:spPr>
              <a:xfrm>
                <a:off x="4729575" y="2239350"/>
                <a:ext cx="73152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0E52406F-0F2A-419C-6481-815FFD76265F}"/>
                  </a:ext>
                </a:extLst>
              </p:cNvPr>
              <p:cNvSpPr/>
              <p:nvPr/>
            </p:nvSpPr>
            <p:spPr>
              <a:xfrm>
                <a:off x="4729575" y="2568855"/>
                <a:ext cx="73152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9D63307-7843-C402-4C53-AD5F01684BC5}"/>
                  </a:ext>
                </a:extLst>
              </p:cNvPr>
              <p:cNvSpPr/>
              <p:nvPr/>
            </p:nvSpPr>
            <p:spPr>
              <a:xfrm>
                <a:off x="4729575" y="2898360"/>
                <a:ext cx="73152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3</a:t>
                </a: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EB469064-798F-AB80-84C7-B21F7D1F7246}"/>
                  </a:ext>
                </a:extLst>
              </p:cNvPr>
              <p:cNvSpPr/>
              <p:nvPr/>
            </p:nvSpPr>
            <p:spPr>
              <a:xfrm>
                <a:off x="4729575" y="3227865"/>
                <a:ext cx="73152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3D31A3D-ED35-37F8-5566-B836BFE25539}"/>
                  </a:ext>
                </a:extLst>
              </p:cNvPr>
              <p:cNvSpPr/>
              <p:nvPr/>
            </p:nvSpPr>
            <p:spPr>
              <a:xfrm>
                <a:off x="4729575" y="3557370"/>
                <a:ext cx="73152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437CB732-6F63-065E-646C-74DF0060ED58}"/>
                  </a:ext>
                </a:extLst>
              </p:cNvPr>
              <p:cNvSpPr/>
              <p:nvPr/>
            </p:nvSpPr>
            <p:spPr>
              <a:xfrm>
                <a:off x="4729575" y="3886875"/>
                <a:ext cx="73152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C36FD669-10F1-CADE-BB05-2BA3F3438EE3}"/>
                  </a:ext>
                </a:extLst>
              </p:cNvPr>
              <p:cNvSpPr/>
              <p:nvPr/>
            </p:nvSpPr>
            <p:spPr>
              <a:xfrm>
                <a:off x="4729575" y="4216380"/>
                <a:ext cx="73152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3</a:t>
                </a: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F9F7EDA4-8FA1-1C20-C1F5-DCF47BD36E25}"/>
                  </a:ext>
                </a:extLst>
              </p:cNvPr>
              <p:cNvSpPr/>
              <p:nvPr/>
            </p:nvSpPr>
            <p:spPr>
              <a:xfrm>
                <a:off x="4729575" y="4545885"/>
                <a:ext cx="73152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2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77E73176-6C6B-4FF4-C893-2F2580B3DE58}"/>
                  </a:ext>
                </a:extLst>
              </p:cNvPr>
              <p:cNvSpPr/>
              <p:nvPr/>
            </p:nvSpPr>
            <p:spPr>
              <a:xfrm>
                <a:off x="4729575" y="4875390"/>
                <a:ext cx="73152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9EAB2AC0-3119-7466-86CB-6F49F1448C38}"/>
                  </a:ext>
                </a:extLst>
              </p:cNvPr>
              <p:cNvSpPr/>
              <p:nvPr/>
            </p:nvSpPr>
            <p:spPr>
              <a:xfrm>
                <a:off x="4729575" y="5204895"/>
                <a:ext cx="73152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CA8CE828-B922-9353-1F47-7F6DE88B9A97}"/>
                  </a:ext>
                </a:extLst>
              </p:cNvPr>
              <p:cNvSpPr/>
              <p:nvPr/>
            </p:nvSpPr>
            <p:spPr>
              <a:xfrm>
                <a:off x="4729575" y="5531488"/>
                <a:ext cx="73152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8E9E20BB-3E2B-BADF-2D07-825AD10E477A}"/>
                  </a:ext>
                </a:extLst>
              </p:cNvPr>
              <p:cNvSpPr/>
              <p:nvPr/>
            </p:nvSpPr>
            <p:spPr>
              <a:xfrm>
                <a:off x="4729575" y="5860993"/>
                <a:ext cx="73152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</p:grp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6C23D07D-D21B-84DA-435F-3F403D33FD58}"/>
                </a:ext>
              </a:extLst>
            </p:cNvPr>
            <p:cNvSpPr/>
            <p:nvPr/>
          </p:nvSpPr>
          <p:spPr>
            <a:xfrm>
              <a:off x="3961827" y="931671"/>
              <a:ext cx="73152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WKS</a:t>
              </a: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0975FE34-F34A-5675-8693-518628CC4800}"/>
                </a:ext>
              </a:extLst>
            </p:cNvPr>
            <p:cNvSpPr/>
            <p:nvPr/>
          </p:nvSpPr>
          <p:spPr>
            <a:xfrm>
              <a:off x="4773297" y="924242"/>
              <a:ext cx="9144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WK 1</a:t>
              </a: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EEE0605B-9037-5A45-C69C-E027A332840A}"/>
                </a:ext>
              </a:extLst>
            </p:cNvPr>
            <p:cNvSpPr/>
            <p:nvPr/>
          </p:nvSpPr>
          <p:spPr>
            <a:xfrm>
              <a:off x="5687697" y="924242"/>
              <a:ext cx="9144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WK 2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AEB6D79F-C633-8D60-22B4-9DC54200CFF9}"/>
                </a:ext>
              </a:extLst>
            </p:cNvPr>
            <p:cNvSpPr/>
            <p:nvPr/>
          </p:nvSpPr>
          <p:spPr>
            <a:xfrm>
              <a:off x="6602097" y="924242"/>
              <a:ext cx="9144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WK 3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5FDB0F29-0A0E-B49C-A29B-A89D5EA15C6A}"/>
                </a:ext>
              </a:extLst>
            </p:cNvPr>
            <p:cNvSpPr/>
            <p:nvPr/>
          </p:nvSpPr>
          <p:spPr>
            <a:xfrm>
              <a:off x="7510171" y="924242"/>
              <a:ext cx="9144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WK 4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EBAA8683-FC88-C190-C11A-E5202F584F5C}"/>
                </a:ext>
              </a:extLst>
            </p:cNvPr>
            <p:cNvSpPr/>
            <p:nvPr/>
          </p:nvSpPr>
          <p:spPr>
            <a:xfrm>
              <a:off x="8424571" y="924242"/>
              <a:ext cx="9144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WK 5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E897F4C-1FD3-2919-9051-A26688A6EB86}"/>
                </a:ext>
              </a:extLst>
            </p:cNvPr>
            <p:cNvSpPr/>
            <p:nvPr/>
          </p:nvSpPr>
          <p:spPr>
            <a:xfrm>
              <a:off x="9338971" y="924242"/>
              <a:ext cx="9144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WK 6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B3E08021-4F53-8038-2816-A8F1F91AAB54}"/>
                </a:ext>
              </a:extLst>
            </p:cNvPr>
            <p:cNvSpPr/>
            <p:nvPr/>
          </p:nvSpPr>
          <p:spPr>
            <a:xfrm>
              <a:off x="10253371" y="924242"/>
              <a:ext cx="914400" cy="27432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WK 7</a:t>
              </a: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63489F48-411E-88CE-8AAA-60246B9B3864}"/>
                </a:ext>
              </a:extLst>
            </p:cNvPr>
            <p:cNvSpPr/>
            <p:nvPr/>
          </p:nvSpPr>
          <p:spPr>
            <a:xfrm>
              <a:off x="4773297" y="1580340"/>
              <a:ext cx="2743200" cy="27432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Summary Level Time</a:t>
              </a: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BF8D8258-2DEC-8E4A-0961-CB69FB4D4FF4}"/>
                </a:ext>
              </a:extLst>
            </p:cNvPr>
            <p:cNvSpPr/>
            <p:nvPr/>
          </p:nvSpPr>
          <p:spPr>
            <a:xfrm>
              <a:off x="4776168" y="2895448"/>
              <a:ext cx="2743200" cy="27432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Summary Level Time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705D1751-BA26-5ED6-794F-23CF612DAAD1}"/>
                </a:ext>
              </a:extLst>
            </p:cNvPr>
            <p:cNvSpPr/>
            <p:nvPr/>
          </p:nvSpPr>
          <p:spPr>
            <a:xfrm>
              <a:off x="4773297" y="4216380"/>
              <a:ext cx="2743200" cy="27432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Summary Level Time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24031D3A-0E80-8B85-32A4-173969F0A667}"/>
                </a:ext>
              </a:extLst>
            </p:cNvPr>
            <p:cNvSpPr/>
            <p:nvPr/>
          </p:nvSpPr>
          <p:spPr>
            <a:xfrm>
              <a:off x="4773297" y="4542973"/>
              <a:ext cx="1828800" cy="27432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Summary Level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AE6B720-BC5F-0971-C592-50C0CF98AAD9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8</a:t>
            </a:r>
          </a:p>
        </p:txBody>
      </p:sp>
    </p:spTree>
    <p:extLst>
      <p:ext uri="{BB962C8B-B14F-4D97-AF65-F5344CB8AC3E}">
        <p14:creationId xmlns:p14="http://schemas.microsoft.com/office/powerpoint/2010/main" val="350371609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35E82-1D92-2419-225D-40B80EB9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Dependencies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8C23F0-4F80-0ABB-3E3A-26AF8C4F91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Create Logic and Order Trough Linkage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2108CC-43EC-5409-296F-A95494D72D65}"/>
              </a:ext>
            </a:extLst>
          </p:cNvPr>
          <p:cNvGrpSpPr/>
          <p:nvPr/>
        </p:nvGrpSpPr>
        <p:grpSpPr>
          <a:xfrm>
            <a:off x="346223" y="1729510"/>
            <a:ext cx="6604962" cy="3995213"/>
            <a:chOff x="1319841" y="1388853"/>
            <a:chExt cx="6604962" cy="399521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52E38DF-871A-50A6-DDBC-AC1D165A35C2}"/>
                </a:ext>
              </a:extLst>
            </p:cNvPr>
            <p:cNvSpPr/>
            <p:nvPr/>
          </p:nvSpPr>
          <p:spPr>
            <a:xfrm>
              <a:off x="1319841" y="1388853"/>
              <a:ext cx="1920240" cy="91440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 w="381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Mandatory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2CD91DA-2A5C-690B-03A8-627B3535C0A6}"/>
                </a:ext>
              </a:extLst>
            </p:cNvPr>
            <p:cNvSpPr/>
            <p:nvPr/>
          </p:nvSpPr>
          <p:spPr>
            <a:xfrm>
              <a:off x="1319841" y="2418666"/>
              <a:ext cx="1920240" cy="91440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 w="381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Discretionary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29BF6C8-5EB2-DF0A-7BE1-EBE30587F830}"/>
                </a:ext>
              </a:extLst>
            </p:cNvPr>
            <p:cNvSpPr/>
            <p:nvPr/>
          </p:nvSpPr>
          <p:spPr>
            <a:xfrm>
              <a:off x="1319841" y="3439853"/>
              <a:ext cx="1920240" cy="91440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 w="381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External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66E11BC-5551-51B0-D6B3-4932C2E496CC}"/>
                </a:ext>
              </a:extLst>
            </p:cNvPr>
            <p:cNvSpPr/>
            <p:nvPr/>
          </p:nvSpPr>
          <p:spPr>
            <a:xfrm>
              <a:off x="1319841" y="4469666"/>
              <a:ext cx="1920240" cy="91440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 w="381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Internal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61AEA20-F683-012D-5816-76C2D6833AB0}"/>
                </a:ext>
              </a:extLst>
            </p:cNvPr>
            <p:cNvSpPr/>
            <p:nvPr/>
          </p:nvSpPr>
          <p:spPr>
            <a:xfrm>
              <a:off x="3352803" y="1388853"/>
              <a:ext cx="4572000" cy="91440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 w="381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Nature of the work drives the dependency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ABD2FDA-CE71-E6C7-1B16-14A1B1155B7F}"/>
                </a:ext>
              </a:extLst>
            </p:cNvPr>
            <p:cNvSpPr/>
            <p:nvPr/>
          </p:nvSpPr>
          <p:spPr>
            <a:xfrm>
              <a:off x="3352803" y="2418666"/>
              <a:ext cx="4572000" cy="91440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 w="381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preferences drive the dependency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C54F272-4E65-6BDB-A8B1-17E398C85FDE}"/>
                </a:ext>
              </a:extLst>
            </p:cNvPr>
            <p:cNvSpPr/>
            <p:nvPr/>
          </p:nvSpPr>
          <p:spPr>
            <a:xfrm>
              <a:off x="3352803" y="3439853"/>
              <a:ext cx="4572000" cy="91440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 w="381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91440" rtlCol="0" anchor="ctr"/>
            <a:lstStyle/>
            <a:p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Outside, uncontrolled activities drive the dependency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9E41871-E6AD-BD2B-4D03-95E6796AF5AA}"/>
                </a:ext>
              </a:extLst>
            </p:cNvPr>
            <p:cNvSpPr/>
            <p:nvPr/>
          </p:nvSpPr>
          <p:spPr>
            <a:xfrm>
              <a:off x="3352803" y="4469666"/>
              <a:ext cx="4572000" cy="91440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 w="381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Organizationally controlled activities drive the dependency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3DA2A-BCB9-F4A4-2926-C12A108EA4EB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8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ADC900C-DC8A-D1F9-26B2-869B0B714576}"/>
              </a:ext>
            </a:extLst>
          </p:cNvPr>
          <p:cNvGrpSpPr/>
          <p:nvPr/>
        </p:nvGrpSpPr>
        <p:grpSpPr>
          <a:xfrm>
            <a:off x="7371551" y="1248921"/>
            <a:ext cx="4435915" cy="4817876"/>
            <a:chOff x="7371551" y="1248921"/>
            <a:chExt cx="4435915" cy="4817876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4272758-8778-8304-1D4F-3C8C306E220D}"/>
                </a:ext>
              </a:extLst>
            </p:cNvPr>
            <p:cNvGrpSpPr/>
            <p:nvPr/>
          </p:nvGrpSpPr>
          <p:grpSpPr>
            <a:xfrm>
              <a:off x="7371551" y="1248921"/>
              <a:ext cx="2562040" cy="4783579"/>
              <a:chOff x="7837375" y="1248921"/>
              <a:chExt cx="2562040" cy="4783579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DB75DD53-913A-E488-BD52-670871477FAF}"/>
                  </a:ext>
                </a:extLst>
              </p:cNvPr>
              <p:cNvGrpSpPr/>
              <p:nvPr/>
            </p:nvGrpSpPr>
            <p:grpSpPr>
              <a:xfrm>
                <a:off x="7872860" y="1248921"/>
                <a:ext cx="2491071" cy="1026182"/>
                <a:chOff x="7893169" y="1533585"/>
                <a:chExt cx="2491071" cy="1026182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4124A26-57C3-5E51-BF89-EC683A2166A6}"/>
                    </a:ext>
                  </a:extLst>
                </p:cNvPr>
                <p:cNvSpPr txBox="1"/>
                <p:nvPr/>
              </p:nvSpPr>
              <p:spPr>
                <a:xfrm>
                  <a:off x="8324635" y="1533585"/>
                  <a:ext cx="1628138" cy="40011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Finish to Start</a:t>
                  </a: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6A1BBA6D-02F4-265C-C6E0-2054308A2D58}"/>
                    </a:ext>
                  </a:extLst>
                </p:cNvPr>
                <p:cNvGrpSpPr/>
                <p:nvPr/>
              </p:nvGrpSpPr>
              <p:grpSpPr>
                <a:xfrm>
                  <a:off x="7893169" y="1915066"/>
                  <a:ext cx="2491071" cy="644701"/>
                  <a:chOff x="7893169" y="1915066"/>
                  <a:chExt cx="2491071" cy="644701"/>
                </a:xfrm>
              </p:grpSpPr>
              <p:sp>
                <p:nvSpPr>
                  <p:cNvPr id="15" name="Rectangle: Rounded Corners 14">
                    <a:extLst>
                      <a:ext uri="{FF2B5EF4-FFF2-40B4-BE49-F238E27FC236}">
                        <a16:creationId xmlns:a16="http://schemas.microsoft.com/office/drawing/2014/main" id="{5274E5B6-12F0-0014-FBB7-A3DE79569C5B}"/>
                      </a:ext>
                    </a:extLst>
                  </p:cNvPr>
                  <p:cNvSpPr/>
                  <p:nvPr/>
                </p:nvSpPr>
                <p:spPr>
                  <a:xfrm>
                    <a:off x="7893169" y="1915066"/>
                    <a:ext cx="1371600" cy="2743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Activity</a:t>
                    </a:r>
                  </a:p>
                </p:txBody>
              </p:sp>
              <p:sp>
                <p:nvSpPr>
                  <p:cNvPr id="16" name="Rectangle: Rounded Corners 15">
                    <a:extLst>
                      <a:ext uri="{FF2B5EF4-FFF2-40B4-BE49-F238E27FC236}">
                        <a16:creationId xmlns:a16="http://schemas.microsoft.com/office/drawing/2014/main" id="{294E4CA2-A215-F26C-3BAC-416F4DED0EAD}"/>
                      </a:ext>
                    </a:extLst>
                  </p:cNvPr>
                  <p:cNvSpPr/>
                  <p:nvPr/>
                </p:nvSpPr>
                <p:spPr>
                  <a:xfrm>
                    <a:off x="9469840" y="2270440"/>
                    <a:ext cx="914400" cy="2743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Activity</a:t>
                    </a:r>
                  </a:p>
                </p:txBody>
              </p:sp>
              <p:cxnSp>
                <p:nvCxnSpPr>
                  <p:cNvPr id="26" name="Connector: Elbow 25">
                    <a:extLst>
                      <a:ext uri="{FF2B5EF4-FFF2-40B4-BE49-F238E27FC236}">
                        <a16:creationId xmlns:a16="http://schemas.microsoft.com/office/drawing/2014/main" id="{8A899EAD-0AE5-ABE4-3131-87B3761098CB}"/>
                      </a:ext>
                    </a:extLst>
                  </p:cNvPr>
                  <p:cNvCxnSpPr>
                    <a:stCxn id="15" idx="3"/>
                    <a:endCxn id="16" idx="1"/>
                  </p:cNvCxnSpPr>
                  <p:nvPr/>
                </p:nvCxnSpPr>
                <p:spPr>
                  <a:xfrm>
                    <a:off x="9264769" y="2052226"/>
                    <a:ext cx="205071" cy="355374"/>
                  </a:xfrm>
                  <a:prstGeom prst="bentConnector3">
                    <a:avLst/>
                  </a:prstGeom>
                  <a:ln w="28575">
                    <a:solidFill>
                      <a:schemeClr val="tx2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A3AA9BA-D234-BD82-8B60-5B184CE5A4B8}"/>
                      </a:ext>
                    </a:extLst>
                  </p:cNvPr>
                  <p:cNvSpPr txBox="1"/>
                  <p:nvPr/>
                </p:nvSpPr>
                <p:spPr>
                  <a:xfrm>
                    <a:off x="9313582" y="1915066"/>
                    <a:ext cx="274320" cy="27432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</a:t>
                    </a: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7F0E1810-9C69-DC8A-2B71-2E2C9E98EAE9}"/>
                      </a:ext>
                    </a:extLst>
                  </p:cNvPr>
                  <p:cNvSpPr txBox="1"/>
                  <p:nvPr/>
                </p:nvSpPr>
                <p:spPr>
                  <a:xfrm>
                    <a:off x="9118395" y="2251990"/>
                    <a:ext cx="26642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S</a:t>
                    </a:r>
                  </a:p>
                </p:txBody>
              </p:sp>
            </p:grp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E3D6793-23A7-6C95-C2D4-F4ABEA55423A}"/>
                  </a:ext>
                </a:extLst>
              </p:cNvPr>
              <p:cNvGrpSpPr/>
              <p:nvPr/>
            </p:nvGrpSpPr>
            <p:grpSpPr>
              <a:xfrm>
                <a:off x="8204432" y="2508686"/>
                <a:ext cx="1827926" cy="1011175"/>
                <a:chOff x="8233179" y="2668829"/>
                <a:chExt cx="1827926" cy="1011175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7A71578-3DF0-F3ED-3B16-55E74F33AA38}"/>
                    </a:ext>
                  </a:extLst>
                </p:cNvPr>
                <p:cNvSpPr txBox="1"/>
                <p:nvPr/>
              </p:nvSpPr>
              <p:spPr>
                <a:xfrm>
                  <a:off x="8280206" y="2668829"/>
                  <a:ext cx="1733873" cy="40011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Finish to Finish</a:t>
                  </a: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6857ADA4-408E-D678-7287-BE9AC0D65AB3}"/>
                    </a:ext>
                  </a:extLst>
                </p:cNvPr>
                <p:cNvGrpSpPr/>
                <p:nvPr/>
              </p:nvGrpSpPr>
              <p:grpSpPr>
                <a:xfrm>
                  <a:off x="8233179" y="3050310"/>
                  <a:ext cx="1827926" cy="629694"/>
                  <a:chOff x="7976606" y="3050310"/>
                  <a:chExt cx="1827926" cy="629694"/>
                </a:xfrm>
              </p:grpSpPr>
              <p:sp>
                <p:nvSpPr>
                  <p:cNvPr id="36" name="Rectangle: Rounded Corners 35">
                    <a:extLst>
                      <a:ext uri="{FF2B5EF4-FFF2-40B4-BE49-F238E27FC236}">
                        <a16:creationId xmlns:a16="http://schemas.microsoft.com/office/drawing/2014/main" id="{F910DD42-410A-FCB0-D34C-9468C63656D4}"/>
                      </a:ext>
                    </a:extLst>
                  </p:cNvPr>
                  <p:cNvSpPr/>
                  <p:nvPr/>
                </p:nvSpPr>
                <p:spPr>
                  <a:xfrm>
                    <a:off x="7976606" y="3050310"/>
                    <a:ext cx="1371600" cy="2743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Activity</a:t>
                    </a:r>
                  </a:p>
                </p:txBody>
              </p:sp>
              <p:sp>
                <p:nvSpPr>
                  <p:cNvPr id="37" name="Rectangle: Rounded Corners 36">
                    <a:extLst>
                      <a:ext uri="{FF2B5EF4-FFF2-40B4-BE49-F238E27FC236}">
                        <a16:creationId xmlns:a16="http://schemas.microsoft.com/office/drawing/2014/main" id="{D6AC85AC-A009-E96A-DB16-4E5DBBEC8CA8}"/>
                      </a:ext>
                    </a:extLst>
                  </p:cNvPr>
                  <p:cNvSpPr/>
                  <p:nvPr/>
                </p:nvSpPr>
                <p:spPr>
                  <a:xfrm>
                    <a:off x="8414595" y="3405684"/>
                    <a:ext cx="914400" cy="2743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Activity</a:t>
                    </a:r>
                  </a:p>
                </p:txBody>
              </p:sp>
              <p:cxnSp>
                <p:nvCxnSpPr>
                  <p:cNvPr id="38" name="Connector: Elbow 37">
                    <a:extLst>
                      <a:ext uri="{FF2B5EF4-FFF2-40B4-BE49-F238E27FC236}">
                        <a16:creationId xmlns:a16="http://schemas.microsoft.com/office/drawing/2014/main" id="{93A1DFD1-F903-D3B4-A149-7DB7B85F9A37}"/>
                      </a:ext>
                    </a:extLst>
                  </p:cNvPr>
                  <p:cNvCxnSpPr>
                    <a:cxnSpLocks/>
                    <a:stCxn id="36" idx="3"/>
                    <a:endCxn id="37" idx="3"/>
                  </p:cNvCxnSpPr>
                  <p:nvPr/>
                </p:nvCxnSpPr>
                <p:spPr>
                  <a:xfrm flipH="1">
                    <a:off x="9328995" y="3187470"/>
                    <a:ext cx="19211" cy="355374"/>
                  </a:xfrm>
                  <a:prstGeom prst="bentConnector3">
                    <a:avLst>
                      <a:gd name="adj1" fmla="val -1189943"/>
                    </a:avLst>
                  </a:prstGeom>
                  <a:ln w="28575">
                    <a:solidFill>
                      <a:schemeClr val="tx2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616EA0A7-9269-342E-6EBC-0883AE7021D9}"/>
                      </a:ext>
                    </a:extLst>
                  </p:cNvPr>
                  <p:cNvSpPr txBox="1"/>
                  <p:nvPr/>
                </p:nvSpPr>
                <p:spPr>
                  <a:xfrm>
                    <a:off x="9530212" y="3050310"/>
                    <a:ext cx="274320" cy="27432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ACBAC587-EFBF-65B3-B78E-CA015A561611}"/>
                      </a:ext>
                    </a:extLst>
                  </p:cNvPr>
                  <p:cNvSpPr txBox="1"/>
                  <p:nvPr/>
                </p:nvSpPr>
                <p:spPr>
                  <a:xfrm>
                    <a:off x="9525415" y="3391891"/>
                    <a:ext cx="274320" cy="274320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</a:t>
                    </a:r>
                  </a:p>
                </p:txBody>
              </p:sp>
            </p:grp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7AC5D8AB-7DE6-E4C0-F679-C10E44633564}"/>
                  </a:ext>
                </a:extLst>
              </p:cNvPr>
              <p:cNvGrpSpPr/>
              <p:nvPr/>
            </p:nvGrpSpPr>
            <p:grpSpPr>
              <a:xfrm>
                <a:off x="8208317" y="3753444"/>
                <a:ext cx="1820157" cy="1014111"/>
                <a:chOff x="8056673" y="3967294"/>
                <a:chExt cx="1820157" cy="1014111"/>
              </a:xfrm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B76441F-0BB6-A7DD-A4A1-00C21588118F}"/>
                    </a:ext>
                  </a:extLst>
                </p:cNvPr>
                <p:cNvSpPr txBox="1"/>
                <p:nvPr/>
              </p:nvSpPr>
              <p:spPr>
                <a:xfrm>
                  <a:off x="8205549" y="3967294"/>
                  <a:ext cx="1522404" cy="40011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Start to Start</a:t>
                  </a: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D9DD7413-8779-1EC0-1FCE-3DBA08C8ABDA}"/>
                    </a:ext>
                  </a:extLst>
                </p:cNvPr>
                <p:cNvGrpSpPr/>
                <p:nvPr/>
              </p:nvGrpSpPr>
              <p:grpSpPr>
                <a:xfrm>
                  <a:off x="8056673" y="4332047"/>
                  <a:ext cx="1820157" cy="649358"/>
                  <a:chOff x="7904890" y="4332047"/>
                  <a:chExt cx="1820157" cy="649358"/>
                </a:xfrm>
              </p:grpSpPr>
              <p:sp>
                <p:nvSpPr>
                  <p:cNvPr id="48" name="Rectangle: Rounded Corners 47">
                    <a:extLst>
                      <a:ext uri="{FF2B5EF4-FFF2-40B4-BE49-F238E27FC236}">
                        <a16:creationId xmlns:a16="http://schemas.microsoft.com/office/drawing/2014/main" id="{4FC87D7A-EFFF-A668-DBFF-DD7F6F6DAD9E}"/>
                      </a:ext>
                    </a:extLst>
                  </p:cNvPr>
                  <p:cNvSpPr/>
                  <p:nvPr/>
                </p:nvSpPr>
                <p:spPr>
                  <a:xfrm>
                    <a:off x="8353447" y="4348775"/>
                    <a:ext cx="1371600" cy="2743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Activity</a:t>
                    </a:r>
                  </a:p>
                </p:txBody>
              </p:sp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CD31154F-76CA-65F1-9606-EE2419DDE9AB}"/>
                      </a:ext>
                    </a:extLst>
                  </p:cNvPr>
                  <p:cNvSpPr/>
                  <p:nvPr/>
                </p:nvSpPr>
                <p:spPr>
                  <a:xfrm>
                    <a:off x="8353447" y="4704149"/>
                    <a:ext cx="914400" cy="2743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Activity</a:t>
                    </a:r>
                  </a:p>
                </p:txBody>
              </p:sp>
              <p:cxnSp>
                <p:nvCxnSpPr>
                  <p:cNvPr id="50" name="Connector: Elbow 49">
                    <a:extLst>
                      <a:ext uri="{FF2B5EF4-FFF2-40B4-BE49-F238E27FC236}">
                        <a16:creationId xmlns:a16="http://schemas.microsoft.com/office/drawing/2014/main" id="{F074EF9A-0F8F-3268-CD16-44DB77C97041}"/>
                      </a:ext>
                    </a:extLst>
                  </p:cNvPr>
                  <p:cNvCxnSpPr>
                    <a:cxnSpLocks/>
                    <a:stCxn id="48" idx="1"/>
                    <a:endCxn id="49" idx="1"/>
                  </p:cNvCxnSpPr>
                  <p:nvPr/>
                </p:nvCxnSpPr>
                <p:spPr>
                  <a:xfrm rot="10800000" flipV="1">
                    <a:off x="8353447" y="4485935"/>
                    <a:ext cx="12700" cy="355374"/>
                  </a:xfrm>
                  <a:prstGeom prst="bentConnector3">
                    <a:avLst>
                      <a:gd name="adj1" fmla="val 1800000"/>
                    </a:avLst>
                  </a:prstGeom>
                  <a:ln w="28575">
                    <a:solidFill>
                      <a:schemeClr val="tx2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70978C40-E1A9-A55F-8719-FF5CC5899599}"/>
                      </a:ext>
                    </a:extLst>
                  </p:cNvPr>
                  <p:cNvSpPr txBox="1"/>
                  <p:nvPr/>
                </p:nvSpPr>
                <p:spPr>
                  <a:xfrm>
                    <a:off x="7909687" y="4332047"/>
                    <a:ext cx="26642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S</a:t>
                    </a:r>
                  </a:p>
                </p:txBody>
              </p: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0BDE101E-CD5E-7673-DC41-AA75A87B498F}"/>
                      </a:ext>
                    </a:extLst>
                  </p:cNvPr>
                  <p:cNvSpPr txBox="1"/>
                  <p:nvPr/>
                </p:nvSpPr>
                <p:spPr>
                  <a:xfrm>
                    <a:off x="7904890" y="4673628"/>
                    <a:ext cx="26642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S</a:t>
                    </a:r>
                  </a:p>
                </p:txBody>
              </p:sp>
            </p:grp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EA57B95B-6D5E-CE33-7C09-7164D6F8A213}"/>
                  </a:ext>
                </a:extLst>
              </p:cNvPr>
              <p:cNvGrpSpPr/>
              <p:nvPr/>
            </p:nvGrpSpPr>
            <p:grpSpPr>
              <a:xfrm>
                <a:off x="7837375" y="5001137"/>
                <a:ext cx="2562040" cy="1031363"/>
                <a:chOff x="8107841" y="4869196"/>
                <a:chExt cx="2562040" cy="1031363"/>
              </a:xfrm>
            </p:grpSpPr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6617C199-EB02-A73A-36A9-196B7C7466D6}"/>
                    </a:ext>
                  </a:extLst>
                </p:cNvPr>
                <p:cNvSpPr txBox="1"/>
                <p:nvPr/>
              </p:nvSpPr>
              <p:spPr>
                <a:xfrm>
                  <a:off x="8574792" y="4869196"/>
                  <a:ext cx="1628139" cy="40011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Start to Finish</a:t>
                  </a:r>
                </a:p>
              </p:txBody>
            </p: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EB9A5857-7C11-BF21-16AE-F771B9AEA9F9}"/>
                    </a:ext>
                  </a:extLst>
                </p:cNvPr>
                <p:cNvGrpSpPr/>
                <p:nvPr/>
              </p:nvGrpSpPr>
              <p:grpSpPr>
                <a:xfrm>
                  <a:off x="8107841" y="5236226"/>
                  <a:ext cx="2562040" cy="664333"/>
                  <a:chOff x="8107841" y="5236226"/>
                  <a:chExt cx="2562040" cy="664333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2123130A-2DD9-1111-456F-B9EC224D00C7}"/>
                      </a:ext>
                    </a:extLst>
                  </p:cNvPr>
                  <p:cNvSpPr/>
                  <p:nvPr/>
                </p:nvSpPr>
                <p:spPr>
                  <a:xfrm>
                    <a:off x="8107841" y="5250677"/>
                    <a:ext cx="1371600" cy="2743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Activity</a:t>
                    </a:r>
                  </a:p>
                </p:txBody>
              </p:sp>
              <p:sp>
                <p:nvSpPr>
                  <p:cNvPr id="62" name="Rectangle: Rounded Corners 61">
                    <a:extLst>
                      <a:ext uri="{FF2B5EF4-FFF2-40B4-BE49-F238E27FC236}">
                        <a16:creationId xmlns:a16="http://schemas.microsoft.com/office/drawing/2014/main" id="{4C7727B7-71BE-15DD-215A-6FF0EBF6D42A}"/>
                      </a:ext>
                    </a:extLst>
                  </p:cNvPr>
                  <p:cNvSpPr/>
                  <p:nvPr/>
                </p:nvSpPr>
                <p:spPr>
                  <a:xfrm>
                    <a:off x="9755481" y="5606051"/>
                    <a:ext cx="914400" cy="2743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Activity</a:t>
                    </a:r>
                  </a:p>
                </p:txBody>
              </p:sp>
              <p:cxnSp>
                <p:nvCxnSpPr>
                  <p:cNvPr id="63" name="Connector: Elbow 62">
                    <a:extLst>
                      <a:ext uri="{FF2B5EF4-FFF2-40B4-BE49-F238E27FC236}">
                        <a16:creationId xmlns:a16="http://schemas.microsoft.com/office/drawing/2014/main" id="{F4AED829-6434-7F1E-F918-EE356C8CEFFB}"/>
                      </a:ext>
                    </a:extLst>
                  </p:cNvPr>
                  <p:cNvCxnSpPr>
                    <a:cxnSpLocks/>
                    <a:stCxn id="62" idx="1"/>
                    <a:endCxn id="61" idx="3"/>
                  </p:cNvCxnSpPr>
                  <p:nvPr/>
                </p:nvCxnSpPr>
                <p:spPr>
                  <a:xfrm rot="10800000">
                    <a:off x="9479441" y="5387837"/>
                    <a:ext cx="276040" cy="355374"/>
                  </a:xfrm>
                  <a:prstGeom prst="bentConnector3">
                    <a:avLst>
                      <a:gd name="adj1" fmla="val 50000"/>
                    </a:avLst>
                  </a:prstGeom>
                  <a:ln w="28575">
                    <a:solidFill>
                      <a:schemeClr val="tx2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AF1441EB-BD85-C035-9A59-FC99C53CA080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440" y="5592782"/>
                    <a:ext cx="26642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S</a:t>
                    </a:r>
                  </a:p>
                </p:txBody>
              </p:sp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C58E9929-E8CC-F641-9625-E10FBF0FA5DC}"/>
                      </a:ext>
                    </a:extLst>
                  </p:cNvPr>
                  <p:cNvSpPr txBox="1"/>
                  <p:nvPr/>
                </p:nvSpPr>
                <p:spPr>
                  <a:xfrm>
                    <a:off x="9562838" y="5236226"/>
                    <a:ext cx="26642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</a:t>
                    </a:r>
                  </a:p>
                </p:txBody>
              </p:sp>
            </p:grpSp>
          </p:grp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1E5836A-43A3-CBB6-2C7F-DD83E33B2F03}"/>
                </a:ext>
              </a:extLst>
            </p:cNvPr>
            <p:cNvSpPr txBox="1"/>
            <p:nvPr/>
          </p:nvSpPr>
          <p:spPr>
            <a:xfrm>
              <a:off x="9983132" y="1683639"/>
              <a:ext cx="18243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When One Finishes the Other Can Start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6A8A814-3498-8FD1-051A-71E581F3DB29}"/>
                </a:ext>
              </a:extLst>
            </p:cNvPr>
            <p:cNvSpPr txBox="1"/>
            <p:nvPr/>
          </p:nvSpPr>
          <p:spPr>
            <a:xfrm>
              <a:off x="9983132" y="2970138"/>
              <a:ext cx="18243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They Both Need to Finish Together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BDA83E6-5BB1-FAB0-9871-F1E9B41B65C8}"/>
                </a:ext>
              </a:extLst>
            </p:cNvPr>
            <p:cNvSpPr txBox="1"/>
            <p:nvPr/>
          </p:nvSpPr>
          <p:spPr>
            <a:xfrm>
              <a:off x="9983132" y="4167341"/>
              <a:ext cx="18243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They Both Need to Start Together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E6997D7-F177-C93C-A08C-DC345823BF65}"/>
                </a:ext>
              </a:extLst>
            </p:cNvPr>
            <p:cNvSpPr txBox="1"/>
            <p:nvPr/>
          </p:nvSpPr>
          <p:spPr>
            <a:xfrm>
              <a:off x="9983132" y="5328133"/>
              <a:ext cx="182433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When One is Starting the Other Must be Finishing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8758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9553-F4AB-60A8-CE7E-39F49D3AF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Path &amp; Milestones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51BDCDA-D611-D3EB-BEF3-F06751F08790}"/>
              </a:ext>
            </a:extLst>
          </p:cNvPr>
          <p:cNvGrpSpPr/>
          <p:nvPr/>
        </p:nvGrpSpPr>
        <p:grpSpPr>
          <a:xfrm>
            <a:off x="2350244" y="4747265"/>
            <a:ext cx="7429663" cy="1275698"/>
            <a:chOff x="2350244" y="4747265"/>
            <a:chExt cx="7429663" cy="1275698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F076729-7280-C58B-1F88-AEABC30BAB9D}"/>
                </a:ext>
              </a:extLst>
            </p:cNvPr>
            <p:cNvSpPr txBox="1"/>
            <p:nvPr/>
          </p:nvSpPr>
          <p:spPr>
            <a:xfrm>
              <a:off x="2350244" y="4747265"/>
              <a:ext cx="74296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Brush Script MT" panose="03060802040406070304" pitchFamily="66" charset="0"/>
                </a:rPr>
                <a:t>“A milestone marks the beginning or end of something”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BD3CAD5-5053-EC01-1DF2-708593F70F83}"/>
                </a:ext>
              </a:extLst>
            </p:cNvPr>
            <p:cNvGrpSpPr/>
            <p:nvPr/>
          </p:nvGrpSpPr>
          <p:grpSpPr>
            <a:xfrm>
              <a:off x="3566778" y="5382883"/>
              <a:ext cx="5273295" cy="640080"/>
              <a:chOff x="2648314" y="5382883"/>
              <a:chExt cx="5273295" cy="640080"/>
            </a:xfrm>
          </p:grpSpPr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D5E8681B-12EF-B98C-79B3-EDFCBCA27023}"/>
                  </a:ext>
                </a:extLst>
              </p:cNvPr>
              <p:cNvSpPr/>
              <p:nvPr/>
            </p:nvSpPr>
            <p:spPr>
              <a:xfrm flipV="1">
                <a:off x="2648314" y="5382883"/>
                <a:ext cx="640080" cy="640080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CAFBC26-197B-D86D-FD7F-D832F4CC9EC5}"/>
                  </a:ext>
                </a:extLst>
              </p:cNvPr>
              <p:cNvSpPr txBox="1"/>
              <p:nvPr/>
            </p:nvSpPr>
            <p:spPr>
              <a:xfrm>
                <a:off x="3239430" y="5441313"/>
                <a:ext cx="46821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Milestones Have Zero Duration</a:t>
                </a:r>
              </a:p>
            </p:txBody>
          </p: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5B07BA4-EB8C-3760-3AE8-8D595889155D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8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DD53B-D2C2-8FDC-CCAC-074EFCB336CA}"/>
              </a:ext>
            </a:extLst>
          </p:cNvPr>
          <p:cNvGrpSpPr/>
          <p:nvPr/>
        </p:nvGrpSpPr>
        <p:grpSpPr>
          <a:xfrm>
            <a:off x="1531678" y="997114"/>
            <a:ext cx="9731687" cy="3260952"/>
            <a:chOff x="1531678" y="997114"/>
            <a:chExt cx="9731687" cy="326095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EF77471-F4DD-60DD-A259-8B472951FEBA}"/>
                </a:ext>
              </a:extLst>
            </p:cNvPr>
            <p:cNvGrpSpPr/>
            <p:nvPr/>
          </p:nvGrpSpPr>
          <p:grpSpPr>
            <a:xfrm>
              <a:off x="1531678" y="997114"/>
              <a:ext cx="9731687" cy="3260952"/>
              <a:chOff x="1531678" y="997114"/>
              <a:chExt cx="9731687" cy="3260952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8CDBF97F-6DE9-2C02-46E5-8A2D29425968}"/>
                  </a:ext>
                </a:extLst>
              </p:cNvPr>
              <p:cNvGrpSpPr/>
              <p:nvPr/>
            </p:nvGrpSpPr>
            <p:grpSpPr>
              <a:xfrm>
                <a:off x="2087222" y="997114"/>
                <a:ext cx="9176143" cy="3260952"/>
                <a:chOff x="2087222" y="1385297"/>
                <a:chExt cx="9176143" cy="326095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BA4BEFD3-1B55-FB2E-E95B-AC44355C17B1}"/>
                    </a:ext>
                  </a:extLst>
                </p:cNvPr>
                <p:cNvGrpSpPr/>
                <p:nvPr/>
              </p:nvGrpSpPr>
              <p:grpSpPr>
                <a:xfrm>
                  <a:off x="2087222" y="2066050"/>
                  <a:ext cx="9176143" cy="2580199"/>
                  <a:chOff x="2087222" y="3014949"/>
                  <a:chExt cx="9176143" cy="2580199"/>
                </a:xfrm>
              </p:grpSpPr>
              <p:sp>
                <p:nvSpPr>
                  <p:cNvPr id="5" name="Rectangle: Rounded Corners 4">
                    <a:extLst>
                      <a:ext uri="{FF2B5EF4-FFF2-40B4-BE49-F238E27FC236}">
                        <a16:creationId xmlns:a16="http://schemas.microsoft.com/office/drawing/2014/main" id="{23AD1DA3-6720-8E93-E137-BF00E78B59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84179" y="3014949"/>
                    <a:ext cx="685800" cy="685800"/>
                  </a:xfrm>
                  <a:prstGeom prst="roundRect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455613" rtl="0" eaLnBrk="0" fontAlgn="base" latinLnBrk="0" hangingPunct="0">
                      <a:lnSpc>
                        <a:spcPct val="10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Tx/>
                      <a:buSzTx/>
                      <a:buFontTx/>
                      <a:buNone/>
                      <a:tabLst>
                        <a:tab pos="190500" algn="l"/>
                        <a:tab pos="623888" algn="l"/>
                        <a:tab pos="5207000" algn="r"/>
                        <a:tab pos="5778500" algn="r"/>
                        <a:tab pos="6172200" algn="r"/>
                        <a:tab pos="6865938" algn="l"/>
                        <a:tab pos="7024688" algn="l"/>
                        <a:tab pos="7489825" algn="r"/>
                        <a:tab pos="7546975" algn="r"/>
                        <a:tab pos="8178800" algn="r"/>
                        <a:tab pos="8288338" algn="r"/>
                      </a:tabLst>
                    </a:pPr>
                    <a:r>
                      <a: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A</a:t>
                    </a:r>
                  </a:p>
                </p:txBody>
              </p:sp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DA203787-9582-B103-36AE-3157FF863A18}"/>
                      </a:ext>
                    </a:extLst>
                  </p:cNvPr>
                  <p:cNvSpPr txBox="1"/>
                  <p:nvPr/>
                </p:nvSpPr>
                <p:spPr>
                  <a:xfrm>
                    <a:off x="2584179" y="3423750"/>
                    <a:ext cx="6858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6 Days</a:t>
                    </a:r>
                  </a:p>
                </p:txBody>
              </p:sp>
              <p:sp>
                <p:nvSpPr>
                  <p:cNvPr id="7" name="Rectangle: Rounded Corners 6">
                    <a:extLst>
                      <a:ext uri="{FF2B5EF4-FFF2-40B4-BE49-F238E27FC236}">
                        <a16:creationId xmlns:a16="http://schemas.microsoft.com/office/drawing/2014/main" id="{4A94AAF4-2842-C4D6-3577-25AB4E3D481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78216" y="4909348"/>
                    <a:ext cx="685800" cy="685800"/>
                  </a:xfrm>
                  <a:prstGeom prst="roundRect">
                    <a:avLst/>
                  </a:prstGeom>
                  <a:noFill/>
                  <a:ln w="38100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455613" rtl="0" eaLnBrk="0" fontAlgn="base" latinLnBrk="0" hangingPunct="0">
                      <a:lnSpc>
                        <a:spcPct val="10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Tx/>
                      <a:buSzTx/>
                      <a:buFontTx/>
                      <a:buNone/>
                      <a:tabLst>
                        <a:tab pos="190500" algn="l"/>
                        <a:tab pos="623888" algn="l"/>
                        <a:tab pos="5207000" algn="r"/>
                        <a:tab pos="5778500" algn="r"/>
                        <a:tab pos="6172200" algn="r"/>
                        <a:tab pos="6865938" algn="l"/>
                        <a:tab pos="7024688" algn="l"/>
                        <a:tab pos="7489825" algn="r"/>
                        <a:tab pos="7546975" algn="r"/>
                        <a:tab pos="8178800" algn="r"/>
                        <a:tab pos="8288338" algn="r"/>
                      </a:tabLst>
                    </a:pPr>
                    <a:r>
                      <a:rPr lang="en-US" sz="36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D</a:t>
                    </a:r>
                    <a:endParaRPr kumimoji="0" lang="en-US" sz="3600" b="1" i="0" u="none" strike="noStrike" cap="none" normalizeH="0" baseline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0AF9E739-5823-3905-9E9F-6A326C8F9B18}"/>
                      </a:ext>
                    </a:extLst>
                  </p:cNvPr>
                  <p:cNvSpPr txBox="1"/>
                  <p:nvPr/>
                </p:nvSpPr>
                <p:spPr>
                  <a:xfrm>
                    <a:off x="2578216" y="5318149"/>
                    <a:ext cx="6858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4 Days</a:t>
                    </a:r>
                  </a:p>
                </p:txBody>
              </p:sp>
              <p:sp>
                <p:nvSpPr>
                  <p:cNvPr id="9" name="Rectangle: Rounded Corners 8">
                    <a:extLst>
                      <a:ext uri="{FF2B5EF4-FFF2-40B4-BE49-F238E27FC236}">
                        <a16:creationId xmlns:a16="http://schemas.microsoft.com/office/drawing/2014/main" id="{25285D49-607E-BDD3-0347-E680CFAF923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57267" y="3962148"/>
                    <a:ext cx="685800" cy="685800"/>
                  </a:xfrm>
                  <a:prstGeom prst="roundRect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455613" rtl="0" eaLnBrk="0" fontAlgn="base" latinLnBrk="0" hangingPunct="0">
                      <a:lnSpc>
                        <a:spcPct val="10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Tx/>
                      <a:buSzTx/>
                      <a:buFontTx/>
                      <a:buNone/>
                      <a:tabLst>
                        <a:tab pos="190500" algn="l"/>
                        <a:tab pos="623888" algn="l"/>
                        <a:tab pos="5207000" algn="r"/>
                        <a:tab pos="5778500" algn="r"/>
                        <a:tab pos="6172200" algn="r"/>
                        <a:tab pos="6865938" algn="l"/>
                        <a:tab pos="7024688" algn="l"/>
                        <a:tab pos="7489825" algn="r"/>
                        <a:tab pos="7546975" algn="r"/>
                        <a:tab pos="8178800" algn="r"/>
                        <a:tab pos="8288338" algn="r"/>
                      </a:tabLst>
                    </a:pPr>
                    <a:r>
                      <a: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</a:t>
                    </a:r>
                  </a:p>
                </p:txBody>
              </p: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764831A1-B477-5808-98CC-F96F28532155}"/>
                      </a:ext>
                    </a:extLst>
                  </p:cNvPr>
                  <p:cNvSpPr txBox="1"/>
                  <p:nvPr/>
                </p:nvSpPr>
                <p:spPr>
                  <a:xfrm>
                    <a:off x="4257267" y="4370949"/>
                    <a:ext cx="6858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7 Days</a:t>
                    </a:r>
                  </a:p>
                </p:txBody>
              </p:sp>
              <p:cxnSp>
                <p:nvCxnSpPr>
                  <p:cNvPr id="11" name="Connector: Elbow 10">
                    <a:extLst>
                      <a:ext uri="{FF2B5EF4-FFF2-40B4-BE49-F238E27FC236}">
                        <a16:creationId xmlns:a16="http://schemas.microsoft.com/office/drawing/2014/main" id="{06DB9C26-09FB-666E-295B-9343EFA4E311}"/>
                      </a:ext>
                    </a:extLst>
                  </p:cNvPr>
                  <p:cNvCxnSpPr>
                    <a:cxnSpLocks/>
                    <a:endCxn id="7" idx="1"/>
                  </p:cNvCxnSpPr>
                  <p:nvPr/>
                </p:nvCxnSpPr>
                <p:spPr bwMode="auto">
                  <a:xfrm>
                    <a:off x="2087222" y="4373628"/>
                    <a:ext cx="490994" cy="878620"/>
                  </a:xfrm>
                  <a:prstGeom prst="bentConnector3">
                    <a:avLst/>
                  </a:prstGeom>
                  <a:solidFill>
                    <a:schemeClr val="accent1"/>
                  </a:solidFill>
                  <a:ln w="571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12" name="Connector: Elbow 11">
                    <a:extLst>
                      <a:ext uri="{FF2B5EF4-FFF2-40B4-BE49-F238E27FC236}">
                        <a16:creationId xmlns:a16="http://schemas.microsoft.com/office/drawing/2014/main" id="{3A83FF3C-8C07-124C-7475-0D6114126276}"/>
                      </a:ext>
                    </a:extLst>
                  </p:cNvPr>
                  <p:cNvCxnSpPr>
                    <a:stCxn id="7" idx="3"/>
                    <a:endCxn id="9" idx="1"/>
                  </p:cNvCxnSpPr>
                  <p:nvPr/>
                </p:nvCxnSpPr>
                <p:spPr bwMode="auto">
                  <a:xfrm flipV="1">
                    <a:off x="3264016" y="4305048"/>
                    <a:ext cx="993251" cy="947200"/>
                  </a:xfrm>
                  <a:prstGeom prst="bentConnector3">
                    <a:avLst/>
                  </a:prstGeom>
                  <a:solidFill>
                    <a:schemeClr val="accent1"/>
                  </a:solidFill>
                  <a:ln w="571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13" name="Rectangle: Rounded Corners 12">
                    <a:extLst>
                      <a:ext uri="{FF2B5EF4-FFF2-40B4-BE49-F238E27FC236}">
                        <a16:creationId xmlns:a16="http://schemas.microsoft.com/office/drawing/2014/main" id="{31E26912-5431-7E95-B3B6-2529541DE97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51304" y="4909347"/>
                    <a:ext cx="685800" cy="685800"/>
                  </a:xfrm>
                  <a:prstGeom prst="roundRect">
                    <a:avLst/>
                  </a:prstGeom>
                  <a:noFill/>
                  <a:ln w="38100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455613" rtl="0" eaLnBrk="0" fontAlgn="base" latinLnBrk="0" hangingPunct="0">
                      <a:lnSpc>
                        <a:spcPct val="10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Tx/>
                      <a:buSzTx/>
                      <a:buFontTx/>
                      <a:buNone/>
                      <a:tabLst>
                        <a:tab pos="190500" algn="l"/>
                        <a:tab pos="623888" algn="l"/>
                        <a:tab pos="5207000" algn="r"/>
                        <a:tab pos="5778500" algn="r"/>
                        <a:tab pos="6172200" algn="r"/>
                        <a:tab pos="6865938" algn="l"/>
                        <a:tab pos="7024688" algn="l"/>
                        <a:tab pos="7489825" algn="r"/>
                        <a:tab pos="7546975" algn="r"/>
                        <a:tab pos="8178800" algn="r"/>
                        <a:tab pos="8288338" algn="r"/>
                      </a:tabLst>
                    </a:pPr>
                    <a:r>
                      <a:rPr lang="en-US" sz="36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E</a:t>
                    </a:r>
                    <a:endParaRPr kumimoji="0" lang="en-US" sz="3600" b="1" i="0" u="none" strike="noStrike" cap="none" normalizeH="0" baseline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7AF0C9B3-7F4F-EE0E-F38B-AFD64EAC4554}"/>
                      </a:ext>
                    </a:extLst>
                  </p:cNvPr>
                  <p:cNvSpPr txBox="1"/>
                  <p:nvPr/>
                </p:nvSpPr>
                <p:spPr>
                  <a:xfrm>
                    <a:off x="4251304" y="5318148"/>
                    <a:ext cx="6858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8 Days</a:t>
                    </a:r>
                  </a:p>
                </p:txBody>
              </p:sp>
              <p:cxnSp>
                <p:nvCxnSpPr>
                  <p:cNvPr id="15" name="Straight Arrow Connector 14">
                    <a:extLst>
                      <a:ext uri="{FF2B5EF4-FFF2-40B4-BE49-F238E27FC236}">
                        <a16:creationId xmlns:a16="http://schemas.microsoft.com/office/drawing/2014/main" id="{D299735E-3FC8-5727-A316-F0F8D41E1986}"/>
                      </a:ext>
                    </a:extLst>
                  </p:cNvPr>
                  <p:cNvCxnSpPr>
                    <a:stCxn id="7" idx="3"/>
                    <a:endCxn id="13" idx="1"/>
                  </p:cNvCxnSpPr>
                  <p:nvPr/>
                </p:nvCxnSpPr>
                <p:spPr bwMode="auto">
                  <a:xfrm flipV="1">
                    <a:off x="3264016" y="5252247"/>
                    <a:ext cx="987288" cy="1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571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16" name="Connector: Elbow 15">
                    <a:extLst>
                      <a:ext uri="{FF2B5EF4-FFF2-40B4-BE49-F238E27FC236}">
                        <a16:creationId xmlns:a16="http://schemas.microsoft.com/office/drawing/2014/main" id="{376DD7F0-ED6E-AA91-25F8-60FC06C2A563}"/>
                      </a:ext>
                    </a:extLst>
                  </p:cNvPr>
                  <p:cNvCxnSpPr>
                    <a:cxnSpLocks/>
                    <a:endCxn id="5" idx="1"/>
                  </p:cNvCxnSpPr>
                  <p:nvPr/>
                </p:nvCxnSpPr>
                <p:spPr bwMode="auto">
                  <a:xfrm flipV="1">
                    <a:off x="2087222" y="3357849"/>
                    <a:ext cx="496957" cy="1015779"/>
                  </a:xfrm>
                  <a:prstGeom prst="bentConnector3">
                    <a:avLst/>
                  </a:prstGeom>
                  <a:solidFill>
                    <a:schemeClr val="accent1"/>
                  </a:solidFill>
                  <a:ln w="571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17" name="Connector: Elbow 16">
                    <a:extLst>
                      <a:ext uri="{FF2B5EF4-FFF2-40B4-BE49-F238E27FC236}">
                        <a16:creationId xmlns:a16="http://schemas.microsoft.com/office/drawing/2014/main" id="{9514F37D-A9D3-8C02-58F8-07EF0A030686}"/>
                      </a:ext>
                    </a:extLst>
                  </p:cNvPr>
                  <p:cNvCxnSpPr>
                    <a:stCxn id="5" idx="3"/>
                    <a:endCxn id="9" idx="1"/>
                  </p:cNvCxnSpPr>
                  <p:nvPr/>
                </p:nvCxnSpPr>
                <p:spPr bwMode="auto">
                  <a:xfrm>
                    <a:off x="3269979" y="3357849"/>
                    <a:ext cx="987288" cy="947199"/>
                  </a:xfrm>
                  <a:prstGeom prst="bentConnector3">
                    <a:avLst/>
                  </a:prstGeom>
                  <a:solidFill>
                    <a:schemeClr val="accent1"/>
                  </a:solidFill>
                  <a:ln w="571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98CB1C3B-95C1-93C5-F0AC-470728C56A9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24392" y="4909347"/>
                    <a:ext cx="685800" cy="685800"/>
                  </a:xfrm>
                  <a:prstGeom prst="roundRect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455613" rtl="0" eaLnBrk="0" fontAlgn="base" latinLnBrk="0" hangingPunct="0">
                      <a:lnSpc>
                        <a:spcPct val="10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Tx/>
                      <a:buSzTx/>
                      <a:buFontTx/>
                      <a:buNone/>
                      <a:tabLst>
                        <a:tab pos="190500" algn="l"/>
                        <a:tab pos="623888" algn="l"/>
                        <a:tab pos="5207000" algn="r"/>
                        <a:tab pos="5778500" algn="r"/>
                        <a:tab pos="6172200" algn="r"/>
                        <a:tab pos="6865938" algn="l"/>
                        <a:tab pos="7024688" algn="l"/>
                        <a:tab pos="7489825" algn="r"/>
                        <a:tab pos="7546975" algn="r"/>
                        <a:tab pos="8178800" algn="r"/>
                        <a:tab pos="8288338" algn="r"/>
                      </a:tabLst>
                    </a:pPr>
                    <a:r>
                      <a: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G</a:t>
                    </a: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8FF05B62-25E2-090E-2D89-5C867BCBDDD0}"/>
                      </a:ext>
                    </a:extLst>
                  </p:cNvPr>
                  <p:cNvSpPr txBox="1"/>
                  <p:nvPr/>
                </p:nvSpPr>
                <p:spPr>
                  <a:xfrm>
                    <a:off x="5924392" y="5318148"/>
                    <a:ext cx="6858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5 Days</a:t>
                    </a:r>
                  </a:p>
                </p:txBody>
              </p: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520DA874-5433-B98D-0B57-72A1594A5370}"/>
                      </a:ext>
                    </a:extLst>
                  </p:cNvPr>
                  <p:cNvCxnSpPr>
                    <a:stCxn id="13" idx="3"/>
                    <a:endCxn id="18" idx="1"/>
                  </p:cNvCxnSpPr>
                  <p:nvPr/>
                </p:nvCxnSpPr>
                <p:spPr bwMode="auto">
                  <a:xfrm>
                    <a:off x="4937104" y="5252247"/>
                    <a:ext cx="987288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571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21" name="Rectangle: Rounded Corners 20">
                    <a:extLst>
                      <a:ext uri="{FF2B5EF4-FFF2-40B4-BE49-F238E27FC236}">
                        <a16:creationId xmlns:a16="http://schemas.microsoft.com/office/drawing/2014/main" id="{6CFC1473-24BF-DA85-C60F-E4AF2B17D55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23730" y="3014949"/>
                    <a:ext cx="685800" cy="685800"/>
                  </a:xfrm>
                  <a:prstGeom prst="roundRect">
                    <a:avLst/>
                  </a:prstGeom>
                  <a:noFill/>
                  <a:ln w="38100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455613" rtl="0" eaLnBrk="0" fontAlgn="base" latinLnBrk="0" hangingPunct="0">
                      <a:lnSpc>
                        <a:spcPct val="10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Tx/>
                      <a:buSzTx/>
                      <a:buFontTx/>
                      <a:buNone/>
                      <a:tabLst>
                        <a:tab pos="190500" algn="l"/>
                        <a:tab pos="623888" algn="l"/>
                        <a:tab pos="5207000" algn="r"/>
                        <a:tab pos="5778500" algn="r"/>
                        <a:tab pos="6172200" algn="r"/>
                        <a:tab pos="6865938" algn="l"/>
                        <a:tab pos="7024688" algn="l"/>
                        <a:tab pos="7489825" algn="r"/>
                        <a:tab pos="7546975" algn="r"/>
                        <a:tab pos="8178800" algn="r"/>
                        <a:tab pos="8288338" algn="r"/>
                      </a:tabLst>
                    </a:pPr>
                    <a:r>
                      <a:rPr lang="en-US" sz="36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B</a:t>
                    </a:r>
                    <a:endParaRPr kumimoji="0" lang="en-US" sz="3600" b="1" i="0" u="none" strike="noStrike" cap="none" normalizeH="0" baseline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A5E96497-EFC2-2641-84E2-F5FBE2DB1DB8}"/>
                      </a:ext>
                    </a:extLst>
                  </p:cNvPr>
                  <p:cNvSpPr txBox="1"/>
                  <p:nvPr/>
                </p:nvSpPr>
                <p:spPr>
                  <a:xfrm>
                    <a:off x="5923730" y="3423750"/>
                    <a:ext cx="6858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5 Days</a:t>
                    </a:r>
                  </a:p>
                </p:txBody>
              </p:sp>
              <p:cxnSp>
                <p:nvCxnSpPr>
                  <p:cNvPr id="23" name="Connector: Elbow 22">
                    <a:extLst>
                      <a:ext uri="{FF2B5EF4-FFF2-40B4-BE49-F238E27FC236}">
                        <a16:creationId xmlns:a16="http://schemas.microsoft.com/office/drawing/2014/main" id="{646963A7-D3CC-563E-8C4A-94D1694CD6AA}"/>
                      </a:ext>
                    </a:extLst>
                  </p:cNvPr>
                  <p:cNvCxnSpPr>
                    <a:stCxn id="9" idx="3"/>
                    <a:endCxn id="21" idx="1"/>
                  </p:cNvCxnSpPr>
                  <p:nvPr/>
                </p:nvCxnSpPr>
                <p:spPr bwMode="auto">
                  <a:xfrm flipV="1">
                    <a:off x="4943067" y="3357849"/>
                    <a:ext cx="980663" cy="947199"/>
                  </a:xfrm>
                  <a:prstGeom prst="bentConnector3">
                    <a:avLst/>
                  </a:prstGeom>
                  <a:solidFill>
                    <a:schemeClr val="accent1"/>
                  </a:solidFill>
                  <a:ln w="571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24" name="Rectangle: Rounded Corners 23">
                    <a:extLst>
                      <a:ext uri="{FF2B5EF4-FFF2-40B4-BE49-F238E27FC236}">
                        <a16:creationId xmlns:a16="http://schemas.microsoft.com/office/drawing/2014/main" id="{B106097A-AD34-24FC-03D7-4437073591A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91517" y="4909347"/>
                    <a:ext cx="685800" cy="685800"/>
                  </a:xfrm>
                  <a:prstGeom prst="roundRect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455613" rtl="0" eaLnBrk="0" fontAlgn="base" latinLnBrk="0" hangingPunct="0">
                      <a:lnSpc>
                        <a:spcPct val="10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Tx/>
                      <a:buSzTx/>
                      <a:buFontTx/>
                      <a:buNone/>
                      <a:tabLst>
                        <a:tab pos="190500" algn="l"/>
                        <a:tab pos="623888" algn="l"/>
                        <a:tab pos="5207000" algn="r"/>
                        <a:tab pos="5778500" algn="r"/>
                        <a:tab pos="6172200" algn="r"/>
                        <a:tab pos="6865938" algn="l"/>
                        <a:tab pos="7024688" algn="l"/>
                        <a:tab pos="7489825" algn="r"/>
                        <a:tab pos="7546975" algn="r"/>
                        <a:tab pos="8178800" algn="r"/>
                        <a:tab pos="8288338" algn="r"/>
                      </a:tabLst>
                    </a:pPr>
                    <a:r>
                      <a:rPr lang="en-US" sz="3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H</a:t>
                    </a:r>
                    <a:endParaRPr kumimoji="0" lang="en-US" sz="3600" b="1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34E576D-1336-DA57-43E0-69DD973F855B}"/>
                      </a:ext>
                    </a:extLst>
                  </p:cNvPr>
                  <p:cNvSpPr txBox="1"/>
                  <p:nvPr/>
                </p:nvSpPr>
                <p:spPr>
                  <a:xfrm>
                    <a:off x="7591517" y="5318148"/>
                    <a:ext cx="6858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7 Days</a:t>
                    </a:r>
                  </a:p>
                </p:txBody>
              </p:sp>
              <p:cxnSp>
                <p:nvCxnSpPr>
                  <p:cNvPr id="26" name="Connector: Elbow 25">
                    <a:extLst>
                      <a:ext uri="{FF2B5EF4-FFF2-40B4-BE49-F238E27FC236}">
                        <a16:creationId xmlns:a16="http://schemas.microsoft.com/office/drawing/2014/main" id="{F8113323-219C-773F-98FC-78126115B3E3}"/>
                      </a:ext>
                    </a:extLst>
                  </p:cNvPr>
                  <p:cNvCxnSpPr>
                    <a:stCxn id="9" idx="3"/>
                    <a:endCxn id="18" idx="1"/>
                  </p:cNvCxnSpPr>
                  <p:nvPr/>
                </p:nvCxnSpPr>
                <p:spPr bwMode="auto">
                  <a:xfrm>
                    <a:off x="4943067" y="4305048"/>
                    <a:ext cx="981325" cy="947199"/>
                  </a:xfrm>
                  <a:prstGeom prst="bentConnector3">
                    <a:avLst/>
                  </a:prstGeom>
                  <a:solidFill>
                    <a:schemeClr val="accent1"/>
                  </a:solidFill>
                  <a:ln w="571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27" name="Rectangle: Rounded Corners 26">
                    <a:extLst>
                      <a:ext uri="{FF2B5EF4-FFF2-40B4-BE49-F238E27FC236}">
                        <a16:creationId xmlns:a16="http://schemas.microsoft.com/office/drawing/2014/main" id="{44B6141F-1C8A-0665-6039-118E9DCFCDB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258642" y="4909347"/>
                    <a:ext cx="685800" cy="685800"/>
                  </a:xfrm>
                  <a:prstGeom prst="roundRect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455613" rtl="0" eaLnBrk="0" fontAlgn="base" latinLnBrk="0" hangingPunct="0">
                      <a:lnSpc>
                        <a:spcPct val="10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Tx/>
                      <a:buSzTx/>
                      <a:buFontTx/>
                      <a:buNone/>
                      <a:tabLst>
                        <a:tab pos="190500" algn="l"/>
                        <a:tab pos="623888" algn="l"/>
                        <a:tab pos="5207000" algn="r"/>
                        <a:tab pos="5778500" algn="r"/>
                        <a:tab pos="6172200" algn="r"/>
                        <a:tab pos="6865938" algn="l"/>
                        <a:tab pos="7024688" algn="l"/>
                        <a:tab pos="7489825" algn="r"/>
                        <a:tab pos="7546975" algn="r"/>
                        <a:tab pos="8178800" algn="r"/>
                        <a:tab pos="8288338" algn="r"/>
                      </a:tabLst>
                    </a:pPr>
                    <a:r>
                      <a: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A2D15B8-F878-7B2C-4652-FE39F1F26647}"/>
                      </a:ext>
                    </a:extLst>
                  </p:cNvPr>
                  <p:cNvSpPr txBox="1"/>
                  <p:nvPr/>
                </p:nvSpPr>
                <p:spPr>
                  <a:xfrm>
                    <a:off x="9258642" y="5318148"/>
                    <a:ext cx="6858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8 Days</a:t>
                    </a:r>
                  </a:p>
                </p:txBody>
              </p:sp>
              <p:cxnSp>
                <p:nvCxnSpPr>
                  <p:cNvPr id="29" name="Connector: Elbow 28">
                    <a:extLst>
                      <a:ext uri="{FF2B5EF4-FFF2-40B4-BE49-F238E27FC236}">
                        <a16:creationId xmlns:a16="http://schemas.microsoft.com/office/drawing/2014/main" id="{2E82AAD6-A14D-0B18-7FC8-3AB16CE156DD}"/>
                      </a:ext>
                    </a:extLst>
                  </p:cNvPr>
                  <p:cNvCxnSpPr>
                    <a:cxnSpLocks/>
                    <a:stCxn id="21" idx="3"/>
                  </p:cNvCxnSpPr>
                  <p:nvPr/>
                </p:nvCxnSpPr>
                <p:spPr bwMode="auto">
                  <a:xfrm>
                    <a:off x="6609530" y="3357849"/>
                    <a:ext cx="3899455" cy="1015779"/>
                  </a:xfrm>
                  <a:prstGeom prst="bent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571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CA173A9E-7F68-B9EF-A9D3-D1FA8CD7E6AC}"/>
                      </a:ext>
                    </a:extLst>
                  </p:cNvPr>
                  <p:cNvCxnSpPr>
                    <a:stCxn id="18" idx="3"/>
                  </p:cNvCxnSpPr>
                  <p:nvPr/>
                </p:nvCxnSpPr>
                <p:spPr bwMode="auto">
                  <a:xfrm>
                    <a:off x="6610192" y="5252247"/>
                    <a:ext cx="943552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571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FB645AE3-48AE-3B84-0784-7E61596213BC}"/>
                      </a:ext>
                    </a:extLst>
                  </p:cNvPr>
                  <p:cNvCxnSpPr>
                    <a:stCxn id="24" idx="3"/>
                    <a:endCxn id="27" idx="1"/>
                  </p:cNvCxnSpPr>
                  <p:nvPr/>
                </p:nvCxnSpPr>
                <p:spPr bwMode="auto">
                  <a:xfrm>
                    <a:off x="8277317" y="5252247"/>
                    <a:ext cx="981325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571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32" name="Connector: Elbow 31">
                    <a:extLst>
                      <a:ext uri="{FF2B5EF4-FFF2-40B4-BE49-F238E27FC236}">
                        <a16:creationId xmlns:a16="http://schemas.microsoft.com/office/drawing/2014/main" id="{83639297-66D9-A3C3-E2F3-BCB0C4A4E170}"/>
                      </a:ext>
                    </a:extLst>
                  </p:cNvPr>
                  <p:cNvCxnSpPr>
                    <a:cxnSpLocks/>
                    <a:stCxn id="27" idx="3"/>
                  </p:cNvCxnSpPr>
                  <p:nvPr/>
                </p:nvCxnSpPr>
                <p:spPr bwMode="auto">
                  <a:xfrm flipV="1">
                    <a:off x="9944442" y="4373628"/>
                    <a:ext cx="564543" cy="878619"/>
                  </a:xfrm>
                  <a:prstGeom prst="bentConnector3">
                    <a:avLst/>
                  </a:prstGeom>
                  <a:solidFill>
                    <a:schemeClr val="accent1"/>
                  </a:solidFill>
                  <a:ln w="571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19ADB55A-82AB-A7F3-31C9-3D0D62E1055D}"/>
                      </a:ext>
                    </a:extLst>
                  </p:cNvPr>
                  <p:cNvSpPr txBox="1"/>
                  <p:nvPr/>
                </p:nvSpPr>
                <p:spPr>
                  <a:xfrm>
                    <a:off x="10577565" y="4770847"/>
                    <a:ext cx="6858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33 Days</a:t>
                    </a:r>
                  </a:p>
                </p:txBody>
              </p:sp>
            </p:grp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5890220F-923A-CAAC-9587-4AA096F1C28A}"/>
                    </a:ext>
                  </a:extLst>
                </p:cNvPr>
                <p:cNvSpPr txBox="1"/>
                <p:nvPr/>
              </p:nvSpPr>
              <p:spPr>
                <a:xfrm>
                  <a:off x="2422052" y="1385297"/>
                  <a:ext cx="768915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Brush Script MT" panose="03060802040406070304" pitchFamily="66" charset="0"/>
                    </a:rPr>
                    <a:t>“A critical path is the shortest time from start to finish”</a:t>
                  </a:r>
                </a:p>
              </p:txBody>
            </p:sp>
          </p:grpSp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EDE55071-4A8A-5D24-8083-A457EFF49222}"/>
                  </a:ext>
                </a:extLst>
              </p:cNvPr>
              <p:cNvSpPr/>
              <p:nvPr/>
            </p:nvSpPr>
            <p:spPr>
              <a:xfrm flipV="1">
                <a:off x="1531678" y="2739366"/>
                <a:ext cx="640080" cy="640080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EBD159A7-B094-8ECE-6767-C1374355DDB4}"/>
                  </a:ext>
                </a:extLst>
              </p:cNvPr>
              <p:cNvSpPr/>
              <p:nvPr/>
            </p:nvSpPr>
            <p:spPr>
              <a:xfrm flipV="1">
                <a:off x="10424877" y="2739366"/>
                <a:ext cx="640080" cy="640080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E4C98DA-8965-BCF0-ECF4-D56CCB79B9A4}"/>
                </a:ext>
              </a:extLst>
            </p:cNvPr>
            <p:cNvSpPr txBox="1"/>
            <p:nvPr/>
          </p:nvSpPr>
          <p:spPr>
            <a:xfrm>
              <a:off x="1535574" y="2428675"/>
              <a:ext cx="632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Start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794DEFF-0BBE-BA03-339F-FC51A674EDDA}"/>
                </a:ext>
              </a:extLst>
            </p:cNvPr>
            <p:cNvSpPr txBox="1"/>
            <p:nvPr/>
          </p:nvSpPr>
          <p:spPr>
            <a:xfrm>
              <a:off x="10357213" y="2422649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Finish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40521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1EDD-1673-FCF6-2D98-EBB3667EA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the Activities Builds the Schedule</a:t>
            </a: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F46ABBE-CCA9-3C71-D8CD-B40C068B98C6}"/>
              </a:ext>
            </a:extLst>
          </p:cNvPr>
          <p:cNvGrpSpPr/>
          <p:nvPr/>
        </p:nvGrpSpPr>
        <p:grpSpPr>
          <a:xfrm>
            <a:off x="10333322" y="1936894"/>
            <a:ext cx="1749142" cy="1827896"/>
            <a:chOff x="10333322" y="1936894"/>
            <a:chExt cx="1749142" cy="1827896"/>
          </a:xfrm>
        </p:grpSpPr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E85368CC-81FF-F8EB-F40E-5BC782A0A3D1}"/>
                </a:ext>
              </a:extLst>
            </p:cNvPr>
            <p:cNvSpPr/>
            <p:nvPr/>
          </p:nvSpPr>
          <p:spPr>
            <a:xfrm>
              <a:off x="10333322" y="1936894"/>
              <a:ext cx="1749142" cy="1827896"/>
            </a:xfrm>
            <a:prstGeom prst="round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B32AB576-4128-B214-2CB4-B57BB8750A0E}"/>
                </a:ext>
              </a:extLst>
            </p:cNvPr>
            <p:cNvGrpSpPr/>
            <p:nvPr/>
          </p:nvGrpSpPr>
          <p:grpSpPr>
            <a:xfrm>
              <a:off x="10462436" y="2068122"/>
              <a:ext cx="1490914" cy="1565440"/>
              <a:chOff x="10477968" y="2086025"/>
              <a:chExt cx="1490914" cy="1565440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230FE540-E81D-1521-878E-6055F41D1235}"/>
                  </a:ext>
                </a:extLst>
              </p:cNvPr>
              <p:cNvGrpSpPr/>
              <p:nvPr/>
            </p:nvGrpSpPr>
            <p:grpSpPr>
              <a:xfrm>
                <a:off x="10477968" y="2405800"/>
                <a:ext cx="1490914" cy="274320"/>
                <a:chOff x="4864737" y="6139729"/>
                <a:chExt cx="1490914" cy="274320"/>
              </a:xfrm>
            </p:grpSpPr>
            <p:sp>
              <p:nvSpPr>
                <p:cNvPr id="149" name="Rectangle: Rounded Corners 148">
                  <a:extLst>
                    <a:ext uri="{FF2B5EF4-FFF2-40B4-BE49-F238E27FC236}">
                      <a16:creationId xmlns:a16="http://schemas.microsoft.com/office/drawing/2014/main" id="{B73E4676-C3D3-EAA5-03DA-6B9FB8698D82}"/>
                    </a:ext>
                  </a:extLst>
                </p:cNvPr>
                <p:cNvSpPr/>
                <p:nvPr/>
              </p:nvSpPr>
              <p:spPr>
                <a:xfrm>
                  <a:off x="4864737" y="6139729"/>
                  <a:ext cx="457200" cy="274320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200" dirty="0"/>
                    <a:t>FS</a:t>
                  </a:r>
                </a:p>
              </p:txBody>
            </p:sp>
            <p:sp>
              <p:nvSpPr>
                <p:cNvPr id="150" name="Rectangle: Rounded Corners 149">
                  <a:extLst>
                    <a:ext uri="{FF2B5EF4-FFF2-40B4-BE49-F238E27FC236}">
                      <a16:creationId xmlns:a16="http://schemas.microsoft.com/office/drawing/2014/main" id="{FA881C68-AADC-7C70-F601-B9359AA7BAC3}"/>
                    </a:ext>
                  </a:extLst>
                </p:cNvPr>
                <p:cNvSpPr/>
                <p:nvPr/>
              </p:nvSpPr>
              <p:spPr>
                <a:xfrm>
                  <a:off x="5349811" y="6139729"/>
                  <a:ext cx="1005840" cy="27432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Finish-Start</a:t>
                  </a:r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22EBB0A4-2F0E-B037-6860-4AECAE0D7386}"/>
                  </a:ext>
                </a:extLst>
              </p:cNvPr>
              <p:cNvGrpSpPr/>
              <p:nvPr/>
            </p:nvGrpSpPr>
            <p:grpSpPr>
              <a:xfrm>
                <a:off x="10477968" y="2729582"/>
                <a:ext cx="1490914" cy="274320"/>
                <a:chOff x="4864737" y="6139729"/>
                <a:chExt cx="1490914" cy="274320"/>
              </a:xfrm>
            </p:grpSpPr>
            <p:sp>
              <p:nvSpPr>
                <p:cNvPr id="153" name="Rectangle: Rounded Corners 152">
                  <a:extLst>
                    <a:ext uri="{FF2B5EF4-FFF2-40B4-BE49-F238E27FC236}">
                      <a16:creationId xmlns:a16="http://schemas.microsoft.com/office/drawing/2014/main" id="{031658AF-C102-DE55-6816-BB7B7D0B88A2}"/>
                    </a:ext>
                  </a:extLst>
                </p:cNvPr>
                <p:cNvSpPr/>
                <p:nvPr/>
              </p:nvSpPr>
              <p:spPr>
                <a:xfrm>
                  <a:off x="4864737" y="6139729"/>
                  <a:ext cx="457200" cy="274320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200" dirty="0"/>
                    <a:t>SS</a:t>
                  </a:r>
                </a:p>
              </p:txBody>
            </p:sp>
            <p:sp>
              <p:nvSpPr>
                <p:cNvPr id="154" name="Rectangle: Rounded Corners 153">
                  <a:extLst>
                    <a:ext uri="{FF2B5EF4-FFF2-40B4-BE49-F238E27FC236}">
                      <a16:creationId xmlns:a16="http://schemas.microsoft.com/office/drawing/2014/main" id="{7A9A0DCC-551E-CBEF-AA53-DDAE166FCCA0}"/>
                    </a:ext>
                  </a:extLst>
                </p:cNvPr>
                <p:cNvSpPr/>
                <p:nvPr/>
              </p:nvSpPr>
              <p:spPr>
                <a:xfrm>
                  <a:off x="5349811" y="6139729"/>
                  <a:ext cx="1005840" cy="27432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Start-Start</a:t>
                  </a:r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8323BB22-37D4-0415-CD78-B142AD14C852}"/>
                  </a:ext>
                </a:extLst>
              </p:cNvPr>
              <p:cNvGrpSpPr/>
              <p:nvPr/>
            </p:nvGrpSpPr>
            <p:grpSpPr>
              <a:xfrm>
                <a:off x="10477968" y="3053364"/>
                <a:ext cx="1490914" cy="274320"/>
                <a:chOff x="4864737" y="6139729"/>
                <a:chExt cx="1490914" cy="274320"/>
              </a:xfrm>
            </p:grpSpPr>
            <p:sp>
              <p:nvSpPr>
                <p:cNvPr id="156" name="Rectangle: Rounded Corners 155">
                  <a:extLst>
                    <a:ext uri="{FF2B5EF4-FFF2-40B4-BE49-F238E27FC236}">
                      <a16:creationId xmlns:a16="http://schemas.microsoft.com/office/drawing/2014/main" id="{FD5F9E93-B298-95CA-E3BF-88C873480C76}"/>
                    </a:ext>
                  </a:extLst>
                </p:cNvPr>
                <p:cNvSpPr/>
                <p:nvPr/>
              </p:nvSpPr>
              <p:spPr>
                <a:xfrm>
                  <a:off x="4864737" y="6139729"/>
                  <a:ext cx="457200" cy="274320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200" dirty="0"/>
                    <a:t>FF</a:t>
                  </a:r>
                </a:p>
              </p:txBody>
            </p:sp>
            <p:sp>
              <p:nvSpPr>
                <p:cNvPr id="157" name="Rectangle: Rounded Corners 156">
                  <a:extLst>
                    <a:ext uri="{FF2B5EF4-FFF2-40B4-BE49-F238E27FC236}">
                      <a16:creationId xmlns:a16="http://schemas.microsoft.com/office/drawing/2014/main" id="{75BD2558-D5E0-E5BD-5704-AEB8BD5B9A69}"/>
                    </a:ext>
                  </a:extLst>
                </p:cNvPr>
                <p:cNvSpPr/>
                <p:nvPr/>
              </p:nvSpPr>
              <p:spPr>
                <a:xfrm>
                  <a:off x="5349811" y="6139729"/>
                  <a:ext cx="1005840" cy="27432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Finish-Finish</a:t>
                  </a:r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0AFF7943-6227-62E3-AE13-3810451BDFD3}"/>
                  </a:ext>
                </a:extLst>
              </p:cNvPr>
              <p:cNvGrpSpPr/>
              <p:nvPr/>
            </p:nvGrpSpPr>
            <p:grpSpPr>
              <a:xfrm>
                <a:off x="10477968" y="3377145"/>
                <a:ext cx="1490914" cy="274320"/>
                <a:chOff x="4864737" y="6139729"/>
                <a:chExt cx="1490914" cy="274320"/>
              </a:xfrm>
            </p:grpSpPr>
            <p:sp>
              <p:nvSpPr>
                <p:cNvPr id="159" name="Rectangle: Rounded Corners 158">
                  <a:extLst>
                    <a:ext uri="{FF2B5EF4-FFF2-40B4-BE49-F238E27FC236}">
                      <a16:creationId xmlns:a16="http://schemas.microsoft.com/office/drawing/2014/main" id="{6806C31C-B64D-88DB-B76E-FE6519AC9BF4}"/>
                    </a:ext>
                  </a:extLst>
                </p:cNvPr>
                <p:cNvSpPr/>
                <p:nvPr/>
              </p:nvSpPr>
              <p:spPr>
                <a:xfrm>
                  <a:off x="4864737" y="6139729"/>
                  <a:ext cx="457200" cy="274320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200" dirty="0"/>
                    <a:t>SF</a:t>
                  </a:r>
                </a:p>
              </p:txBody>
            </p:sp>
            <p:sp>
              <p:nvSpPr>
                <p:cNvPr id="160" name="Rectangle: Rounded Corners 159">
                  <a:extLst>
                    <a:ext uri="{FF2B5EF4-FFF2-40B4-BE49-F238E27FC236}">
                      <a16:creationId xmlns:a16="http://schemas.microsoft.com/office/drawing/2014/main" id="{BF646549-6D9D-8D5E-8FF6-CE60716956EC}"/>
                    </a:ext>
                  </a:extLst>
                </p:cNvPr>
                <p:cNvSpPr/>
                <p:nvPr/>
              </p:nvSpPr>
              <p:spPr>
                <a:xfrm>
                  <a:off x="5349811" y="6139729"/>
                  <a:ext cx="1005840" cy="27432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Start-Finish</a:t>
                  </a:r>
                </a:p>
              </p:txBody>
            </p:sp>
          </p:grpSp>
          <p:sp>
            <p:nvSpPr>
              <p:cNvPr id="162" name="Rectangle: Rounded Corners 161">
                <a:extLst>
                  <a:ext uri="{FF2B5EF4-FFF2-40B4-BE49-F238E27FC236}">
                    <a16:creationId xmlns:a16="http://schemas.microsoft.com/office/drawing/2014/main" id="{356CD927-B8B1-AE96-63FF-E6644FA2B950}"/>
                  </a:ext>
                </a:extLst>
              </p:cNvPr>
              <p:cNvSpPr/>
              <p:nvPr/>
            </p:nvSpPr>
            <p:spPr>
              <a:xfrm>
                <a:off x="10477968" y="2086025"/>
                <a:ext cx="146304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Dependencies</a:t>
                </a:r>
              </a:p>
            </p:txBody>
          </p:sp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B239E2C7-8C6D-BDBD-CF11-4D87CA07ED0F}"/>
              </a:ext>
            </a:extLst>
          </p:cNvPr>
          <p:cNvGrpSpPr/>
          <p:nvPr/>
        </p:nvGrpSpPr>
        <p:grpSpPr>
          <a:xfrm>
            <a:off x="388196" y="924242"/>
            <a:ext cx="10797417" cy="5217053"/>
            <a:chOff x="388196" y="924242"/>
            <a:chExt cx="10797417" cy="5217053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D99149ED-5E24-FE7B-E704-261255408842}"/>
                </a:ext>
              </a:extLst>
            </p:cNvPr>
            <p:cNvGrpSpPr/>
            <p:nvPr/>
          </p:nvGrpSpPr>
          <p:grpSpPr>
            <a:xfrm>
              <a:off x="388196" y="924242"/>
              <a:ext cx="10797417" cy="5217053"/>
              <a:chOff x="388196" y="924242"/>
              <a:chExt cx="10797417" cy="521705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04285E7-7168-33B2-8495-4B87947C4421}"/>
                  </a:ext>
                </a:extLst>
              </p:cNvPr>
              <p:cNvGrpSpPr/>
              <p:nvPr/>
            </p:nvGrpSpPr>
            <p:grpSpPr>
              <a:xfrm>
                <a:off x="388196" y="1250835"/>
                <a:ext cx="3482191" cy="4887388"/>
                <a:chOff x="655614" y="1518249"/>
                <a:chExt cx="3482191" cy="4887388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BD991474-A09C-EC24-1216-F00F14BDA40B}"/>
                    </a:ext>
                  </a:extLst>
                </p:cNvPr>
                <p:cNvSpPr/>
                <p:nvPr/>
              </p:nvSpPr>
              <p:spPr>
                <a:xfrm>
                  <a:off x="655614" y="1518249"/>
                  <a:ext cx="2743200" cy="27432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i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Project</a:t>
                  </a:r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D6327778-8541-3A77-C0E8-905D55D12243}"/>
                    </a:ext>
                  </a:extLst>
                </p:cNvPr>
                <p:cNvSpPr/>
                <p:nvPr/>
              </p:nvSpPr>
              <p:spPr>
                <a:xfrm>
                  <a:off x="655614" y="1847754"/>
                  <a:ext cx="2743200" cy="27432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Summary Level 1.0</a:t>
                  </a:r>
                </a:p>
              </p:txBody>
            </p:sp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B7C9EFD1-266E-6CAD-010D-C537ED7D7EFD}"/>
                    </a:ext>
                  </a:extLst>
                </p:cNvPr>
                <p:cNvSpPr/>
                <p:nvPr/>
              </p:nvSpPr>
              <p:spPr>
                <a:xfrm>
                  <a:off x="655614" y="3165774"/>
                  <a:ext cx="2743200" cy="27432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Summary Level 2.0</a:t>
                  </a:r>
                </a:p>
              </p:txBody>
            </p:sp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7E2000BC-C0AF-893D-9FA5-20A1409FCA48}"/>
                    </a:ext>
                  </a:extLst>
                </p:cNvPr>
                <p:cNvSpPr/>
                <p:nvPr/>
              </p:nvSpPr>
              <p:spPr>
                <a:xfrm>
                  <a:off x="655614" y="4483794"/>
                  <a:ext cx="2743200" cy="27432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Summary Level 3.0</a:t>
                  </a:r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B0BCED0E-5B4B-965F-BC9D-5480623F4716}"/>
                    </a:ext>
                  </a:extLst>
                </p:cNvPr>
                <p:cNvSpPr/>
                <p:nvPr/>
              </p:nvSpPr>
              <p:spPr>
                <a:xfrm>
                  <a:off x="971915" y="2177259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1.1</a:t>
                  </a: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FFAD65F3-B648-87CA-4EAF-9BC43E72752D}"/>
                    </a:ext>
                  </a:extLst>
                </p:cNvPr>
                <p:cNvSpPr/>
                <p:nvPr/>
              </p:nvSpPr>
              <p:spPr>
                <a:xfrm>
                  <a:off x="971915" y="2506764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1.2</a:t>
                  </a: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786BE7F4-D22B-9A48-69FB-BE8256BC0E0A}"/>
                    </a:ext>
                  </a:extLst>
                </p:cNvPr>
                <p:cNvSpPr/>
                <p:nvPr/>
              </p:nvSpPr>
              <p:spPr>
                <a:xfrm>
                  <a:off x="971915" y="2836269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1.3</a:t>
                  </a: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E935F013-30A9-1F94-4831-3EC180F5566C}"/>
                    </a:ext>
                  </a:extLst>
                </p:cNvPr>
                <p:cNvSpPr/>
                <p:nvPr/>
              </p:nvSpPr>
              <p:spPr>
                <a:xfrm>
                  <a:off x="971915" y="3495279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2.1</a:t>
                  </a: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FCC51293-9B62-7BDC-96E0-B3BC15F86B73}"/>
                    </a:ext>
                  </a:extLst>
                </p:cNvPr>
                <p:cNvSpPr/>
                <p:nvPr/>
              </p:nvSpPr>
              <p:spPr>
                <a:xfrm>
                  <a:off x="971915" y="3824784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2.2</a:t>
                  </a: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3FE730F-8DAA-44AC-4DA5-785ACF6C56B3}"/>
                    </a:ext>
                  </a:extLst>
                </p:cNvPr>
                <p:cNvSpPr/>
                <p:nvPr/>
              </p:nvSpPr>
              <p:spPr>
                <a:xfrm>
                  <a:off x="971915" y="4154289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2.3</a:t>
                  </a: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EDCA26B2-D475-9B8A-6EE7-A6BA3EC90E31}"/>
                    </a:ext>
                  </a:extLst>
                </p:cNvPr>
                <p:cNvSpPr/>
                <p:nvPr/>
              </p:nvSpPr>
              <p:spPr>
                <a:xfrm>
                  <a:off x="971915" y="4813299"/>
                  <a:ext cx="2743200" cy="27432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Summary Level 3.1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725A7F16-4460-8EFF-7450-2B9963A3AAD6}"/>
                    </a:ext>
                  </a:extLst>
                </p:cNvPr>
                <p:cNvSpPr/>
                <p:nvPr/>
              </p:nvSpPr>
              <p:spPr>
                <a:xfrm>
                  <a:off x="1394605" y="5142804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3.11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C6C43BA0-7D37-9EA0-6CFA-09915CC02D96}"/>
                    </a:ext>
                  </a:extLst>
                </p:cNvPr>
                <p:cNvSpPr/>
                <p:nvPr/>
              </p:nvSpPr>
              <p:spPr>
                <a:xfrm>
                  <a:off x="1394605" y="5472309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3.12</a:t>
                  </a: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9550F4E1-BAE1-2EAF-8BED-982D36A782EC}"/>
                    </a:ext>
                  </a:extLst>
                </p:cNvPr>
                <p:cNvSpPr/>
                <p:nvPr/>
              </p:nvSpPr>
              <p:spPr>
                <a:xfrm>
                  <a:off x="971915" y="5801814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3.2</a:t>
                  </a: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E11FD7AB-5A1F-28C5-6667-D531B8498D4F}"/>
                    </a:ext>
                  </a:extLst>
                </p:cNvPr>
                <p:cNvSpPr/>
                <p:nvPr/>
              </p:nvSpPr>
              <p:spPr>
                <a:xfrm>
                  <a:off x="971915" y="6131317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3.3</a:t>
                  </a:r>
                </a:p>
              </p:txBody>
            </p:sp>
          </p:grp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0FC4A1E-36A6-029D-AB8C-60E0CE37E865}"/>
                  </a:ext>
                </a:extLst>
              </p:cNvPr>
              <p:cNvSpPr/>
              <p:nvPr/>
            </p:nvSpPr>
            <p:spPr>
              <a:xfrm>
                <a:off x="6602097" y="1905179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02A93DC5-302F-2689-B777-2BEE54C717F8}"/>
                  </a:ext>
                </a:extLst>
              </p:cNvPr>
              <p:cNvSpPr/>
              <p:nvPr/>
            </p:nvSpPr>
            <p:spPr>
              <a:xfrm>
                <a:off x="7516497" y="1905179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312AC5E-189C-0074-F749-8028B205A48C}"/>
                  </a:ext>
                </a:extLst>
              </p:cNvPr>
              <p:cNvSpPr/>
              <p:nvPr/>
            </p:nvSpPr>
            <p:spPr>
              <a:xfrm>
                <a:off x="8430897" y="1905179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3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B0BF48A-91BC-B30B-9F43-0C8F2C60D6D4}"/>
                  </a:ext>
                </a:extLst>
              </p:cNvPr>
              <p:cNvSpPr/>
              <p:nvPr/>
            </p:nvSpPr>
            <p:spPr>
              <a:xfrm>
                <a:off x="4776168" y="223935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FCE1E06E-BD78-3F7D-8A05-C2C2FC35EA40}"/>
                  </a:ext>
                </a:extLst>
              </p:cNvPr>
              <p:cNvSpPr/>
              <p:nvPr/>
            </p:nvSpPr>
            <p:spPr>
              <a:xfrm>
                <a:off x="5690568" y="223935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04DBD242-9FAD-DFA3-4412-B045855491D9}"/>
                  </a:ext>
                </a:extLst>
              </p:cNvPr>
              <p:cNvSpPr/>
              <p:nvPr/>
            </p:nvSpPr>
            <p:spPr>
              <a:xfrm>
                <a:off x="8430897" y="2563031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9FA83013-7247-0359-4C51-109E7687964D}"/>
                  </a:ext>
                </a:extLst>
              </p:cNvPr>
              <p:cNvSpPr/>
              <p:nvPr/>
            </p:nvSpPr>
            <p:spPr>
              <a:xfrm>
                <a:off x="9345297" y="2563031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FF50954-2AB7-D546-A4B0-906BF89A8A50}"/>
                  </a:ext>
                </a:extLst>
              </p:cNvPr>
              <p:cNvSpPr/>
              <p:nvPr/>
            </p:nvSpPr>
            <p:spPr>
              <a:xfrm>
                <a:off x="5687697" y="3224813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9548F3F8-567C-11CB-7C44-7602B56A5E42}"/>
                  </a:ext>
                </a:extLst>
              </p:cNvPr>
              <p:cNvSpPr/>
              <p:nvPr/>
            </p:nvSpPr>
            <p:spPr>
              <a:xfrm>
                <a:off x="6602097" y="355737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F568EC7A-D91B-7B3B-E0DA-58FABF98CB9A}"/>
                  </a:ext>
                </a:extLst>
              </p:cNvPr>
              <p:cNvSpPr/>
              <p:nvPr/>
            </p:nvSpPr>
            <p:spPr>
              <a:xfrm>
                <a:off x="7516497" y="355737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D2FB0F26-ED61-EEEC-1347-1E2140B23704}"/>
                  </a:ext>
                </a:extLst>
              </p:cNvPr>
              <p:cNvSpPr/>
              <p:nvPr/>
            </p:nvSpPr>
            <p:spPr>
              <a:xfrm>
                <a:off x="8430897" y="355737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3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5DEA2FE-9C23-8B94-F5B8-5E09277A9147}"/>
                  </a:ext>
                </a:extLst>
              </p:cNvPr>
              <p:cNvSpPr/>
              <p:nvPr/>
            </p:nvSpPr>
            <p:spPr>
              <a:xfrm>
                <a:off x="5687697" y="3886875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0C9ED968-2E0C-72B2-E908-40D8F894949F}"/>
                  </a:ext>
                </a:extLst>
              </p:cNvPr>
              <p:cNvSpPr/>
              <p:nvPr/>
            </p:nvSpPr>
            <p:spPr>
              <a:xfrm>
                <a:off x="6602097" y="3886875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8DFC7CD8-8B6A-7FAE-81F6-16B38521E4B7}"/>
                  </a:ext>
                </a:extLst>
              </p:cNvPr>
              <p:cNvSpPr/>
              <p:nvPr/>
            </p:nvSpPr>
            <p:spPr>
              <a:xfrm>
                <a:off x="8442413" y="4874013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64C6E431-1931-7665-2B57-3426064657EF}"/>
                  </a:ext>
                </a:extLst>
              </p:cNvPr>
              <p:cNvSpPr/>
              <p:nvPr/>
            </p:nvSpPr>
            <p:spPr>
              <a:xfrm>
                <a:off x="9356813" y="4874013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E4F6BBF6-0083-BAB4-F6AD-5EC77677572A}"/>
                  </a:ext>
                </a:extLst>
              </p:cNvPr>
              <p:cNvSpPr/>
              <p:nvPr/>
            </p:nvSpPr>
            <p:spPr>
              <a:xfrm>
                <a:off x="10271213" y="5203518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0053376D-C183-905D-B3A5-A0D99BD604D4}"/>
                  </a:ext>
                </a:extLst>
              </p:cNvPr>
              <p:cNvSpPr/>
              <p:nvPr/>
            </p:nvSpPr>
            <p:spPr>
              <a:xfrm>
                <a:off x="6595771" y="5531488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1CDC9DB8-59FC-5BA8-0E9E-40DA7BF6BB76}"/>
                  </a:ext>
                </a:extLst>
              </p:cNvPr>
              <p:cNvSpPr/>
              <p:nvPr/>
            </p:nvSpPr>
            <p:spPr>
              <a:xfrm>
                <a:off x="7510171" y="5531488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66CDB9B6-6C28-2AEB-45FC-BC611A36F828}"/>
                  </a:ext>
                </a:extLst>
              </p:cNvPr>
              <p:cNvSpPr/>
              <p:nvPr/>
            </p:nvSpPr>
            <p:spPr>
              <a:xfrm>
                <a:off x="8424571" y="5531488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3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50F378EF-C105-8AC7-7723-2E2867EED0EB}"/>
                  </a:ext>
                </a:extLst>
              </p:cNvPr>
              <p:cNvSpPr/>
              <p:nvPr/>
            </p:nvSpPr>
            <p:spPr>
              <a:xfrm>
                <a:off x="8442413" y="5866975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6A4239B-70FF-4C0A-DF49-BFBC64FF8C3A}"/>
                  </a:ext>
                </a:extLst>
              </p:cNvPr>
              <p:cNvGrpSpPr/>
              <p:nvPr/>
            </p:nvGrpSpPr>
            <p:grpSpPr>
              <a:xfrm>
                <a:off x="3961827" y="931671"/>
                <a:ext cx="731520" cy="5203642"/>
                <a:chOff x="3961827" y="931671"/>
                <a:chExt cx="731520" cy="5203642"/>
              </a:xfrm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4DD1C130-2C7E-B87E-E54C-C502E45F521D}"/>
                    </a:ext>
                  </a:extLst>
                </p:cNvPr>
                <p:cNvGrpSpPr/>
                <p:nvPr/>
              </p:nvGrpSpPr>
              <p:grpSpPr>
                <a:xfrm>
                  <a:off x="3961827" y="1250835"/>
                  <a:ext cx="731520" cy="4884478"/>
                  <a:chOff x="4729575" y="1250835"/>
                  <a:chExt cx="731520" cy="4884478"/>
                </a:xfrm>
              </p:grpSpPr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44A5554A-4AC9-9EBD-096F-28E3D8E340D4}"/>
                      </a:ext>
                    </a:extLst>
                  </p:cNvPr>
                  <p:cNvSpPr/>
                  <p:nvPr/>
                </p:nvSpPr>
                <p:spPr>
                  <a:xfrm>
                    <a:off x="4729575" y="1250835"/>
                    <a:ext cx="731520" cy="27432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i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50" name="Rectangle: Rounded Corners 49">
                    <a:extLst>
                      <a:ext uri="{FF2B5EF4-FFF2-40B4-BE49-F238E27FC236}">
                        <a16:creationId xmlns:a16="http://schemas.microsoft.com/office/drawing/2014/main" id="{9415E7E1-5826-E522-4E75-04CB019532B4}"/>
                      </a:ext>
                    </a:extLst>
                  </p:cNvPr>
                  <p:cNvSpPr/>
                  <p:nvPr/>
                </p:nvSpPr>
                <p:spPr>
                  <a:xfrm>
                    <a:off x="4729575" y="1580340"/>
                    <a:ext cx="731520" cy="27432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51" name="Rectangle: Rounded Corners 50">
                    <a:extLst>
                      <a:ext uri="{FF2B5EF4-FFF2-40B4-BE49-F238E27FC236}">
                        <a16:creationId xmlns:a16="http://schemas.microsoft.com/office/drawing/2014/main" id="{A238D7C5-FBEC-C044-727B-D1DE0E96DDEF}"/>
                      </a:ext>
                    </a:extLst>
                  </p:cNvPr>
                  <p:cNvSpPr/>
                  <p:nvPr/>
                </p:nvSpPr>
                <p:spPr>
                  <a:xfrm>
                    <a:off x="4729575" y="1909845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3</a:t>
                    </a:r>
                  </a:p>
                </p:txBody>
              </p:sp>
              <p:sp>
                <p:nvSpPr>
                  <p:cNvPr id="52" name="Rectangle: Rounded Corners 51">
                    <a:extLst>
                      <a:ext uri="{FF2B5EF4-FFF2-40B4-BE49-F238E27FC236}">
                        <a16:creationId xmlns:a16="http://schemas.microsoft.com/office/drawing/2014/main" id="{DDF4D80A-3D49-38DA-A03A-E387CFD35B90}"/>
                      </a:ext>
                    </a:extLst>
                  </p:cNvPr>
                  <p:cNvSpPr/>
                  <p:nvPr/>
                </p:nvSpPr>
                <p:spPr>
                  <a:xfrm>
                    <a:off x="4729575" y="2239350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</a:t>
                    </a:r>
                  </a:p>
                </p:txBody>
              </p:sp>
              <p:sp>
                <p:nvSpPr>
                  <p:cNvPr id="53" name="Rectangle: Rounded Corners 52">
                    <a:extLst>
                      <a:ext uri="{FF2B5EF4-FFF2-40B4-BE49-F238E27FC236}">
                        <a16:creationId xmlns:a16="http://schemas.microsoft.com/office/drawing/2014/main" id="{0E52406F-0F2A-419C-6481-815FFD76265F}"/>
                      </a:ext>
                    </a:extLst>
                  </p:cNvPr>
                  <p:cNvSpPr/>
                  <p:nvPr/>
                </p:nvSpPr>
                <p:spPr>
                  <a:xfrm>
                    <a:off x="4729575" y="2568855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</a:t>
                    </a:r>
                  </a:p>
                </p:txBody>
              </p:sp>
              <p:sp>
                <p:nvSpPr>
                  <p:cNvPr id="54" name="Rectangle: Rounded Corners 53">
                    <a:extLst>
                      <a:ext uri="{FF2B5EF4-FFF2-40B4-BE49-F238E27FC236}">
                        <a16:creationId xmlns:a16="http://schemas.microsoft.com/office/drawing/2014/main" id="{D9D63307-7843-C402-4C53-AD5F01684BC5}"/>
                      </a:ext>
                    </a:extLst>
                  </p:cNvPr>
                  <p:cNvSpPr/>
                  <p:nvPr/>
                </p:nvSpPr>
                <p:spPr>
                  <a:xfrm>
                    <a:off x="4729575" y="2898360"/>
                    <a:ext cx="731520" cy="27432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EB469064-798F-AB80-84C7-B21F7D1F7246}"/>
                      </a:ext>
                    </a:extLst>
                  </p:cNvPr>
                  <p:cNvSpPr/>
                  <p:nvPr/>
                </p:nvSpPr>
                <p:spPr>
                  <a:xfrm>
                    <a:off x="4729575" y="3227865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1</a:t>
                    </a:r>
                  </a:p>
                </p:txBody>
              </p:sp>
              <p:sp>
                <p:nvSpPr>
                  <p:cNvPr id="56" name="Rectangle: Rounded Corners 55">
                    <a:extLst>
                      <a:ext uri="{FF2B5EF4-FFF2-40B4-BE49-F238E27FC236}">
                        <a16:creationId xmlns:a16="http://schemas.microsoft.com/office/drawing/2014/main" id="{13D31A3D-ED35-37F8-5566-B836BFE25539}"/>
                      </a:ext>
                    </a:extLst>
                  </p:cNvPr>
                  <p:cNvSpPr/>
                  <p:nvPr/>
                </p:nvSpPr>
                <p:spPr>
                  <a:xfrm>
                    <a:off x="4729575" y="3557370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3</a:t>
                    </a:r>
                  </a:p>
                </p:txBody>
              </p:sp>
              <p:sp>
                <p:nvSpPr>
                  <p:cNvPr id="57" name="Rectangle: Rounded Corners 56">
                    <a:extLst>
                      <a:ext uri="{FF2B5EF4-FFF2-40B4-BE49-F238E27FC236}">
                        <a16:creationId xmlns:a16="http://schemas.microsoft.com/office/drawing/2014/main" id="{437CB732-6F63-065E-646C-74DF0060ED58}"/>
                      </a:ext>
                    </a:extLst>
                  </p:cNvPr>
                  <p:cNvSpPr/>
                  <p:nvPr/>
                </p:nvSpPr>
                <p:spPr>
                  <a:xfrm>
                    <a:off x="4729575" y="3886875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</a:t>
                    </a:r>
                  </a:p>
                </p:txBody>
              </p:sp>
              <p:sp>
                <p:nvSpPr>
                  <p:cNvPr id="58" name="Rectangle: Rounded Corners 57">
                    <a:extLst>
                      <a:ext uri="{FF2B5EF4-FFF2-40B4-BE49-F238E27FC236}">
                        <a16:creationId xmlns:a16="http://schemas.microsoft.com/office/drawing/2014/main" id="{C36FD669-10F1-CADE-BB05-2BA3F3438EE3}"/>
                      </a:ext>
                    </a:extLst>
                  </p:cNvPr>
                  <p:cNvSpPr/>
                  <p:nvPr/>
                </p:nvSpPr>
                <p:spPr>
                  <a:xfrm>
                    <a:off x="4729575" y="4216380"/>
                    <a:ext cx="731520" cy="27432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5</a:t>
                    </a:r>
                  </a:p>
                </p:txBody>
              </p:sp>
              <p:sp>
                <p:nvSpPr>
                  <p:cNvPr id="59" name="Rectangle: Rounded Corners 58">
                    <a:extLst>
                      <a:ext uri="{FF2B5EF4-FFF2-40B4-BE49-F238E27FC236}">
                        <a16:creationId xmlns:a16="http://schemas.microsoft.com/office/drawing/2014/main" id="{F9F7EDA4-8FA1-1C20-C1F5-DCF47BD36E25}"/>
                      </a:ext>
                    </a:extLst>
                  </p:cNvPr>
                  <p:cNvSpPr/>
                  <p:nvPr/>
                </p:nvSpPr>
                <p:spPr>
                  <a:xfrm>
                    <a:off x="4729575" y="4545885"/>
                    <a:ext cx="731520" cy="27432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3</a:t>
                    </a:r>
                  </a:p>
                </p:txBody>
              </p:sp>
              <p:sp>
                <p:nvSpPr>
                  <p:cNvPr id="60" name="Rectangle: Rounded Corners 59">
                    <a:extLst>
                      <a:ext uri="{FF2B5EF4-FFF2-40B4-BE49-F238E27FC236}">
                        <a16:creationId xmlns:a16="http://schemas.microsoft.com/office/drawing/2014/main" id="{77E73176-6C6B-4FF4-C893-2F2580B3DE58}"/>
                      </a:ext>
                    </a:extLst>
                  </p:cNvPr>
                  <p:cNvSpPr/>
                  <p:nvPr/>
                </p:nvSpPr>
                <p:spPr>
                  <a:xfrm>
                    <a:off x="4729575" y="4875390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</a:t>
                    </a:r>
                  </a:p>
                </p:txBody>
              </p:sp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9EAB2AC0-3119-7466-86CB-6F49F1448C38}"/>
                      </a:ext>
                    </a:extLst>
                  </p:cNvPr>
                  <p:cNvSpPr/>
                  <p:nvPr/>
                </p:nvSpPr>
                <p:spPr>
                  <a:xfrm>
                    <a:off x="4729575" y="5204895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1</a:t>
                    </a:r>
                  </a:p>
                </p:txBody>
              </p:sp>
              <p:sp>
                <p:nvSpPr>
                  <p:cNvPr id="62" name="Rectangle: Rounded Corners 61">
                    <a:extLst>
                      <a:ext uri="{FF2B5EF4-FFF2-40B4-BE49-F238E27FC236}">
                        <a16:creationId xmlns:a16="http://schemas.microsoft.com/office/drawing/2014/main" id="{CA8CE828-B922-9353-1F47-7F6DE88B9A97}"/>
                      </a:ext>
                    </a:extLst>
                  </p:cNvPr>
                  <p:cNvSpPr/>
                  <p:nvPr/>
                </p:nvSpPr>
                <p:spPr>
                  <a:xfrm>
                    <a:off x="4729575" y="5531488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3</a:t>
                    </a:r>
                  </a:p>
                </p:txBody>
              </p:sp>
              <p:sp>
                <p:nvSpPr>
                  <p:cNvPr id="63" name="Rectangle: Rounded Corners 62">
                    <a:extLst>
                      <a:ext uri="{FF2B5EF4-FFF2-40B4-BE49-F238E27FC236}">
                        <a16:creationId xmlns:a16="http://schemas.microsoft.com/office/drawing/2014/main" id="{8E9E20BB-3E2B-BADF-2D07-825AD10E477A}"/>
                      </a:ext>
                    </a:extLst>
                  </p:cNvPr>
                  <p:cNvSpPr/>
                  <p:nvPr/>
                </p:nvSpPr>
                <p:spPr>
                  <a:xfrm>
                    <a:off x="4729575" y="5860993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1</a:t>
                    </a:r>
                  </a:p>
                </p:txBody>
              </p:sp>
            </p:grp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C6DFD846-48ED-8DB2-BCE6-5AE822025040}"/>
                    </a:ext>
                  </a:extLst>
                </p:cNvPr>
                <p:cNvSpPr/>
                <p:nvPr/>
              </p:nvSpPr>
              <p:spPr>
                <a:xfrm>
                  <a:off x="3961827" y="931671"/>
                  <a:ext cx="73152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WKS</a:t>
                  </a:r>
                </a:p>
              </p:txBody>
            </p:sp>
          </p:grp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AD9DB5A2-4732-EE42-E5B2-CBA8A9DED15C}"/>
                  </a:ext>
                </a:extLst>
              </p:cNvPr>
              <p:cNvSpPr/>
              <p:nvPr/>
            </p:nvSpPr>
            <p:spPr>
              <a:xfrm>
                <a:off x="4773297" y="1580340"/>
                <a:ext cx="5480074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Summary Level Time</a:t>
                </a:r>
              </a:p>
            </p:txBody>
          </p:sp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122802E4-FFD0-2717-A10E-0624A6BC91E2}"/>
                  </a:ext>
                </a:extLst>
              </p:cNvPr>
              <p:cNvSpPr/>
              <p:nvPr/>
            </p:nvSpPr>
            <p:spPr>
              <a:xfrm>
                <a:off x="5684534" y="2896764"/>
                <a:ext cx="365760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Summary Level Time</a:t>
                </a: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B625ACFF-BC48-3520-0DF8-2D3FDBE4315B}"/>
                  </a:ext>
                </a:extLst>
              </p:cNvPr>
              <p:cNvSpPr/>
              <p:nvPr/>
            </p:nvSpPr>
            <p:spPr>
              <a:xfrm>
                <a:off x="8424571" y="4538526"/>
                <a:ext cx="274320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Summary Level Time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44A3801-0B4B-679D-831B-D51BD1591346}"/>
                  </a:ext>
                </a:extLst>
              </p:cNvPr>
              <p:cNvGrpSpPr/>
              <p:nvPr/>
            </p:nvGrpSpPr>
            <p:grpSpPr>
              <a:xfrm>
                <a:off x="4773297" y="924242"/>
                <a:ext cx="6394474" cy="274320"/>
                <a:chOff x="4773297" y="924242"/>
                <a:chExt cx="6394474" cy="274320"/>
              </a:xfrm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F71355A5-62D8-7F87-995F-F153854FF3B7}"/>
                    </a:ext>
                  </a:extLst>
                </p:cNvPr>
                <p:cNvSpPr/>
                <p:nvPr/>
              </p:nvSpPr>
              <p:spPr>
                <a:xfrm>
                  <a:off x="4773297" y="924242"/>
                  <a:ext cx="9144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WK 1</a:t>
                  </a:r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5060A130-6DEA-B11F-EC2B-D31F1C13AF9D}"/>
                    </a:ext>
                  </a:extLst>
                </p:cNvPr>
                <p:cNvSpPr/>
                <p:nvPr/>
              </p:nvSpPr>
              <p:spPr>
                <a:xfrm>
                  <a:off x="5687697" y="924242"/>
                  <a:ext cx="9144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WK 2</a:t>
                  </a: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88DBDE2-7A27-B392-82D7-4F8ED351A7D8}"/>
                    </a:ext>
                  </a:extLst>
                </p:cNvPr>
                <p:cNvSpPr/>
                <p:nvPr/>
              </p:nvSpPr>
              <p:spPr>
                <a:xfrm>
                  <a:off x="6602097" y="924242"/>
                  <a:ext cx="9144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WK 3</a:t>
                  </a:r>
                </a:p>
              </p:txBody>
            </p:sp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807498BD-6323-2DD1-92C4-527F65CCB361}"/>
                    </a:ext>
                  </a:extLst>
                </p:cNvPr>
                <p:cNvSpPr/>
                <p:nvPr/>
              </p:nvSpPr>
              <p:spPr>
                <a:xfrm>
                  <a:off x="7510171" y="924242"/>
                  <a:ext cx="9144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WK 4</a:t>
                  </a:r>
                </a:p>
              </p:txBody>
            </p:sp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24D46C19-50CF-240B-39EB-123CF4B87D0F}"/>
                    </a:ext>
                  </a:extLst>
                </p:cNvPr>
                <p:cNvSpPr/>
                <p:nvPr/>
              </p:nvSpPr>
              <p:spPr>
                <a:xfrm>
                  <a:off x="8424571" y="924242"/>
                  <a:ext cx="9144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WK 5</a:t>
                  </a:r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EF874451-E80C-8390-AFD8-EA588B09BAD4}"/>
                    </a:ext>
                  </a:extLst>
                </p:cNvPr>
                <p:cNvSpPr/>
                <p:nvPr/>
              </p:nvSpPr>
              <p:spPr>
                <a:xfrm>
                  <a:off x="9338971" y="924242"/>
                  <a:ext cx="9144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WK 6</a:t>
                  </a:r>
                </a:p>
              </p:txBody>
            </p:sp>
            <p:sp>
              <p:nvSpPr>
                <p:cNvPr id="72" name="Rectangle: Rounded Corners 71">
                  <a:extLst>
                    <a:ext uri="{FF2B5EF4-FFF2-40B4-BE49-F238E27FC236}">
                      <a16:creationId xmlns:a16="http://schemas.microsoft.com/office/drawing/2014/main" id="{88A9F1AD-1319-757B-0F9C-343528A0AEC4}"/>
                    </a:ext>
                  </a:extLst>
                </p:cNvPr>
                <p:cNvSpPr/>
                <p:nvPr/>
              </p:nvSpPr>
              <p:spPr>
                <a:xfrm>
                  <a:off x="10253371" y="924242"/>
                  <a:ext cx="9144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WK 7</a:t>
                  </a:r>
                </a:p>
              </p:txBody>
            </p:sp>
          </p:grp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A4D96B75-EBA2-D73D-122D-0942C20B095D}"/>
                  </a:ext>
                </a:extLst>
              </p:cNvPr>
              <p:cNvSpPr/>
              <p:nvPr/>
            </p:nvSpPr>
            <p:spPr>
              <a:xfrm>
                <a:off x="4770134" y="1250066"/>
                <a:ext cx="640080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Project Level Time</a:t>
                </a:r>
              </a:p>
            </p:txBody>
          </p:sp>
          <p:cxnSp>
            <p:nvCxnSpPr>
              <p:cNvPr id="76" name="Connector: Elbow 75">
                <a:extLst>
                  <a:ext uri="{FF2B5EF4-FFF2-40B4-BE49-F238E27FC236}">
                    <a16:creationId xmlns:a16="http://schemas.microsoft.com/office/drawing/2014/main" id="{67DAE7F0-953C-B627-3A8A-F7CC87ABD20E}"/>
                  </a:ext>
                </a:extLst>
              </p:cNvPr>
              <p:cNvCxnSpPr>
                <a:stCxn id="29" idx="3"/>
                <a:endCxn id="23" idx="1"/>
              </p:cNvCxnSpPr>
              <p:nvPr/>
            </p:nvCxnSpPr>
            <p:spPr>
              <a:xfrm flipH="1" flipV="1">
                <a:off x="6602097" y="2042339"/>
                <a:ext cx="2871" cy="334171"/>
              </a:xfrm>
              <a:prstGeom prst="bentConnector5">
                <a:avLst>
                  <a:gd name="adj1" fmla="val -7962382"/>
                  <a:gd name="adj2" fmla="val 50000"/>
                  <a:gd name="adj3" fmla="val 8062382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or: Elbow 76">
                <a:extLst>
                  <a:ext uri="{FF2B5EF4-FFF2-40B4-BE49-F238E27FC236}">
                    <a16:creationId xmlns:a16="http://schemas.microsoft.com/office/drawing/2014/main" id="{6F44DA68-7BEE-1FFF-4E7D-EEB0EE8DEF3E}"/>
                  </a:ext>
                </a:extLst>
              </p:cNvPr>
              <p:cNvCxnSpPr>
                <a:cxnSpLocks/>
                <a:stCxn id="25" idx="3"/>
                <a:endCxn id="30" idx="1"/>
              </p:cNvCxnSpPr>
              <p:nvPr/>
            </p:nvCxnSpPr>
            <p:spPr>
              <a:xfrm flipH="1">
                <a:off x="8430897" y="2042339"/>
                <a:ext cx="914400" cy="657852"/>
              </a:xfrm>
              <a:prstGeom prst="bentConnector5">
                <a:avLst>
                  <a:gd name="adj1" fmla="val -25000"/>
                  <a:gd name="adj2" fmla="val 50000"/>
                  <a:gd name="adj3" fmla="val 125000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or: Elbow 81">
                <a:extLst>
                  <a:ext uri="{FF2B5EF4-FFF2-40B4-BE49-F238E27FC236}">
                    <a16:creationId xmlns:a16="http://schemas.microsoft.com/office/drawing/2014/main" id="{D10256D4-3518-03D8-6F33-440F289B6017}"/>
                  </a:ext>
                </a:extLst>
              </p:cNvPr>
              <p:cNvCxnSpPr>
                <a:cxnSpLocks/>
                <a:stCxn id="27" idx="3"/>
                <a:endCxn id="36" idx="1"/>
              </p:cNvCxnSpPr>
              <p:nvPr/>
            </p:nvCxnSpPr>
            <p:spPr>
              <a:xfrm flipH="1">
                <a:off x="5687697" y="2376510"/>
                <a:ext cx="2871" cy="985463"/>
              </a:xfrm>
              <a:prstGeom prst="bentConnector5">
                <a:avLst>
                  <a:gd name="adj1" fmla="val -150226"/>
                  <a:gd name="adj2" fmla="val 50000"/>
                  <a:gd name="adj3" fmla="val 8062382"/>
                </a:avLst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or: Elbow 90">
                <a:extLst>
                  <a:ext uri="{FF2B5EF4-FFF2-40B4-BE49-F238E27FC236}">
                    <a16:creationId xmlns:a16="http://schemas.microsoft.com/office/drawing/2014/main" id="{BBB44D9A-1ED7-A3EB-79C9-D1F1938CA004}"/>
                  </a:ext>
                </a:extLst>
              </p:cNvPr>
              <p:cNvCxnSpPr>
                <a:cxnSpLocks/>
                <a:stCxn id="36" idx="3"/>
                <a:endCxn id="37" idx="1"/>
              </p:cNvCxnSpPr>
              <p:nvPr/>
            </p:nvCxnSpPr>
            <p:spPr>
              <a:xfrm>
                <a:off x="6602097" y="3361973"/>
                <a:ext cx="12700" cy="332557"/>
              </a:xfrm>
              <a:prstGeom prst="bentConnector5">
                <a:avLst>
                  <a:gd name="adj1" fmla="val 645283"/>
                  <a:gd name="adj2" fmla="val 50000"/>
                  <a:gd name="adj3" fmla="val -1224528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or: Elbow 95">
                <a:extLst>
                  <a:ext uri="{FF2B5EF4-FFF2-40B4-BE49-F238E27FC236}">
                    <a16:creationId xmlns:a16="http://schemas.microsoft.com/office/drawing/2014/main" id="{867E3B0E-2404-2A96-5E3F-CD8CB58FB702}"/>
                  </a:ext>
                </a:extLst>
              </p:cNvPr>
              <p:cNvCxnSpPr>
                <a:cxnSpLocks/>
                <a:stCxn id="36" idx="1"/>
                <a:endCxn id="40" idx="1"/>
              </p:cNvCxnSpPr>
              <p:nvPr/>
            </p:nvCxnSpPr>
            <p:spPr>
              <a:xfrm rot="10800000" flipV="1">
                <a:off x="5687697" y="3361973"/>
                <a:ext cx="12700" cy="662062"/>
              </a:xfrm>
              <a:prstGeom prst="bentConnector3">
                <a:avLst>
                  <a:gd name="adj1" fmla="val 1935850"/>
                </a:avLst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or: Elbow 99">
                <a:extLst>
                  <a:ext uri="{FF2B5EF4-FFF2-40B4-BE49-F238E27FC236}">
                    <a16:creationId xmlns:a16="http://schemas.microsoft.com/office/drawing/2014/main" id="{9957AEF3-9BA0-DAD5-A035-071034E6FEBB}"/>
                  </a:ext>
                </a:extLst>
              </p:cNvPr>
              <p:cNvCxnSpPr>
                <a:cxnSpLocks/>
                <a:stCxn id="41" idx="3"/>
                <a:endCxn id="45" idx="1"/>
              </p:cNvCxnSpPr>
              <p:nvPr/>
            </p:nvCxnSpPr>
            <p:spPr>
              <a:xfrm flipH="1">
                <a:off x="6595771" y="4024035"/>
                <a:ext cx="920726" cy="1644613"/>
              </a:xfrm>
              <a:prstGeom prst="bentConnector5">
                <a:avLst>
                  <a:gd name="adj1" fmla="val -24828"/>
                  <a:gd name="adj2" fmla="val 36362"/>
                  <a:gd name="adj3" fmla="val 124828"/>
                </a:avLst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52457ED-1EDF-827D-F287-BBDC2A593443}"/>
                  </a:ext>
                </a:extLst>
              </p:cNvPr>
              <p:cNvCxnSpPr>
                <a:cxnSpLocks/>
                <a:stCxn id="47" idx="3"/>
                <a:endCxn id="48" idx="3"/>
              </p:cNvCxnSpPr>
              <p:nvPr/>
            </p:nvCxnSpPr>
            <p:spPr>
              <a:xfrm>
                <a:off x="9338971" y="5668648"/>
                <a:ext cx="17842" cy="335487"/>
              </a:xfrm>
              <a:prstGeom prst="bentConnector3">
                <a:avLst>
                  <a:gd name="adj1" fmla="val 1381246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or: Elbow 125">
                <a:extLst>
                  <a:ext uri="{FF2B5EF4-FFF2-40B4-BE49-F238E27FC236}">
                    <a16:creationId xmlns:a16="http://schemas.microsoft.com/office/drawing/2014/main" id="{1455EDFC-468C-0C9B-638B-31C3C0AC93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37247" y="5019591"/>
                <a:ext cx="12700" cy="657852"/>
              </a:xfrm>
              <a:prstGeom prst="bentConnector5">
                <a:avLst>
                  <a:gd name="adj1" fmla="val -33961"/>
                  <a:gd name="adj2" fmla="val 57867"/>
                  <a:gd name="adj3" fmla="val -1360378"/>
                </a:avLst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or: Elbow 129">
                <a:extLst>
                  <a:ext uri="{FF2B5EF4-FFF2-40B4-BE49-F238E27FC236}">
                    <a16:creationId xmlns:a16="http://schemas.microsoft.com/office/drawing/2014/main" id="{6B203464-BF34-FB17-329E-F7AFC00237C3}"/>
                  </a:ext>
                </a:extLst>
              </p:cNvPr>
              <p:cNvCxnSpPr>
                <a:cxnSpLocks/>
                <a:stCxn id="43" idx="3"/>
                <a:endCxn id="44" idx="1"/>
              </p:cNvCxnSpPr>
              <p:nvPr/>
            </p:nvCxnSpPr>
            <p:spPr>
              <a:xfrm>
                <a:off x="10271213" y="5011173"/>
                <a:ext cx="12700" cy="329505"/>
              </a:xfrm>
              <a:prstGeom prst="bentConnector5">
                <a:avLst>
                  <a:gd name="adj1" fmla="val 373583"/>
                  <a:gd name="adj2" fmla="val 50000"/>
                  <a:gd name="adj3" fmla="val -952827"/>
                </a:avLst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545E8284-093F-37B1-4721-BB29F2F04A7C}"/>
                  </a:ext>
                </a:extLst>
              </p:cNvPr>
              <p:cNvSpPr/>
              <p:nvPr/>
            </p:nvSpPr>
            <p:spPr>
              <a:xfrm>
                <a:off x="6595771" y="4211043"/>
                <a:ext cx="457200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Summary Level Time</a:t>
                </a:r>
              </a:p>
            </p:txBody>
          </p:sp>
        </p:grp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E0D2F97A-1E9F-44EE-80D5-43861D03A8E4}"/>
                </a:ext>
              </a:extLst>
            </p:cNvPr>
            <p:cNvSpPr/>
            <p:nvPr/>
          </p:nvSpPr>
          <p:spPr>
            <a:xfrm>
              <a:off x="6687211" y="4683045"/>
              <a:ext cx="731520" cy="18288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/>
                <a:t>FS -1wk</a:t>
              </a:r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2726752D-E386-21B2-E98E-A6C671EDB0F9}"/>
                </a:ext>
              </a:extLst>
            </p:cNvPr>
            <p:cNvSpPr/>
            <p:nvPr/>
          </p:nvSpPr>
          <p:spPr>
            <a:xfrm>
              <a:off x="4850800" y="3118804"/>
              <a:ext cx="731520" cy="18288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/>
                <a:t>SS +1wk</a:t>
              </a:r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8300B1DA-5425-3B2C-BD0D-C4CB9BFAFA30}"/>
                </a:ext>
              </a:extLst>
            </p:cNvPr>
            <p:cNvSpPr/>
            <p:nvPr/>
          </p:nvSpPr>
          <p:spPr>
            <a:xfrm>
              <a:off x="5212651" y="3731624"/>
              <a:ext cx="365760" cy="18288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/>
                <a:t>SS</a:t>
              </a:r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26AD82D8-1078-8D9B-0979-13F2B8C0664B}"/>
                </a:ext>
              </a:extLst>
            </p:cNvPr>
            <p:cNvSpPr/>
            <p:nvPr/>
          </p:nvSpPr>
          <p:spPr>
            <a:xfrm>
              <a:off x="5962017" y="1936894"/>
              <a:ext cx="365760" cy="18288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/>
                <a:t>FS</a:t>
              </a:r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B9A08752-3752-2A53-F109-6D013B66F408}"/>
                </a:ext>
              </a:extLst>
            </p:cNvPr>
            <p:cNvSpPr/>
            <p:nvPr/>
          </p:nvSpPr>
          <p:spPr>
            <a:xfrm>
              <a:off x="7790817" y="2444110"/>
              <a:ext cx="365760" cy="18288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/>
                <a:t>FS</a:t>
              </a:r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C7E96E63-809C-C08B-C07A-918E1A745664}"/>
                </a:ext>
              </a:extLst>
            </p:cNvPr>
            <p:cNvSpPr/>
            <p:nvPr/>
          </p:nvSpPr>
          <p:spPr>
            <a:xfrm>
              <a:off x="6037346" y="3581910"/>
              <a:ext cx="365760" cy="18288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/>
                <a:t>FS</a:t>
              </a:r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996051B0-C8A1-9822-FF70-D16C7360EC4E}"/>
                </a:ext>
              </a:extLst>
            </p:cNvPr>
            <p:cNvSpPr/>
            <p:nvPr/>
          </p:nvSpPr>
          <p:spPr>
            <a:xfrm>
              <a:off x="7496234" y="5080727"/>
              <a:ext cx="731520" cy="18288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/>
                <a:t>FS -1wk</a:t>
              </a:r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A68F8DAC-9E81-6EDD-431B-39EAC8612FF0}"/>
                </a:ext>
              </a:extLst>
            </p:cNvPr>
            <p:cNvSpPr/>
            <p:nvPr/>
          </p:nvSpPr>
          <p:spPr>
            <a:xfrm>
              <a:off x="9717764" y="5234896"/>
              <a:ext cx="365760" cy="18288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/>
                <a:t>FS</a:t>
              </a:r>
            </a:p>
          </p:txBody>
        </p:sp>
        <p:sp>
          <p:nvSpPr>
            <p:cNvPr id="165" name="Rectangle: Rounded Corners 164">
              <a:extLst>
                <a:ext uri="{FF2B5EF4-FFF2-40B4-BE49-F238E27FC236}">
                  <a16:creationId xmlns:a16="http://schemas.microsoft.com/office/drawing/2014/main" id="{D6912039-B1F6-560E-FAD8-1331D28B3115}"/>
                </a:ext>
              </a:extLst>
            </p:cNvPr>
            <p:cNvSpPr/>
            <p:nvPr/>
          </p:nvSpPr>
          <p:spPr>
            <a:xfrm>
              <a:off x="9631133" y="5836391"/>
              <a:ext cx="365760" cy="18288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/>
                <a:t>FF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E9300CE-309F-647A-D5C3-1391E501661B}"/>
              </a:ext>
            </a:extLst>
          </p:cNvPr>
          <p:cNvGrpSpPr/>
          <p:nvPr/>
        </p:nvGrpSpPr>
        <p:grpSpPr>
          <a:xfrm>
            <a:off x="4932290" y="5497316"/>
            <a:ext cx="1059329" cy="675843"/>
            <a:chOff x="4932290" y="5497316"/>
            <a:chExt cx="1059329" cy="675843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078421B-0CBD-4BF4-4AEA-D32A05446C6D}"/>
                </a:ext>
              </a:extLst>
            </p:cNvPr>
            <p:cNvGrpSpPr/>
            <p:nvPr/>
          </p:nvGrpSpPr>
          <p:grpSpPr>
            <a:xfrm>
              <a:off x="4932290" y="5497316"/>
              <a:ext cx="1059329" cy="307777"/>
              <a:chOff x="4974570" y="6256159"/>
              <a:chExt cx="1059329" cy="307777"/>
            </a:xfrm>
          </p:grpSpPr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0CF1B27A-647C-F0E7-2D5E-6F1E386D2239}"/>
                  </a:ext>
                </a:extLst>
              </p:cNvPr>
              <p:cNvCxnSpPr/>
              <p:nvPr/>
            </p:nvCxnSpPr>
            <p:spPr>
              <a:xfrm>
                <a:off x="5046453" y="6262777"/>
                <a:ext cx="915564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9FDA0C6-B47D-D29B-A82C-801462E7BBF4}"/>
                  </a:ext>
                </a:extLst>
              </p:cNvPr>
              <p:cNvSpPr txBox="1"/>
              <p:nvPr/>
            </p:nvSpPr>
            <p:spPr>
              <a:xfrm>
                <a:off x="4974570" y="6256159"/>
                <a:ext cx="10593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Critical Path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CF4835D-90CE-B1C0-C607-87E06BA72177}"/>
                </a:ext>
              </a:extLst>
            </p:cNvPr>
            <p:cNvGrpSpPr/>
            <p:nvPr/>
          </p:nvGrpSpPr>
          <p:grpSpPr>
            <a:xfrm>
              <a:off x="4969704" y="5865382"/>
              <a:ext cx="984500" cy="307777"/>
              <a:chOff x="6131660" y="6256158"/>
              <a:chExt cx="984500" cy="307777"/>
            </a:xfrm>
          </p:grpSpPr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F593C30D-486F-880E-C48D-1342377AA0B6}"/>
                  </a:ext>
                </a:extLst>
              </p:cNvPr>
              <p:cNvCxnSpPr/>
              <p:nvPr/>
            </p:nvCxnSpPr>
            <p:spPr>
              <a:xfrm>
                <a:off x="6177665" y="6262776"/>
                <a:ext cx="915564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57C2245-0F5F-533C-B22E-A54FC251BF10}"/>
                  </a:ext>
                </a:extLst>
              </p:cNvPr>
              <p:cNvSpPr txBox="1"/>
              <p:nvPr/>
            </p:nvSpPr>
            <p:spPr>
              <a:xfrm>
                <a:off x="6131660" y="6256158"/>
                <a:ext cx="984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Float/Slack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1D278D9-A48D-FFC5-7523-45D0B992F32D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8</a:t>
            </a:r>
          </a:p>
        </p:txBody>
      </p:sp>
    </p:spTree>
    <p:extLst>
      <p:ext uri="{BB962C8B-B14F-4D97-AF65-F5344CB8AC3E}">
        <p14:creationId xmlns:p14="http://schemas.microsoft.com/office/powerpoint/2010/main" val="32653262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20911-C900-EDA8-C615-F081F2804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Crashing &amp; Fast Tracking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4E11CD-BF08-D6F5-C207-5BC4CE57E2D2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8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7710C7E-97A7-EDC4-F81D-48792B211EFE}"/>
              </a:ext>
            </a:extLst>
          </p:cNvPr>
          <p:cNvGrpSpPr/>
          <p:nvPr/>
        </p:nvGrpSpPr>
        <p:grpSpPr>
          <a:xfrm>
            <a:off x="647185" y="1369963"/>
            <a:ext cx="10674204" cy="4387888"/>
            <a:chOff x="292077" y="1156897"/>
            <a:chExt cx="10674204" cy="438788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14761F1-EA07-8180-B2B7-4390E327533F}"/>
                </a:ext>
              </a:extLst>
            </p:cNvPr>
            <p:cNvGrpSpPr/>
            <p:nvPr/>
          </p:nvGrpSpPr>
          <p:grpSpPr>
            <a:xfrm>
              <a:off x="292077" y="1156897"/>
              <a:ext cx="9233909" cy="4387888"/>
              <a:chOff x="870043" y="1156897"/>
              <a:chExt cx="9233909" cy="438788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5EF370A-2F90-BD50-BB56-D529DDFAA78F}"/>
                  </a:ext>
                </a:extLst>
              </p:cNvPr>
              <p:cNvGrpSpPr/>
              <p:nvPr/>
            </p:nvGrpSpPr>
            <p:grpSpPr>
              <a:xfrm>
                <a:off x="1648177" y="1156897"/>
                <a:ext cx="7677641" cy="1718199"/>
                <a:chOff x="1971025" y="973608"/>
                <a:chExt cx="7677641" cy="1718199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96D5604-937F-D828-6BE6-E2991904319A}"/>
                    </a:ext>
                  </a:extLst>
                </p:cNvPr>
                <p:cNvSpPr/>
                <p:nvPr/>
              </p:nvSpPr>
              <p:spPr>
                <a:xfrm>
                  <a:off x="3643259" y="973608"/>
                  <a:ext cx="4333173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b="1" cap="none" spc="0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Crashing a Timeline</a:t>
                  </a: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C32F568-F818-30B4-2253-E2D1EF2005EB}"/>
                    </a:ext>
                  </a:extLst>
                </p:cNvPr>
                <p:cNvGrpSpPr/>
                <p:nvPr/>
              </p:nvGrpSpPr>
              <p:grpSpPr>
                <a:xfrm>
                  <a:off x="1971025" y="1592250"/>
                  <a:ext cx="7677641" cy="1099557"/>
                  <a:chOff x="1971025" y="1592250"/>
                  <a:chExt cx="7677641" cy="1099557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31648089-6C5F-BCE5-34C4-CB706AFF1C6A}"/>
                      </a:ext>
                    </a:extLst>
                  </p:cNvPr>
                  <p:cNvGrpSpPr/>
                  <p:nvPr/>
                </p:nvGrpSpPr>
                <p:grpSpPr>
                  <a:xfrm>
                    <a:off x="1971025" y="1594181"/>
                    <a:ext cx="3657600" cy="1097626"/>
                    <a:chOff x="1436190" y="1904727"/>
                    <a:chExt cx="3657600" cy="1097626"/>
                  </a:xfrm>
                </p:grpSpPr>
                <p:sp>
                  <p:nvSpPr>
                    <p:cNvPr id="6" name="Rectangle 5">
                      <a:extLst>
                        <a:ext uri="{FF2B5EF4-FFF2-40B4-BE49-F238E27FC236}">
                          <a16:creationId xmlns:a16="http://schemas.microsoft.com/office/drawing/2014/main" id="{BDE11B5A-D355-9D77-D468-B774F9814D6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36190" y="2316553"/>
                      <a:ext cx="3657600" cy="685800"/>
                    </a:xfrm>
                    <a:prstGeom prst="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indent="0" algn="l" defTabSz="455613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623888" algn="l"/>
                          <a:tab pos="5207000" algn="r"/>
                          <a:tab pos="5778500" algn="r"/>
                          <a:tab pos="6172200" algn="r"/>
                          <a:tab pos="6865938" algn="l"/>
                          <a:tab pos="7024688" algn="l"/>
                          <a:tab pos="7489825" algn="r"/>
                          <a:tab pos="7546975" algn="r"/>
                          <a:tab pos="8178800" algn="r"/>
                          <a:tab pos="8288338" algn="r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p:txBody>
                </p:sp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338FDEE9-2041-6C38-61E3-10569AC10A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36191" y="1904727"/>
                      <a:ext cx="365759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Standard Task Duration</a:t>
                      </a:r>
                    </a:p>
                  </p:txBody>
                </p:sp>
              </p:grpSp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7A2D47AB-8AB5-1DE5-1881-2AD63967F05B}"/>
                      </a:ext>
                    </a:extLst>
                  </p:cNvPr>
                  <p:cNvGrpSpPr/>
                  <p:nvPr/>
                </p:nvGrpSpPr>
                <p:grpSpPr>
                  <a:xfrm>
                    <a:off x="5991065" y="1592250"/>
                    <a:ext cx="3657601" cy="1091683"/>
                    <a:chOff x="6301615" y="1902796"/>
                    <a:chExt cx="3657601" cy="1091683"/>
                  </a:xfrm>
                </p:grpSpPr>
                <p:sp>
                  <p:nvSpPr>
                    <p:cNvPr id="3" name="Rectangle 2">
                      <a:extLst>
                        <a:ext uri="{FF2B5EF4-FFF2-40B4-BE49-F238E27FC236}">
                          <a16:creationId xmlns:a16="http://schemas.microsoft.com/office/drawing/2014/main" id="{BD454349-7BF7-5B14-144C-24270F059D2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301616" y="2305750"/>
                      <a:ext cx="3657600" cy="685800"/>
                    </a:xfrm>
                    <a:prstGeom prst="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indent="0" algn="l" defTabSz="455613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623888" algn="l"/>
                          <a:tab pos="5207000" algn="r"/>
                          <a:tab pos="5778500" algn="r"/>
                          <a:tab pos="6172200" algn="r"/>
                          <a:tab pos="6865938" algn="l"/>
                          <a:tab pos="7024688" algn="l"/>
                          <a:tab pos="7489825" algn="r"/>
                          <a:tab pos="7546975" algn="r"/>
                          <a:tab pos="8178800" algn="r"/>
                          <a:tab pos="8288338" algn="r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p:txBody>
                </p:sp>
                <p:sp>
                  <p:nvSpPr>
                    <p:cNvPr id="4" name="Rectangle 3">
                      <a:extLst>
                        <a:ext uri="{FF2B5EF4-FFF2-40B4-BE49-F238E27FC236}">
                          <a16:creationId xmlns:a16="http://schemas.microsoft.com/office/drawing/2014/main" id="{C574E407-67AA-B4B4-FB52-EFCB8D79229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9160823" y="2305750"/>
                      <a:ext cx="798393" cy="6858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indent="0" algn="l" defTabSz="455613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623888" algn="l"/>
                          <a:tab pos="5207000" algn="r"/>
                          <a:tab pos="5778500" algn="r"/>
                          <a:tab pos="6172200" algn="r"/>
                          <a:tab pos="6865938" algn="l"/>
                          <a:tab pos="7024688" algn="l"/>
                          <a:tab pos="7489825" algn="r"/>
                          <a:tab pos="7546975" algn="r"/>
                          <a:tab pos="8178800" algn="r"/>
                          <a:tab pos="8288338" algn="r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p:txBody>
                </p:sp>
                <p:sp>
                  <p:nvSpPr>
                    <p:cNvPr id="5" name="Arrow: Right 4">
                      <a:extLst>
                        <a:ext uri="{FF2B5EF4-FFF2-40B4-BE49-F238E27FC236}">
                          <a16:creationId xmlns:a16="http://schemas.microsoft.com/office/drawing/2014/main" id="{436AD6C4-D8B3-A95E-07CA-87759C58CB70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9338243" y="2534918"/>
                      <a:ext cx="437864" cy="227463"/>
                    </a:xfrm>
                    <a:prstGeom prst="rightArrow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indent="0" algn="l" defTabSz="455613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623888" algn="l"/>
                          <a:tab pos="5207000" algn="r"/>
                          <a:tab pos="5778500" algn="r"/>
                          <a:tab pos="6172200" algn="r"/>
                          <a:tab pos="6865938" algn="l"/>
                          <a:tab pos="7024688" algn="l"/>
                          <a:tab pos="7489825" algn="r"/>
                          <a:tab pos="7546975" algn="r"/>
                          <a:tab pos="8178800" algn="r"/>
                          <a:tab pos="8288338" algn="r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p:txBody>
                </p:sp>
                <p:sp>
                  <p:nvSpPr>
                    <p:cNvPr id="7" name="TextBox 6">
                      <a:extLst>
                        <a:ext uri="{FF2B5EF4-FFF2-40B4-BE49-F238E27FC236}">
                          <a16:creationId xmlns:a16="http://schemas.microsoft.com/office/drawing/2014/main" id="{8BF1635F-DCF8-21F4-D470-C4B2C3349B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01616" y="1902796"/>
                      <a:ext cx="365759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Added Resource Duration</a:t>
                      </a:r>
                    </a:p>
                  </p:txBody>
                </p:sp>
                <p:sp>
                  <p:nvSpPr>
                    <p:cNvPr id="10" name="Rectangle 9">
                      <a:extLst>
                        <a:ext uri="{FF2B5EF4-FFF2-40B4-BE49-F238E27FC236}">
                          <a16:creationId xmlns:a16="http://schemas.microsoft.com/office/drawing/2014/main" id="{D6F1C499-1853-939F-DAD9-2921F99CFC9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301615" y="2308679"/>
                      <a:ext cx="798393" cy="6858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indent="0" algn="l" defTabSz="455613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623888" algn="l"/>
                          <a:tab pos="5207000" algn="r"/>
                          <a:tab pos="5778500" algn="r"/>
                          <a:tab pos="6172200" algn="r"/>
                          <a:tab pos="6865938" algn="l"/>
                          <a:tab pos="7024688" algn="l"/>
                          <a:tab pos="7489825" algn="r"/>
                          <a:tab pos="7546975" algn="r"/>
                          <a:tab pos="8178800" algn="r"/>
                          <a:tab pos="8288338" algn="r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p:txBody>
                </p:sp>
                <p:sp>
                  <p:nvSpPr>
                    <p:cNvPr id="11" name="Arrow: Right 10">
                      <a:extLst>
                        <a:ext uri="{FF2B5EF4-FFF2-40B4-BE49-F238E27FC236}">
                          <a16:creationId xmlns:a16="http://schemas.microsoft.com/office/drawing/2014/main" id="{616947DC-9664-BEF3-6EDC-328564541B7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479035" y="2537847"/>
                      <a:ext cx="437864" cy="227463"/>
                    </a:xfrm>
                    <a:prstGeom prst="rightArrow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indent="0" algn="l" defTabSz="455613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Tx/>
                        <a:buSzTx/>
                        <a:buFontTx/>
                        <a:buNone/>
                        <a:tabLst>
                          <a:tab pos="190500" algn="l"/>
                          <a:tab pos="623888" algn="l"/>
                          <a:tab pos="5207000" algn="r"/>
                          <a:tab pos="5778500" algn="r"/>
                          <a:tab pos="6172200" algn="r"/>
                          <a:tab pos="6865938" algn="l"/>
                          <a:tab pos="7024688" algn="l"/>
                          <a:tab pos="7489825" algn="r"/>
                          <a:tab pos="7546975" algn="r"/>
                          <a:tab pos="8178800" algn="r"/>
                          <a:tab pos="8288338" algn="r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FA3C2AB-936D-6AA5-22CD-26DA73893DC5}"/>
                  </a:ext>
                </a:extLst>
              </p:cNvPr>
              <p:cNvGrpSpPr/>
              <p:nvPr/>
            </p:nvGrpSpPr>
            <p:grpSpPr>
              <a:xfrm>
                <a:off x="870043" y="3244906"/>
                <a:ext cx="9233909" cy="2299879"/>
                <a:chOff x="1140661" y="2977488"/>
                <a:chExt cx="9233909" cy="2299879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A577F57-8E5A-643C-B859-DDAB352CD997}"/>
                    </a:ext>
                  </a:extLst>
                </p:cNvPr>
                <p:cNvSpPr/>
                <p:nvPr/>
              </p:nvSpPr>
              <p:spPr>
                <a:xfrm>
                  <a:off x="3138790" y="2977488"/>
                  <a:ext cx="5237651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b="1" cap="none" spc="0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Fast Tracking a Timeline</a:t>
                  </a:r>
                </a:p>
              </p:txBody>
            </p: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53717445-0374-F31D-185C-1693DEA8C985}"/>
                    </a:ext>
                  </a:extLst>
                </p:cNvPr>
                <p:cNvGrpSpPr/>
                <p:nvPr/>
              </p:nvGrpSpPr>
              <p:grpSpPr>
                <a:xfrm>
                  <a:off x="1140661" y="3665148"/>
                  <a:ext cx="9233909" cy="1612219"/>
                  <a:chOff x="1140661" y="3665148"/>
                  <a:chExt cx="9233909" cy="1612219"/>
                </a:xfrm>
              </p:grpSpPr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EEA9C02F-B1D7-038D-5D83-E640783BA5A3}"/>
                      </a:ext>
                    </a:extLst>
                  </p:cNvPr>
                  <p:cNvGrpSpPr/>
                  <p:nvPr/>
                </p:nvGrpSpPr>
                <p:grpSpPr>
                  <a:xfrm>
                    <a:off x="1140661" y="3667079"/>
                    <a:ext cx="4882550" cy="1610288"/>
                    <a:chOff x="1140661" y="3908607"/>
                    <a:chExt cx="4882550" cy="1610288"/>
                  </a:xfrm>
                </p:grpSpPr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28007C96-79C5-88F3-09F2-EF45F55B78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95939" y="3908607"/>
                      <a:ext cx="4571995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Standard Dependency</a:t>
                      </a:r>
                    </a:p>
                  </p:txBody>
                </p:sp>
                <p:grpSp>
                  <p:nvGrpSpPr>
                    <p:cNvPr id="40" name="Group 39">
                      <a:extLst>
                        <a:ext uri="{FF2B5EF4-FFF2-40B4-BE49-F238E27FC236}">
                          <a16:creationId xmlns:a16="http://schemas.microsoft.com/office/drawing/2014/main" id="{652B0CC3-C22D-00C6-68B6-64FAA254BB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40661" y="4320433"/>
                      <a:ext cx="4882550" cy="1198462"/>
                      <a:chOff x="1140661" y="4320433"/>
                      <a:chExt cx="4882550" cy="1198462"/>
                    </a:xfrm>
                  </p:grpSpPr>
                  <p:sp>
                    <p:nvSpPr>
                      <p:cNvPr id="16" name="Rectangle 15">
                        <a:extLst>
                          <a:ext uri="{FF2B5EF4-FFF2-40B4-BE49-F238E27FC236}">
                            <a16:creationId xmlns:a16="http://schemas.microsoft.com/office/drawing/2014/main" id="{26CF3A9B-2B32-EF9B-0C6E-8E5A1B26B72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140661" y="4320433"/>
                        <a:ext cx="2286000" cy="4572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n w="19050" cap="flat" cmpd="sng" algn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indent="0" algn="l" defTabSz="455613" rtl="0" eaLnBrk="0" fontAlgn="base" latinLnBrk="0" hangingPunct="0">
                          <a:lnSpc>
                            <a:spcPct val="100000"/>
                          </a:lnSpc>
                          <a:spcBef>
                            <a:spcPct val="10000"/>
                          </a:spcBef>
                          <a:spcAft>
                            <a:spcPct val="10000"/>
                          </a:spcAft>
                          <a:buClrTx/>
                          <a:buSzTx/>
                          <a:buFontTx/>
                          <a:buNone/>
                          <a:tabLst>
                            <a:tab pos="190500" algn="l"/>
                            <a:tab pos="623888" algn="l"/>
                            <a:tab pos="5207000" algn="r"/>
                            <a:tab pos="5778500" algn="r"/>
                            <a:tab pos="6172200" algn="r"/>
                            <a:tab pos="6865938" algn="l"/>
                            <a:tab pos="7024688" algn="l"/>
                            <a:tab pos="7489825" algn="r"/>
                            <a:tab pos="7546975" algn="r"/>
                            <a:tab pos="8178800" algn="r"/>
                            <a:tab pos="8288338" algn="r"/>
                          </a:tabLst>
                        </a:pPr>
                        <a:endPara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endParaRPr>
                      </a:p>
                    </p:txBody>
                  </p:sp>
                  <p:sp>
                    <p:nvSpPr>
                      <p:cNvPr id="20" name="Rectangle 19">
                        <a:extLst>
                          <a:ext uri="{FF2B5EF4-FFF2-40B4-BE49-F238E27FC236}">
                            <a16:creationId xmlns:a16="http://schemas.microsoft.com/office/drawing/2014/main" id="{F7CE57C0-4D4A-2D20-1D89-F6507D77DDC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737211" y="5061695"/>
                        <a:ext cx="2286000" cy="4572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n w="19050" cap="flat" cmpd="sng" algn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indent="0" algn="l" defTabSz="455613" rtl="0" eaLnBrk="0" fontAlgn="base" latinLnBrk="0" hangingPunct="0">
                          <a:lnSpc>
                            <a:spcPct val="100000"/>
                          </a:lnSpc>
                          <a:spcBef>
                            <a:spcPct val="10000"/>
                          </a:spcBef>
                          <a:spcAft>
                            <a:spcPct val="10000"/>
                          </a:spcAft>
                          <a:buClrTx/>
                          <a:buSzTx/>
                          <a:buFontTx/>
                          <a:buNone/>
                          <a:tabLst>
                            <a:tab pos="190500" algn="l"/>
                            <a:tab pos="623888" algn="l"/>
                            <a:tab pos="5207000" algn="r"/>
                            <a:tab pos="5778500" algn="r"/>
                            <a:tab pos="6172200" algn="r"/>
                            <a:tab pos="6865938" algn="l"/>
                            <a:tab pos="7024688" algn="l"/>
                            <a:tab pos="7489825" algn="r"/>
                            <a:tab pos="7546975" algn="r"/>
                            <a:tab pos="8178800" algn="r"/>
                            <a:tab pos="8288338" algn="r"/>
                          </a:tabLst>
                        </a:pPr>
                        <a:endPara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endParaRPr>
                      </a:p>
                    </p:txBody>
                  </p:sp>
                  <p:cxnSp>
                    <p:nvCxnSpPr>
                      <p:cNvPr id="34" name="Connector: Elbow 33">
                        <a:extLst>
                          <a:ext uri="{FF2B5EF4-FFF2-40B4-BE49-F238E27FC236}">
                            <a16:creationId xmlns:a16="http://schemas.microsoft.com/office/drawing/2014/main" id="{AA2895E2-7B6F-5338-39EB-C0D1B3C83BE4}"/>
                          </a:ext>
                        </a:extLst>
                      </p:cNvPr>
                      <p:cNvCxnSpPr>
                        <a:stCxn id="16" idx="3"/>
                        <a:endCxn id="20" idx="1"/>
                      </p:cNvCxnSpPr>
                      <p:nvPr/>
                    </p:nvCxnSpPr>
                    <p:spPr>
                      <a:xfrm>
                        <a:off x="3426661" y="4549033"/>
                        <a:ext cx="310550" cy="741262"/>
                      </a:xfrm>
                      <a:prstGeom prst="bentConnector3">
                        <a:avLst/>
                      </a:prstGeom>
                      <a:ln w="3810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99E10EF0-5E63-F8B2-FF77-4C0336DFD82D}"/>
                      </a:ext>
                    </a:extLst>
                  </p:cNvPr>
                  <p:cNvGrpSpPr/>
                  <p:nvPr/>
                </p:nvGrpSpPr>
                <p:grpSpPr>
                  <a:xfrm>
                    <a:off x="6671480" y="3665148"/>
                    <a:ext cx="3703090" cy="1612219"/>
                    <a:chOff x="6671480" y="3906676"/>
                    <a:chExt cx="3703090" cy="1612219"/>
                  </a:xfrm>
                </p:grpSpPr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F1B163AF-2DE3-C593-0C76-183D0D941B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67014" y="3906676"/>
                      <a:ext cx="3512022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Fast Tracked Dependency</a:t>
                      </a:r>
                    </a:p>
                  </p:txBody>
                </p:sp>
                <p:grpSp>
                  <p:nvGrpSpPr>
                    <p:cNvPr id="42" name="Group 41">
                      <a:extLst>
                        <a:ext uri="{FF2B5EF4-FFF2-40B4-BE49-F238E27FC236}">
                          <a16:creationId xmlns:a16="http://schemas.microsoft.com/office/drawing/2014/main" id="{0C8FC9C1-35A6-7DAA-3F80-E3C7DC08A6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71480" y="4320433"/>
                      <a:ext cx="3703090" cy="1198462"/>
                      <a:chOff x="6671480" y="4320433"/>
                      <a:chExt cx="3703090" cy="1198462"/>
                    </a:xfrm>
                  </p:grpSpPr>
                  <p:sp>
                    <p:nvSpPr>
                      <p:cNvPr id="26" name="Rectangle 25">
                        <a:extLst>
                          <a:ext uri="{FF2B5EF4-FFF2-40B4-BE49-F238E27FC236}">
                            <a16:creationId xmlns:a16="http://schemas.microsoft.com/office/drawing/2014/main" id="{7799032C-7BAF-8BC5-35E3-CFA1DBD59E0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6671480" y="4320433"/>
                        <a:ext cx="2286000" cy="4572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n w="19050" cap="flat" cmpd="sng" algn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indent="0" algn="l" defTabSz="455613" rtl="0" eaLnBrk="0" fontAlgn="base" latinLnBrk="0" hangingPunct="0">
                          <a:lnSpc>
                            <a:spcPct val="100000"/>
                          </a:lnSpc>
                          <a:spcBef>
                            <a:spcPct val="10000"/>
                          </a:spcBef>
                          <a:spcAft>
                            <a:spcPct val="10000"/>
                          </a:spcAft>
                          <a:buClrTx/>
                          <a:buSzTx/>
                          <a:buFontTx/>
                          <a:buNone/>
                          <a:tabLst>
                            <a:tab pos="190500" algn="l"/>
                            <a:tab pos="623888" algn="l"/>
                            <a:tab pos="5207000" algn="r"/>
                            <a:tab pos="5778500" algn="r"/>
                            <a:tab pos="6172200" algn="r"/>
                            <a:tab pos="6865938" algn="l"/>
                            <a:tab pos="7024688" algn="l"/>
                            <a:tab pos="7489825" algn="r"/>
                            <a:tab pos="7546975" algn="r"/>
                            <a:tab pos="8178800" algn="r"/>
                            <a:tab pos="8288338" algn="r"/>
                          </a:tabLst>
                        </a:pPr>
                        <a:endPara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endParaRPr>
                      </a:p>
                    </p:txBody>
                  </p:sp>
                  <p:sp>
                    <p:nvSpPr>
                      <p:cNvPr id="27" name="Rectangle 26">
                        <a:extLst>
                          <a:ext uri="{FF2B5EF4-FFF2-40B4-BE49-F238E27FC236}">
                            <a16:creationId xmlns:a16="http://schemas.microsoft.com/office/drawing/2014/main" id="{9C309419-D5E8-C8D3-3815-4E15B29CC24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088570" y="5061695"/>
                        <a:ext cx="2286000" cy="4572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n w="19050" cap="flat" cmpd="sng" algn="ctr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indent="0" algn="l" defTabSz="455613" rtl="0" eaLnBrk="0" fontAlgn="base" latinLnBrk="0" hangingPunct="0">
                          <a:lnSpc>
                            <a:spcPct val="100000"/>
                          </a:lnSpc>
                          <a:spcBef>
                            <a:spcPct val="10000"/>
                          </a:spcBef>
                          <a:spcAft>
                            <a:spcPct val="10000"/>
                          </a:spcAft>
                          <a:buClrTx/>
                          <a:buSzTx/>
                          <a:buFontTx/>
                          <a:buNone/>
                          <a:tabLst>
                            <a:tab pos="190500" algn="l"/>
                            <a:tab pos="623888" algn="l"/>
                            <a:tab pos="5207000" algn="r"/>
                            <a:tab pos="5778500" algn="r"/>
                            <a:tab pos="6172200" algn="r"/>
                            <a:tab pos="6865938" algn="l"/>
                            <a:tab pos="7024688" algn="l"/>
                            <a:tab pos="7489825" algn="r"/>
                            <a:tab pos="7546975" algn="r"/>
                            <a:tab pos="8178800" algn="r"/>
                            <a:tab pos="8288338" algn="r"/>
                          </a:tabLst>
                        </a:pPr>
                        <a:endPara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endParaRPr>
                      </a:p>
                    </p:txBody>
                  </p:sp>
                  <p:cxnSp>
                    <p:nvCxnSpPr>
                      <p:cNvPr id="35" name="Connector: Elbow 34">
                        <a:extLst>
                          <a:ext uri="{FF2B5EF4-FFF2-40B4-BE49-F238E27FC236}">
                            <a16:creationId xmlns:a16="http://schemas.microsoft.com/office/drawing/2014/main" id="{FE27E7CE-5C5E-BE5C-1C1E-ECCB87F58E22}"/>
                          </a:ext>
                        </a:extLst>
                      </p:cNvPr>
                      <p:cNvCxnSpPr>
                        <a:cxnSpLocks/>
                        <a:stCxn id="26" idx="3"/>
                        <a:endCxn id="27" idx="1"/>
                      </p:cNvCxnSpPr>
                      <p:nvPr/>
                    </p:nvCxnSpPr>
                    <p:spPr>
                      <a:xfrm flipH="1">
                        <a:off x="8088570" y="4549033"/>
                        <a:ext cx="868910" cy="741262"/>
                      </a:xfrm>
                      <a:prstGeom prst="bentConnector5">
                        <a:avLst>
                          <a:gd name="adj1" fmla="val -26309"/>
                          <a:gd name="adj2" fmla="val 50000"/>
                          <a:gd name="adj3" fmla="val 126309"/>
                        </a:avLst>
                      </a:prstGeom>
                      <a:ln w="3810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8FD2AE8-76B1-8178-75DE-DF221E40DB4B}"/>
                  </a:ext>
                </a:extLst>
              </p:cNvPr>
              <p:cNvSpPr txBox="1"/>
              <p:nvPr/>
            </p:nvSpPr>
            <p:spPr>
              <a:xfrm>
                <a:off x="3270096" y="4325081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85C2F1E-F9B9-5902-2147-9112E6170A10}"/>
                  </a:ext>
                </a:extLst>
              </p:cNvPr>
              <p:cNvSpPr txBox="1"/>
              <p:nvPr/>
            </p:nvSpPr>
            <p:spPr>
              <a:xfrm>
                <a:off x="3044824" y="5131519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C229CC7-9B51-7FA3-5F60-99DC5E607983}"/>
                  </a:ext>
                </a:extLst>
              </p:cNvPr>
              <p:cNvSpPr txBox="1"/>
              <p:nvPr/>
            </p:nvSpPr>
            <p:spPr>
              <a:xfrm>
                <a:off x="8856712" y="4322756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0015043-DAA8-D5B5-2750-EE9B30B40CDB}"/>
                  </a:ext>
                </a:extLst>
              </p:cNvPr>
              <p:cNvSpPr txBox="1"/>
              <p:nvPr/>
            </p:nvSpPr>
            <p:spPr>
              <a:xfrm>
                <a:off x="6448963" y="5129194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 – 10days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2D6E4EB-E213-0353-A929-0E664431CC74}"/>
                </a:ext>
              </a:extLst>
            </p:cNvPr>
            <p:cNvSpPr txBox="1"/>
            <p:nvPr/>
          </p:nvSpPr>
          <p:spPr>
            <a:xfrm>
              <a:off x="7239986" y="1184476"/>
              <a:ext cx="3291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Adding resources to complete the work in a shorter period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DE0028F-B1DD-53D7-1558-4DBBF7C603FD}"/>
                </a:ext>
              </a:extLst>
            </p:cNvPr>
            <p:cNvSpPr txBox="1"/>
            <p:nvPr/>
          </p:nvSpPr>
          <p:spPr>
            <a:xfrm>
              <a:off x="7674441" y="3272588"/>
              <a:ext cx="3291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Starting work before completely ready to start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762227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8A8C8-F937-2845-605A-1D78B497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Performance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D2263E4-6349-3168-7CD6-25252E1294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Earned Value or Best Guess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62879F-049C-88B9-4846-C43A864E1255}"/>
              </a:ext>
            </a:extLst>
          </p:cNvPr>
          <p:cNvGrpSpPr/>
          <p:nvPr/>
        </p:nvGrpSpPr>
        <p:grpSpPr>
          <a:xfrm>
            <a:off x="5708450" y="1846714"/>
            <a:ext cx="5529911" cy="3811043"/>
            <a:chOff x="6407188" y="1820136"/>
            <a:chExt cx="5529911" cy="381104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B82F69-5D79-1D18-7F0D-E88172031D6E}"/>
                </a:ext>
              </a:extLst>
            </p:cNvPr>
            <p:cNvSpPr txBox="1"/>
            <p:nvPr/>
          </p:nvSpPr>
          <p:spPr>
            <a:xfrm>
              <a:off x="7131103" y="2571495"/>
              <a:ext cx="4805996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Rough Guess Estimates </a:t>
              </a:r>
            </a:p>
            <a:p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00% = Not Started</a:t>
              </a:r>
            </a:p>
            <a:p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25% = Activity Started</a:t>
              </a:r>
            </a:p>
            <a:p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50% = Half-Way Through</a:t>
              </a:r>
            </a:p>
            <a:p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75% = Getting Close to Finish</a:t>
              </a:r>
            </a:p>
            <a:p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100% = Finished, No Additional Work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C8AE42-029F-3807-690C-F1FB16789BDA}"/>
                </a:ext>
              </a:extLst>
            </p:cNvPr>
            <p:cNvSpPr txBox="1"/>
            <p:nvPr/>
          </p:nvSpPr>
          <p:spPr>
            <a:xfrm rot="16200000">
              <a:off x="4824832" y="3402492"/>
              <a:ext cx="38110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NOT COMPLICATED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6CB1236-E35E-B7EF-5BD4-59EAA060FAFC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8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D5B4F7-D5E6-CB6B-2FF5-12881FE94A83}"/>
              </a:ext>
            </a:extLst>
          </p:cNvPr>
          <p:cNvGrpSpPr/>
          <p:nvPr/>
        </p:nvGrpSpPr>
        <p:grpSpPr>
          <a:xfrm>
            <a:off x="767748" y="1536925"/>
            <a:ext cx="4725276" cy="4430621"/>
            <a:chOff x="915044" y="1844455"/>
            <a:chExt cx="4725277" cy="443062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8BD2581-E2DD-E18C-8B4F-9C13CE68CA91}"/>
                </a:ext>
              </a:extLst>
            </p:cNvPr>
            <p:cNvGrpSpPr/>
            <p:nvPr/>
          </p:nvGrpSpPr>
          <p:grpSpPr>
            <a:xfrm>
              <a:off x="915044" y="1844455"/>
              <a:ext cx="4725277" cy="4430621"/>
              <a:chOff x="915044" y="1844455"/>
              <a:chExt cx="4725277" cy="443062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DFF717F-42AE-40F0-C231-09013D5A0F10}"/>
                  </a:ext>
                </a:extLst>
              </p:cNvPr>
              <p:cNvGrpSpPr/>
              <p:nvPr/>
            </p:nvGrpSpPr>
            <p:grpSpPr>
              <a:xfrm>
                <a:off x="915044" y="1844455"/>
                <a:ext cx="4725277" cy="4396718"/>
                <a:chOff x="915044" y="1844455"/>
                <a:chExt cx="4725277" cy="4396718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698F34FA-E304-D606-AB5E-BD5637FF9C91}"/>
                    </a:ext>
                  </a:extLst>
                </p:cNvPr>
                <p:cNvGrpSpPr/>
                <p:nvPr/>
              </p:nvGrpSpPr>
              <p:grpSpPr>
                <a:xfrm>
                  <a:off x="915044" y="1844455"/>
                  <a:ext cx="4725277" cy="4396718"/>
                  <a:chOff x="915044" y="1844455"/>
                  <a:chExt cx="4725277" cy="4396718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453DE746-64D7-EEC2-01D3-854EDDD9D786}"/>
                      </a:ext>
                    </a:extLst>
                  </p:cNvPr>
                  <p:cNvGrpSpPr/>
                  <p:nvPr/>
                </p:nvGrpSpPr>
                <p:grpSpPr>
                  <a:xfrm>
                    <a:off x="1080118" y="1844455"/>
                    <a:ext cx="4560203" cy="4396718"/>
                    <a:chOff x="62201" y="1886961"/>
                    <a:chExt cx="4560203" cy="4396718"/>
                  </a:xfrm>
                </p:grpSpPr>
                <p:sp>
                  <p:nvSpPr>
                    <p:cNvPr id="4" name="Rectangle 3">
                      <a:extLst>
                        <a:ext uri="{FF2B5EF4-FFF2-40B4-BE49-F238E27FC236}">
                          <a16:creationId xmlns:a16="http://schemas.microsoft.com/office/drawing/2014/main" id="{0193640E-F506-C6BC-CD99-3F706D1F6A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283" y="1886961"/>
                      <a:ext cx="4389121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r>
                        <a:rPr lang="en-US" sz="2400" b="1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Schedule Performance Index (SPI)</a:t>
                      </a:r>
                      <a:endParaRPr lang="en-US" sz="24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600" b="1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SPI &lt; 1.0 = Behind Schedule</a:t>
                      </a:r>
                    </a:p>
                  </p:txBody>
                </p:sp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E2FAACFD-150F-44E2-7D1F-361CDD25D9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201" y="2733118"/>
                      <a:ext cx="3584931" cy="3550561"/>
                      <a:chOff x="178305" y="3052285"/>
                      <a:chExt cx="3584931" cy="3550561"/>
                    </a:xfrm>
                  </p:grpSpPr>
                  <p:grpSp>
                    <p:nvGrpSpPr>
                      <p:cNvPr id="17" name="Group 16">
                        <a:extLst>
                          <a:ext uri="{FF2B5EF4-FFF2-40B4-BE49-F238E27FC236}">
                            <a16:creationId xmlns:a16="http://schemas.microsoft.com/office/drawing/2014/main" id="{DAF99A76-A512-3CE9-0109-F34952E8A4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29218" y="3052285"/>
                        <a:ext cx="2634018" cy="2895599"/>
                        <a:chOff x="4735051" y="3052285"/>
                        <a:chExt cx="2634018" cy="2895599"/>
                      </a:xfrm>
                    </p:grpSpPr>
                    <p:sp>
                      <p:nvSpPr>
                        <p:cNvPr id="5" name="Flowchart: Magnetic Disk 4">
                          <a:extLst>
                            <a:ext uri="{FF2B5EF4-FFF2-40B4-BE49-F238E27FC236}">
                              <a16:creationId xmlns:a16="http://schemas.microsoft.com/office/drawing/2014/main" id="{FE4E50FC-0B84-87F7-EA37-05E185DF8A8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4735051" y="4214619"/>
                          <a:ext cx="2634018" cy="1733265"/>
                        </a:xfrm>
                        <a:prstGeom prst="flowChartMagneticDisk">
                          <a:avLst/>
                        </a:prstGeom>
                        <a:blipFill>
                          <a:blip r:embed="rId2"/>
                          <a:tile tx="0" ty="0" sx="100000" sy="100000" flip="none" algn="tl"/>
                        </a:blipFill>
                        <a:ln w="1905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indent="0" algn="l" defTabSz="455613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10000"/>
                            </a:spcBef>
                            <a:spcAft>
                              <a:spcPct val="10000"/>
                            </a:spcAft>
                            <a:buClrTx/>
                            <a:buSzTx/>
                            <a:buFontTx/>
                            <a:buNone/>
                            <a:tabLst>
                              <a:tab pos="190500" algn="l"/>
                              <a:tab pos="623888" algn="l"/>
                              <a:tab pos="5207000" algn="r"/>
                              <a:tab pos="5778500" algn="r"/>
                              <a:tab pos="6172200" algn="r"/>
                              <a:tab pos="6865938" algn="l"/>
                              <a:tab pos="7024688" algn="l"/>
                              <a:tab pos="7489825" algn="r"/>
                              <a:tab pos="7546975" algn="r"/>
                              <a:tab pos="8178800" algn="r"/>
                              <a:tab pos="8288338" algn="r"/>
                            </a:tabLst>
                          </a:pP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+mn-lt"/>
                          </a:endParaRPr>
                        </a:p>
                      </p:txBody>
                    </p:sp>
                    <p:sp>
                      <p:nvSpPr>
                        <p:cNvPr id="6" name="Flowchart: Magnetic Disk 5">
                          <a:extLst>
                            <a:ext uri="{FF2B5EF4-FFF2-40B4-BE49-F238E27FC236}">
                              <a16:creationId xmlns:a16="http://schemas.microsoft.com/office/drawing/2014/main" id="{E988D373-EF76-9FBE-AA4F-B520A750C52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4735051" y="3734674"/>
                          <a:ext cx="2634018" cy="1050876"/>
                        </a:xfrm>
                        <a:prstGeom prst="flowChartMagneticDisk">
                          <a:avLst/>
                        </a:prstGeom>
                        <a:solidFill>
                          <a:srgbClr val="FFFF00"/>
                        </a:solidFill>
                        <a:ln w="1905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indent="0" algn="l" defTabSz="455613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10000"/>
                            </a:spcBef>
                            <a:spcAft>
                              <a:spcPct val="10000"/>
                            </a:spcAft>
                            <a:buClrTx/>
                            <a:buSzTx/>
                            <a:buFontTx/>
                            <a:buNone/>
                            <a:tabLst>
                              <a:tab pos="190500" algn="l"/>
                              <a:tab pos="623888" algn="l"/>
                              <a:tab pos="5207000" algn="r"/>
                              <a:tab pos="5778500" algn="r"/>
                              <a:tab pos="6172200" algn="r"/>
                              <a:tab pos="6865938" algn="l"/>
                              <a:tab pos="7024688" algn="l"/>
                              <a:tab pos="7489825" algn="r"/>
                              <a:tab pos="7546975" algn="r"/>
                              <a:tab pos="8178800" algn="r"/>
                              <a:tab pos="8288338" algn="r"/>
                            </a:tabLst>
                          </a:pP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+mn-lt"/>
                          </a:endParaRPr>
                        </a:p>
                      </p:txBody>
                    </p:sp>
                    <p:sp>
                      <p:nvSpPr>
                        <p:cNvPr id="7" name="Flowchart: Magnetic Disk 6">
                          <a:extLst>
                            <a:ext uri="{FF2B5EF4-FFF2-40B4-BE49-F238E27FC236}">
                              <a16:creationId xmlns:a16="http://schemas.microsoft.com/office/drawing/2014/main" id="{8FBD8A49-0594-5FC1-CD47-67F80AD59C6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4735051" y="3052285"/>
                          <a:ext cx="2634018" cy="1050876"/>
                        </a:xfrm>
                        <a:prstGeom prst="flowChartMagneticDisk">
                          <a:avLst/>
                        </a:prstGeom>
                        <a:solidFill>
                          <a:schemeClr val="bg1"/>
                        </a:solidFill>
                        <a:ln w="1905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indent="0" algn="l" defTabSz="455613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10000"/>
                            </a:spcBef>
                            <a:spcAft>
                              <a:spcPct val="10000"/>
                            </a:spcAft>
                            <a:buClrTx/>
                            <a:buSzTx/>
                            <a:buFontTx/>
                            <a:buNone/>
                            <a:tabLst>
                              <a:tab pos="190500" algn="l"/>
                              <a:tab pos="623888" algn="l"/>
                              <a:tab pos="5207000" algn="r"/>
                              <a:tab pos="5778500" algn="r"/>
                              <a:tab pos="6172200" algn="r"/>
                              <a:tab pos="6865938" algn="l"/>
                              <a:tab pos="7024688" algn="l"/>
                              <a:tab pos="7489825" algn="r"/>
                              <a:tab pos="7546975" algn="r"/>
                              <a:tab pos="8178800" algn="r"/>
                              <a:tab pos="8288338" algn="r"/>
                            </a:tabLst>
                          </a:pP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+mn-lt"/>
                          </a:endParaRPr>
                        </a:p>
                      </p:txBody>
                    </p:sp>
                    <p:sp>
                      <p:nvSpPr>
                        <p:cNvPr id="9" name="TextBox 8">
                          <a:extLst>
                            <a:ext uri="{FF2B5EF4-FFF2-40B4-BE49-F238E27FC236}">
                              <a16:creationId xmlns:a16="http://schemas.microsoft.com/office/drawing/2014/main" id="{E2E2CC7B-9320-D050-67EF-D18F8D07770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811162" y="4966607"/>
                          <a:ext cx="2557907" cy="70788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Actual Work is 50% Completed</a:t>
                          </a:r>
                        </a:p>
                      </p:txBody>
                    </p:sp>
                    <p:sp>
                      <p:nvSpPr>
                        <p:cNvPr id="10" name="TextBox 9">
                          <a:extLst>
                            <a:ext uri="{FF2B5EF4-FFF2-40B4-BE49-F238E27FC236}">
                              <a16:creationId xmlns:a16="http://schemas.microsoft.com/office/drawing/2014/main" id="{B6067A0B-41F2-04DE-4EB4-27202E514C6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735051" y="4064013"/>
                          <a:ext cx="2634018" cy="70788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Planned to be 75% Completed</a:t>
                          </a:r>
                        </a:p>
                      </p:txBody>
                    </p:sp>
                  </p:grpSp>
                  <p:sp>
                    <p:nvSpPr>
                      <p:cNvPr id="12" name="TextBox 11">
                        <a:extLst>
                          <a:ext uri="{FF2B5EF4-FFF2-40B4-BE49-F238E27FC236}">
                            <a16:creationId xmlns:a16="http://schemas.microsoft.com/office/drawing/2014/main" id="{99C5DC4E-49A0-79E3-E8CD-4A226ED7889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8305" y="5962766"/>
                        <a:ext cx="1554480" cy="64008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 anchor="ctr">
                        <a:spAutoFit/>
                      </a:bodyPr>
                      <a:lstStyle/>
                      <a:p>
                        <a:r>
                          <a:rPr lang="en-US" sz="1600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BCWP = $500</a:t>
                        </a:r>
                      </a:p>
                      <a:p>
                        <a:r>
                          <a:rPr lang="en-US" sz="1200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Budgeted Cost of Work Performed</a:t>
                        </a: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A4D56753-B3F5-1957-C5F5-3BDCF08C92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5596" y="2693144"/>
                      <a:ext cx="1765163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r>
                        <a:rPr lang="en-US" sz="2000" b="1" cap="none" spc="0" dirty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Cost</a:t>
                      </a:r>
                      <a:endParaRPr lang="en-US" sz="2000" b="1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77092ACB-601D-FBE0-9349-4D35A1DF10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79464" y="3046289"/>
                      <a:ext cx="1757341" cy="73866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Hrs @ $10 per Hr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BAC = $1,000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Budget at Completion</a:t>
                      </a:r>
                    </a:p>
                  </p:txBody>
                </p:sp>
              </p:grp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44B6132B-FB10-CACA-D608-FC9FC555E29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207026" y="3750181"/>
                    <a:ext cx="2890471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6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COMPLICATED</a:t>
                    </a:r>
                  </a:p>
                </p:txBody>
              </p:sp>
            </p:grp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245E22C-819A-2C62-E5B3-448133122C95}"/>
                    </a:ext>
                  </a:extLst>
                </p:cNvPr>
                <p:cNvSpPr txBox="1"/>
                <p:nvPr/>
              </p:nvSpPr>
              <p:spPr>
                <a:xfrm>
                  <a:off x="2620126" y="5601093"/>
                  <a:ext cx="1554480" cy="64008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BCWS = $750</a:t>
                  </a:r>
                </a:p>
                <a:p>
                  <a:r>
                    <a:rPr lang="en-US" sz="12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Budgeted Cost of Work Scheduled</a:t>
                  </a:r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25B1AC3-AF19-9B14-9FC9-7A9ABE64269D}"/>
                  </a:ext>
                </a:extLst>
              </p:cNvPr>
              <p:cNvSpPr txBox="1"/>
              <p:nvPr/>
            </p:nvSpPr>
            <p:spPr>
              <a:xfrm>
                <a:off x="4160134" y="5567190"/>
                <a:ext cx="1097280" cy="7078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SPI = 67%</a:t>
                </a:r>
              </a:p>
              <a:p>
                <a:r>
                  <a:rPr lang="en-US" sz="12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Schedule Performance</a:t>
                </a:r>
              </a:p>
            </p:txBody>
          </p:sp>
        </p:grpSp>
        <p:sp>
          <p:nvSpPr>
            <p:cNvPr id="34" name="Division Sign 33">
              <a:extLst>
                <a:ext uri="{FF2B5EF4-FFF2-40B4-BE49-F238E27FC236}">
                  <a16:creationId xmlns:a16="http://schemas.microsoft.com/office/drawing/2014/main" id="{18939E73-F7C9-D33C-C8E7-13AB18E10712}"/>
                </a:ext>
              </a:extLst>
            </p:cNvPr>
            <p:cNvSpPr/>
            <p:nvPr/>
          </p:nvSpPr>
          <p:spPr>
            <a:xfrm>
              <a:off x="2270378" y="5809882"/>
              <a:ext cx="414068" cy="222502"/>
            </a:xfrm>
            <a:prstGeom prst="mathDivid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Equals 34">
              <a:extLst>
                <a:ext uri="{FF2B5EF4-FFF2-40B4-BE49-F238E27FC236}">
                  <a16:creationId xmlns:a16="http://schemas.microsoft.com/office/drawing/2014/main" id="{FA90F492-FB55-8C84-6785-32E2E16444CD}"/>
                </a:ext>
              </a:extLst>
            </p:cNvPr>
            <p:cNvSpPr/>
            <p:nvPr/>
          </p:nvSpPr>
          <p:spPr>
            <a:xfrm>
              <a:off x="3824858" y="5783973"/>
              <a:ext cx="411480" cy="274320"/>
            </a:xfrm>
            <a:prstGeom prst="mathEqual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34417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1EDD-1673-FCF6-2D98-EBB3667EA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Activities with Owners Input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B239E2C7-8C6D-BDBD-CF11-4D87CA07ED0F}"/>
              </a:ext>
            </a:extLst>
          </p:cNvPr>
          <p:cNvGrpSpPr/>
          <p:nvPr/>
        </p:nvGrpSpPr>
        <p:grpSpPr>
          <a:xfrm>
            <a:off x="388196" y="924242"/>
            <a:ext cx="10797417" cy="5217053"/>
            <a:chOff x="388196" y="924242"/>
            <a:chExt cx="10797417" cy="5217053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D99149ED-5E24-FE7B-E704-261255408842}"/>
                </a:ext>
              </a:extLst>
            </p:cNvPr>
            <p:cNvGrpSpPr/>
            <p:nvPr/>
          </p:nvGrpSpPr>
          <p:grpSpPr>
            <a:xfrm>
              <a:off x="388196" y="924242"/>
              <a:ext cx="10797417" cy="5217053"/>
              <a:chOff x="388196" y="924242"/>
              <a:chExt cx="10797417" cy="521705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04285E7-7168-33B2-8495-4B87947C4421}"/>
                  </a:ext>
                </a:extLst>
              </p:cNvPr>
              <p:cNvGrpSpPr/>
              <p:nvPr/>
            </p:nvGrpSpPr>
            <p:grpSpPr>
              <a:xfrm>
                <a:off x="388196" y="1250835"/>
                <a:ext cx="3482191" cy="4887388"/>
                <a:chOff x="655614" y="1518249"/>
                <a:chExt cx="3482191" cy="4887388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BD991474-A09C-EC24-1216-F00F14BDA40B}"/>
                    </a:ext>
                  </a:extLst>
                </p:cNvPr>
                <p:cNvSpPr/>
                <p:nvPr/>
              </p:nvSpPr>
              <p:spPr>
                <a:xfrm>
                  <a:off x="655614" y="1518249"/>
                  <a:ext cx="2743200" cy="27432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i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Project</a:t>
                  </a:r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D6327778-8541-3A77-C0E8-905D55D12243}"/>
                    </a:ext>
                  </a:extLst>
                </p:cNvPr>
                <p:cNvSpPr/>
                <p:nvPr/>
              </p:nvSpPr>
              <p:spPr>
                <a:xfrm>
                  <a:off x="655614" y="1847754"/>
                  <a:ext cx="2743200" cy="27432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Summary Level 1.0</a:t>
                  </a:r>
                </a:p>
              </p:txBody>
            </p:sp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B7C9EFD1-266E-6CAD-010D-C537ED7D7EFD}"/>
                    </a:ext>
                  </a:extLst>
                </p:cNvPr>
                <p:cNvSpPr/>
                <p:nvPr/>
              </p:nvSpPr>
              <p:spPr>
                <a:xfrm>
                  <a:off x="655614" y="3165774"/>
                  <a:ext cx="2743200" cy="27432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Summary Level 2.0</a:t>
                  </a:r>
                </a:p>
              </p:txBody>
            </p:sp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7E2000BC-C0AF-893D-9FA5-20A1409FCA48}"/>
                    </a:ext>
                  </a:extLst>
                </p:cNvPr>
                <p:cNvSpPr/>
                <p:nvPr/>
              </p:nvSpPr>
              <p:spPr>
                <a:xfrm>
                  <a:off x="655614" y="4483794"/>
                  <a:ext cx="2743200" cy="27432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Summary Level 3.0</a:t>
                  </a:r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B0BCED0E-5B4B-965F-BC9D-5480623F4716}"/>
                    </a:ext>
                  </a:extLst>
                </p:cNvPr>
                <p:cNvSpPr/>
                <p:nvPr/>
              </p:nvSpPr>
              <p:spPr>
                <a:xfrm>
                  <a:off x="971915" y="2177259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1.1</a:t>
                  </a: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FFAD65F3-B648-87CA-4EAF-9BC43E72752D}"/>
                    </a:ext>
                  </a:extLst>
                </p:cNvPr>
                <p:cNvSpPr/>
                <p:nvPr/>
              </p:nvSpPr>
              <p:spPr>
                <a:xfrm>
                  <a:off x="971915" y="2506764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1.2</a:t>
                  </a: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786BE7F4-D22B-9A48-69FB-BE8256BC0E0A}"/>
                    </a:ext>
                  </a:extLst>
                </p:cNvPr>
                <p:cNvSpPr/>
                <p:nvPr/>
              </p:nvSpPr>
              <p:spPr>
                <a:xfrm>
                  <a:off x="971915" y="2836269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1.3</a:t>
                  </a: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E935F013-30A9-1F94-4831-3EC180F5566C}"/>
                    </a:ext>
                  </a:extLst>
                </p:cNvPr>
                <p:cNvSpPr/>
                <p:nvPr/>
              </p:nvSpPr>
              <p:spPr>
                <a:xfrm>
                  <a:off x="971915" y="3495279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2.1</a:t>
                  </a: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FCC51293-9B62-7BDC-96E0-B3BC15F86B73}"/>
                    </a:ext>
                  </a:extLst>
                </p:cNvPr>
                <p:cNvSpPr/>
                <p:nvPr/>
              </p:nvSpPr>
              <p:spPr>
                <a:xfrm>
                  <a:off x="971915" y="3824784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2.2</a:t>
                  </a: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3FE730F-8DAA-44AC-4DA5-785ACF6C56B3}"/>
                    </a:ext>
                  </a:extLst>
                </p:cNvPr>
                <p:cNvSpPr/>
                <p:nvPr/>
              </p:nvSpPr>
              <p:spPr>
                <a:xfrm>
                  <a:off x="971915" y="4154289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2.3</a:t>
                  </a: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EDCA26B2-D475-9B8A-6EE7-A6BA3EC90E31}"/>
                    </a:ext>
                  </a:extLst>
                </p:cNvPr>
                <p:cNvSpPr/>
                <p:nvPr/>
              </p:nvSpPr>
              <p:spPr>
                <a:xfrm>
                  <a:off x="971915" y="4813299"/>
                  <a:ext cx="2743200" cy="27432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Summary Level 3.1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725A7F16-4460-8EFF-7450-2B9963A3AAD6}"/>
                    </a:ext>
                  </a:extLst>
                </p:cNvPr>
                <p:cNvSpPr/>
                <p:nvPr/>
              </p:nvSpPr>
              <p:spPr>
                <a:xfrm>
                  <a:off x="1394605" y="5142804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3.11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C6C43BA0-7D37-9EA0-6CFA-09915CC02D96}"/>
                    </a:ext>
                  </a:extLst>
                </p:cNvPr>
                <p:cNvSpPr/>
                <p:nvPr/>
              </p:nvSpPr>
              <p:spPr>
                <a:xfrm>
                  <a:off x="1394605" y="5472309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3.12</a:t>
                  </a: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9550F4E1-BAE1-2EAF-8BED-982D36A782EC}"/>
                    </a:ext>
                  </a:extLst>
                </p:cNvPr>
                <p:cNvSpPr/>
                <p:nvPr/>
              </p:nvSpPr>
              <p:spPr>
                <a:xfrm>
                  <a:off x="971915" y="5801814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3.2</a:t>
                  </a: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E11FD7AB-5A1F-28C5-6667-D531B8498D4F}"/>
                    </a:ext>
                  </a:extLst>
                </p:cNvPr>
                <p:cNvSpPr/>
                <p:nvPr/>
              </p:nvSpPr>
              <p:spPr>
                <a:xfrm>
                  <a:off x="971915" y="6131317"/>
                  <a:ext cx="27432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Activity 3.3</a:t>
                  </a:r>
                </a:p>
              </p:txBody>
            </p:sp>
          </p:grp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0FC4A1E-36A6-029D-AB8C-60E0CE37E865}"/>
                  </a:ext>
                </a:extLst>
              </p:cNvPr>
              <p:cNvSpPr/>
              <p:nvPr/>
            </p:nvSpPr>
            <p:spPr>
              <a:xfrm>
                <a:off x="6602097" y="1905179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02A93DC5-302F-2689-B777-2BEE54C717F8}"/>
                  </a:ext>
                </a:extLst>
              </p:cNvPr>
              <p:cNvSpPr/>
              <p:nvPr/>
            </p:nvSpPr>
            <p:spPr>
              <a:xfrm>
                <a:off x="7516497" y="1905179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312AC5E-189C-0074-F749-8028B205A48C}"/>
                  </a:ext>
                </a:extLst>
              </p:cNvPr>
              <p:cNvSpPr/>
              <p:nvPr/>
            </p:nvSpPr>
            <p:spPr>
              <a:xfrm>
                <a:off x="8430897" y="1905179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3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B0BF48A-91BC-B30B-9F43-0C8F2C60D6D4}"/>
                  </a:ext>
                </a:extLst>
              </p:cNvPr>
              <p:cNvSpPr/>
              <p:nvPr/>
            </p:nvSpPr>
            <p:spPr>
              <a:xfrm>
                <a:off x="4776168" y="223935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FCE1E06E-BD78-3F7D-8A05-C2C2FC35EA40}"/>
                  </a:ext>
                </a:extLst>
              </p:cNvPr>
              <p:cNvSpPr/>
              <p:nvPr/>
            </p:nvSpPr>
            <p:spPr>
              <a:xfrm>
                <a:off x="5690568" y="223935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04DBD242-9FAD-DFA3-4412-B045855491D9}"/>
                  </a:ext>
                </a:extLst>
              </p:cNvPr>
              <p:cNvSpPr/>
              <p:nvPr/>
            </p:nvSpPr>
            <p:spPr>
              <a:xfrm>
                <a:off x="8430897" y="2563031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9FA83013-7247-0359-4C51-109E7687964D}"/>
                  </a:ext>
                </a:extLst>
              </p:cNvPr>
              <p:cNvSpPr/>
              <p:nvPr/>
            </p:nvSpPr>
            <p:spPr>
              <a:xfrm>
                <a:off x="9345297" y="2563031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FF50954-2AB7-D546-A4B0-906BF89A8A50}"/>
                  </a:ext>
                </a:extLst>
              </p:cNvPr>
              <p:cNvSpPr/>
              <p:nvPr/>
            </p:nvSpPr>
            <p:spPr>
              <a:xfrm>
                <a:off x="5687697" y="3224813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9548F3F8-567C-11CB-7C44-7602B56A5E42}"/>
                  </a:ext>
                </a:extLst>
              </p:cNvPr>
              <p:cNvSpPr/>
              <p:nvPr/>
            </p:nvSpPr>
            <p:spPr>
              <a:xfrm>
                <a:off x="6602097" y="355737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F568EC7A-D91B-7B3B-E0DA-58FABF98CB9A}"/>
                  </a:ext>
                </a:extLst>
              </p:cNvPr>
              <p:cNvSpPr/>
              <p:nvPr/>
            </p:nvSpPr>
            <p:spPr>
              <a:xfrm>
                <a:off x="7516497" y="355737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D2FB0F26-ED61-EEEC-1347-1E2140B23704}"/>
                  </a:ext>
                </a:extLst>
              </p:cNvPr>
              <p:cNvSpPr/>
              <p:nvPr/>
            </p:nvSpPr>
            <p:spPr>
              <a:xfrm>
                <a:off x="8430897" y="3557370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3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5DEA2FE-9C23-8B94-F5B8-5E09277A9147}"/>
                  </a:ext>
                </a:extLst>
              </p:cNvPr>
              <p:cNvSpPr/>
              <p:nvPr/>
            </p:nvSpPr>
            <p:spPr>
              <a:xfrm>
                <a:off x="5687697" y="3886875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0C9ED968-2E0C-72B2-E908-40D8F894949F}"/>
                  </a:ext>
                </a:extLst>
              </p:cNvPr>
              <p:cNvSpPr/>
              <p:nvPr/>
            </p:nvSpPr>
            <p:spPr>
              <a:xfrm>
                <a:off x="6602097" y="3886875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8DFC7CD8-8B6A-7FAE-81F6-16B38521E4B7}"/>
                  </a:ext>
                </a:extLst>
              </p:cNvPr>
              <p:cNvSpPr/>
              <p:nvPr/>
            </p:nvSpPr>
            <p:spPr>
              <a:xfrm>
                <a:off x="8442413" y="4874013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64C6E431-1931-7665-2B57-3426064657EF}"/>
                  </a:ext>
                </a:extLst>
              </p:cNvPr>
              <p:cNvSpPr/>
              <p:nvPr/>
            </p:nvSpPr>
            <p:spPr>
              <a:xfrm>
                <a:off x="9356813" y="4874013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E4F6BBF6-0083-BAB4-F6AD-5EC77677572A}"/>
                  </a:ext>
                </a:extLst>
              </p:cNvPr>
              <p:cNvSpPr/>
              <p:nvPr/>
            </p:nvSpPr>
            <p:spPr>
              <a:xfrm>
                <a:off x="10271213" y="5203518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0053376D-C183-905D-B3A5-A0D99BD604D4}"/>
                  </a:ext>
                </a:extLst>
              </p:cNvPr>
              <p:cNvSpPr/>
              <p:nvPr/>
            </p:nvSpPr>
            <p:spPr>
              <a:xfrm>
                <a:off x="6595771" y="5531488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1CDC9DB8-59FC-5BA8-0E9E-40DA7BF6BB76}"/>
                  </a:ext>
                </a:extLst>
              </p:cNvPr>
              <p:cNvSpPr/>
              <p:nvPr/>
            </p:nvSpPr>
            <p:spPr>
              <a:xfrm>
                <a:off x="7510171" y="5531488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2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66CDB9B6-6C28-2AEB-45FC-BC611A36F828}"/>
                  </a:ext>
                </a:extLst>
              </p:cNvPr>
              <p:cNvSpPr/>
              <p:nvPr/>
            </p:nvSpPr>
            <p:spPr>
              <a:xfrm>
                <a:off x="8424571" y="5531488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3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50F378EF-C105-8AC7-7723-2E2867EED0EB}"/>
                  </a:ext>
                </a:extLst>
              </p:cNvPr>
              <p:cNvSpPr/>
              <p:nvPr/>
            </p:nvSpPr>
            <p:spPr>
              <a:xfrm>
                <a:off x="8442413" y="5866975"/>
                <a:ext cx="914400" cy="274320"/>
              </a:xfrm>
              <a:prstGeom prst="round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WK 1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6A4239B-70FF-4C0A-DF49-BFBC64FF8C3A}"/>
                  </a:ext>
                </a:extLst>
              </p:cNvPr>
              <p:cNvGrpSpPr/>
              <p:nvPr/>
            </p:nvGrpSpPr>
            <p:grpSpPr>
              <a:xfrm>
                <a:off x="3961827" y="931671"/>
                <a:ext cx="731520" cy="5203642"/>
                <a:chOff x="3961827" y="931671"/>
                <a:chExt cx="731520" cy="5203642"/>
              </a:xfrm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4DD1C130-2C7E-B87E-E54C-C502E45F521D}"/>
                    </a:ext>
                  </a:extLst>
                </p:cNvPr>
                <p:cNvGrpSpPr/>
                <p:nvPr/>
              </p:nvGrpSpPr>
              <p:grpSpPr>
                <a:xfrm>
                  <a:off x="3961827" y="1250835"/>
                  <a:ext cx="731520" cy="4884478"/>
                  <a:chOff x="4729575" y="1250835"/>
                  <a:chExt cx="731520" cy="4884478"/>
                </a:xfrm>
              </p:grpSpPr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44A5554A-4AC9-9EBD-096F-28E3D8E340D4}"/>
                      </a:ext>
                    </a:extLst>
                  </p:cNvPr>
                  <p:cNvSpPr/>
                  <p:nvPr/>
                </p:nvSpPr>
                <p:spPr>
                  <a:xfrm>
                    <a:off x="4729575" y="1250835"/>
                    <a:ext cx="731520" cy="27432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i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50" name="Rectangle: Rounded Corners 49">
                    <a:extLst>
                      <a:ext uri="{FF2B5EF4-FFF2-40B4-BE49-F238E27FC236}">
                        <a16:creationId xmlns:a16="http://schemas.microsoft.com/office/drawing/2014/main" id="{9415E7E1-5826-E522-4E75-04CB019532B4}"/>
                      </a:ext>
                    </a:extLst>
                  </p:cNvPr>
                  <p:cNvSpPr/>
                  <p:nvPr/>
                </p:nvSpPr>
                <p:spPr>
                  <a:xfrm>
                    <a:off x="4729575" y="1580340"/>
                    <a:ext cx="731520" cy="27432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51" name="Rectangle: Rounded Corners 50">
                    <a:extLst>
                      <a:ext uri="{FF2B5EF4-FFF2-40B4-BE49-F238E27FC236}">
                        <a16:creationId xmlns:a16="http://schemas.microsoft.com/office/drawing/2014/main" id="{A238D7C5-FBEC-C044-727B-D1DE0E96DDEF}"/>
                      </a:ext>
                    </a:extLst>
                  </p:cNvPr>
                  <p:cNvSpPr/>
                  <p:nvPr/>
                </p:nvSpPr>
                <p:spPr>
                  <a:xfrm>
                    <a:off x="4729575" y="1909845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3</a:t>
                    </a:r>
                  </a:p>
                </p:txBody>
              </p:sp>
              <p:sp>
                <p:nvSpPr>
                  <p:cNvPr id="52" name="Rectangle: Rounded Corners 51">
                    <a:extLst>
                      <a:ext uri="{FF2B5EF4-FFF2-40B4-BE49-F238E27FC236}">
                        <a16:creationId xmlns:a16="http://schemas.microsoft.com/office/drawing/2014/main" id="{DDF4D80A-3D49-38DA-A03A-E387CFD35B90}"/>
                      </a:ext>
                    </a:extLst>
                  </p:cNvPr>
                  <p:cNvSpPr/>
                  <p:nvPr/>
                </p:nvSpPr>
                <p:spPr>
                  <a:xfrm>
                    <a:off x="4729575" y="2239350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</a:t>
                    </a:r>
                  </a:p>
                </p:txBody>
              </p:sp>
              <p:sp>
                <p:nvSpPr>
                  <p:cNvPr id="53" name="Rectangle: Rounded Corners 52">
                    <a:extLst>
                      <a:ext uri="{FF2B5EF4-FFF2-40B4-BE49-F238E27FC236}">
                        <a16:creationId xmlns:a16="http://schemas.microsoft.com/office/drawing/2014/main" id="{0E52406F-0F2A-419C-6481-815FFD76265F}"/>
                      </a:ext>
                    </a:extLst>
                  </p:cNvPr>
                  <p:cNvSpPr/>
                  <p:nvPr/>
                </p:nvSpPr>
                <p:spPr>
                  <a:xfrm>
                    <a:off x="4729575" y="2568855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</a:t>
                    </a:r>
                  </a:p>
                </p:txBody>
              </p:sp>
              <p:sp>
                <p:nvSpPr>
                  <p:cNvPr id="54" name="Rectangle: Rounded Corners 53">
                    <a:extLst>
                      <a:ext uri="{FF2B5EF4-FFF2-40B4-BE49-F238E27FC236}">
                        <a16:creationId xmlns:a16="http://schemas.microsoft.com/office/drawing/2014/main" id="{D9D63307-7843-C402-4C53-AD5F01684BC5}"/>
                      </a:ext>
                    </a:extLst>
                  </p:cNvPr>
                  <p:cNvSpPr/>
                  <p:nvPr/>
                </p:nvSpPr>
                <p:spPr>
                  <a:xfrm>
                    <a:off x="4729575" y="2898360"/>
                    <a:ext cx="731520" cy="27432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EB469064-798F-AB80-84C7-B21F7D1F7246}"/>
                      </a:ext>
                    </a:extLst>
                  </p:cNvPr>
                  <p:cNvSpPr/>
                  <p:nvPr/>
                </p:nvSpPr>
                <p:spPr>
                  <a:xfrm>
                    <a:off x="4729575" y="3227865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1</a:t>
                    </a:r>
                  </a:p>
                </p:txBody>
              </p:sp>
              <p:sp>
                <p:nvSpPr>
                  <p:cNvPr id="56" name="Rectangle: Rounded Corners 55">
                    <a:extLst>
                      <a:ext uri="{FF2B5EF4-FFF2-40B4-BE49-F238E27FC236}">
                        <a16:creationId xmlns:a16="http://schemas.microsoft.com/office/drawing/2014/main" id="{13D31A3D-ED35-37F8-5566-B836BFE25539}"/>
                      </a:ext>
                    </a:extLst>
                  </p:cNvPr>
                  <p:cNvSpPr/>
                  <p:nvPr/>
                </p:nvSpPr>
                <p:spPr>
                  <a:xfrm>
                    <a:off x="4729575" y="3557370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3</a:t>
                    </a:r>
                  </a:p>
                </p:txBody>
              </p:sp>
              <p:sp>
                <p:nvSpPr>
                  <p:cNvPr id="57" name="Rectangle: Rounded Corners 56">
                    <a:extLst>
                      <a:ext uri="{FF2B5EF4-FFF2-40B4-BE49-F238E27FC236}">
                        <a16:creationId xmlns:a16="http://schemas.microsoft.com/office/drawing/2014/main" id="{437CB732-6F63-065E-646C-74DF0060ED58}"/>
                      </a:ext>
                    </a:extLst>
                  </p:cNvPr>
                  <p:cNvSpPr/>
                  <p:nvPr/>
                </p:nvSpPr>
                <p:spPr>
                  <a:xfrm>
                    <a:off x="4729575" y="3886875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</a:t>
                    </a:r>
                  </a:p>
                </p:txBody>
              </p:sp>
              <p:sp>
                <p:nvSpPr>
                  <p:cNvPr id="58" name="Rectangle: Rounded Corners 57">
                    <a:extLst>
                      <a:ext uri="{FF2B5EF4-FFF2-40B4-BE49-F238E27FC236}">
                        <a16:creationId xmlns:a16="http://schemas.microsoft.com/office/drawing/2014/main" id="{C36FD669-10F1-CADE-BB05-2BA3F3438EE3}"/>
                      </a:ext>
                    </a:extLst>
                  </p:cNvPr>
                  <p:cNvSpPr/>
                  <p:nvPr/>
                </p:nvSpPr>
                <p:spPr>
                  <a:xfrm>
                    <a:off x="4729575" y="4216380"/>
                    <a:ext cx="731520" cy="27432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5</a:t>
                    </a:r>
                  </a:p>
                </p:txBody>
              </p:sp>
              <p:sp>
                <p:nvSpPr>
                  <p:cNvPr id="59" name="Rectangle: Rounded Corners 58">
                    <a:extLst>
                      <a:ext uri="{FF2B5EF4-FFF2-40B4-BE49-F238E27FC236}">
                        <a16:creationId xmlns:a16="http://schemas.microsoft.com/office/drawing/2014/main" id="{F9F7EDA4-8FA1-1C20-C1F5-DCF47BD36E25}"/>
                      </a:ext>
                    </a:extLst>
                  </p:cNvPr>
                  <p:cNvSpPr/>
                  <p:nvPr/>
                </p:nvSpPr>
                <p:spPr>
                  <a:xfrm>
                    <a:off x="4729575" y="4545885"/>
                    <a:ext cx="731520" cy="27432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3</a:t>
                    </a:r>
                  </a:p>
                </p:txBody>
              </p:sp>
              <p:sp>
                <p:nvSpPr>
                  <p:cNvPr id="60" name="Rectangle: Rounded Corners 59">
                    <a:extLst>
                      <a:ext uri="{FF2B5EF4-FFF2-40B4-BE49-F238E27FC236}">
                        <a16:creationId xmlns:a16="http://schemas.microsoft.com/office/drawing/2014/main" id="{77E73176-6C6B-4FF4-C893-2F2580B3DE58}"/>
                      </a:ext>
                    </a:extLst>
                  </p:cNvPr>
                  <p:cNvSpPr/>
                  <p:nvPr/>
                </p:nvSpPr>
                <p:spPr>
                  <a:xfrm>
                    <a:off x="4729575" y="4875390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</a:t>
                    </a:r>
                  </a:p>
                </p:txBody>
              </p:sp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9EAB2AC0-3119-7466-86CB-6F49F1448C38}"/>
                      </a:ext>
                    </a:extLst>
                  </p:cNvPr>
                  <p:cNvSpPr/>
                  <p:nvPr/>
                </p:nvSpPr>
                <p:spPr>
                  <a:xfrm>
                    <a:off x="4729575" y="5204895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1</a:t>
                    </a:r>
                  </a:p>
                </p:txBody>
              </p:sp>
              <p:sp>
                <p:nvSpPr>
                  <p:cNvPr id="62" name="Rectangle: Rounded Corners 61">
                    <a:extLst>
                      <a:ext uri="{FF2B5EF4-FFF2-40B4-BE49-F238E27FC236}">
                        <a16:creationId xmlns:a16="http://schemas.microsoft.com/office/drawing/2014/main" id="{CA8CE828-B922-9353-1F47-7F6DE88B9A97}"/>
                      </a:ext>
                    </a:extLst>
                  </p:cNvPr>
                  <p:cNvSpPr/>
                  <p:nvPr/>
                </p:nvSpPr>
                <p:spPr>
                  <a:xfrm>
                    <a:off x="4729575" y="5531488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3</a:t>
                    </a:r>
                  </a:p>
                </p:txBody>
              </p:sp>
              <p:sp>
                <p:nvSpPr>
                  <p:cNvPr id="63" name="Rectangle: Rounded Corners 62">
                    <a:extLst>
                      <a:ext uri="{FF2B5EF4-FFF2-40B4-BE49-F238E27FC236}">
                        <a16:creationId xmlns:a16="http://schemas.microsoft.com/office/drawing/2014/main" id="{8E9E20BB-3E2B-BADF-2D07-825AD10E477A}"/>
                      </a:ext>
                    </a:extLst>
                  </p:cNvPr>
                  <p:cNvSpPr/>
                  <p:nvPr/>
                </p:nvSpPr>
                <p:spPr>
                  <a:xfrm>
                    <a:off x="4729575" y="5860993"/>
                    <a:ext cx="731520" cy="274320"/>
                  </a:xfrm>
                  <a:prstGeom prst="roundRect">
                    <a:avLst/>
                  </a:prstGeom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chemeClr val="tx2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1</a:t>
                    </a:r>
                  </a:p>
                </p:txBody>
              </p:sp>
            </p:grp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C6DFD846-48ED-8DB2-BCE6-5AE822025040}"/>
                    </a:ext>
                  </a:extLst>
                </p:cNvPr>
                <p:cNvSpPr/>
                <p:nvPr/>
              </p:nvSpPr>
              <p:spPr>
                <a:xfrm>
                  <a:off x="3961827" y="931671"/>
                  <a:ext cx="73152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WKS</a:t>
                  </a:r>
                </a:p>
              </p:txBody>
            </p:sp>
          </p:grp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AD9DB5A2-4732-EE42-E5B2-CBA8A9DED15C}"/>
                  </a:ext>
                </a:extLst>
              </p:cNvPr>
              <p:cNvSpPr/>
              <p:nvPr/>
            </p:nvSpPr>
            <p:spPr>
              <a:xfrm>
                <a:off x="4773297" y="1580340"/>
                <a:ext cx="5480074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Summary Level Time</a:t>
                </a:r>
              </a:p>
            </p:txBody>
          </p:sp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122802E4-FFD0-2717-A10E-0624A6BC91E2}"/>
                  </a:ext>
                </a:extLst>
              </p:cNvPr>
              <p:cNvSpPr/>
              <p:nvPr/>
            </p:nvSpPr>
            <p:spPr>
              <a:xfrm>
                <a:off x="5684534" y="2896764"/>
                <a:ext cx="365760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Summary Level Time</a:t>
                </a: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B625ACFF-BC48-3520-0DF8-2D3FDBE4315B}"/>
                  </a:ext>
                </a:extLst>
              </p:cNvPr>
              <p:cNvSpPr/>
              <p:nvPr/>
            </p:nvSpPr>
            <p:spPr>
              <a:xfrm>
                <a:off x="8424571" y="4538526"/>
                <a:ext cx="274320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Summary Level Time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44A3801-0B4B-679D-831B-D51BD1591346}"/>
                  </a:ext>
                </a:extLst>
              </p:cNvPr>
              <p:cNvGrpSpPr/>
              <p:nvPr/>
            </p:nvGrpSpPr>
            <p:grpSpPr>
              <a:xfrm>
                <a:off x="4773297" y="924242"/>
                <a:ext cx="6394474" cy="274320"/>
                <a:chOff x="4773297" y="924242"/>
                <a:chExt cx="6394474" cy="274320"/>
              </a:xfrm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F71355A5-62D8-7F87-995F-F153854FF3B7}"/>
                    </a:ext>
                  </a:extLst>
                </p:cNvPr>
                <p:cNvSpPr/>
                <p:nvPr/>
              </p:nvSpPr>
              <p:spPr>
                <a:xfrm>
                  <a:off x="4773297" y="924242"/>
                  <a:ext cx="9144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WK 1</a:t>
                  </a:r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5060A130-6DEA-B11F-EC2B-D31F1C13AF9D}"/>
                    </a:ext>
                  </a:extLst>
                </p:cNvPr>
                <p:cNvSpPr/>
                <p:nvPr/>
              </p:nvSpPr>
              <p:spPr>
                <a:xfrm>
                  <a:off x="5687697" y="924242"/>
                  <a:ext cx="9144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WK 2</a:t>
                  </a: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88DBDE2-7A27-B392-82D7-4F8ED351A7D8}"/>
                    </a:ext>
                  </a:extLst>
                </p:cNvPr>
                <p:cNvSpPr/>
                <p:nvPr/>
              </p:nvSpPr>
              <p:spPr>
                <a:xfrm>
                  <a:off x="6602097" y="924242"/>
                  <a:ext cx="9144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WK 3</a:t>
                  </a:r>
                </a:p>
              </p:txBody>
            </p:sp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807498BD-6323-2DD1-92C4-527F65CCB361}"/>
                    </a:ext>
                  </a:extLst>
                </p:cNvPr>
                <p:cNvSpPr/>
                <p:nvPr/>
              </p:nvSpPr>
              <p:spPr>
                <a:xfrm>
                  <a:off x="7510171" y="924242"/>
                  <a:ext cx="9144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WK 4</a:t>
                  </a:r>
                </a:p>
              </p:txBody>
            </p:sp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24D46C19-50CF-240B-39EB-123CF4B87D0F}"/>
                    </a:ext>
                  </a:extLst>
                </p:cNvPr>
                <p:cNvSpPr/>
                <p:nvPr/>
              </p:nvSpPr>
              <p:spPr>
                <a:xfrm>
                  <a:off x="8424571" y="924242"/>
                  <a:ext cx="9144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WK 5</a:t>
                  </a:r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EF874451-E80C-8390-AFD8-EA588B09BAD4}"/>
                    </a:ext>
                  </a:extLst>
                </p:cNvPr>
                <p:cNvSpPr/>
                <p:nvPr/>
              </p:nvSpPr>
              <p:spPr>
                <a:xfrm>
                  <a:off x="9338971" y="924242"/>
                  <a:ext cx="9144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WK 6</a:t>
                  </a:r>
                </a:p>
              </p:txBody>
            </p:sp>
            <p:sp>
              <p:nvSpPr>
                <p:cNvPr id="72" name="Rectangle: Rounded Corners 71">
                  <a:extLst>
                    <a:ext uri="{FF2B5EF4-FFF2-40B4-BE49-F238E27FC236}">
                      <a16:creationId xmlns:a16="http://schemas.microsoft.com/office/drawing/2014/main" id="{88A9F1AD-1319-757B-0F9C-343528A0AEC4}"/>
                    </a:ext>
                  </a:extLst>
                </p:cNvPr>
                <p:cNvSpPr/>
                <p:nvPr/>
              </p:nvSpPr>
              <p:spPr>
                <a:xfrm>
                  <a:off x="10253371" y="924242"/>
                  <a:ext cx="914400" cy="274320"/>
                </a:xfrm>
                <a:prstGeom prst="round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WK 7</a:t>
                  </a:r>
                </a:p>
              </p:txBody>
            </p:sp>
          </p:grp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A4D96B75-EBA2-D73D-122D-0942C20B095D}"/>
                  </a:ext>
                </a:extLst>
              </p:cNvPr>
              <p:cNvSpPr/>
              <p:nvPr/>
            </p:nvSpPr>
            <p:spPr>
              <a:xfrm>
                <a:off x="4770134" y="1250066"/>
                <a:ext cx="640080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Project Level Time</a:t>
                </a:r>
              </a:p>
            </p:txBody>
          </p:sp>
          <p:cxnSp>
            <p:nvCxnSpPr>
              <p:cNvPr id="76" name="Connector: Elbow 75">
                <a:extLst>
                  <a:ext uri="{FF2B5EF4-FFF2-40B4-BE49-F238E27FC236}">
                    <a16:creationId xmlns:a16="http://schemas.microsoft.com/office/drawing/2014/main" id="{67DAE7F0-953C-B627-3A8A-F7CC87ABD20E}"/>
                  </a:ext>
                </a:extLst>
              </p:cNvPr>
              <p:cNvCxnSpPr>
                <a:stCxn id="29" idx="3"/>
                <a:endCxn id="23" idx="1"/>
              </p:cNvCxnSpPr>
              <p:nvPr/>
            </p:nvCxnSpPr>
            <p:spPr>
              <a:xfrm flipH="1" flipV="1">
                <a:off x="6602097" y="2042339"/>
                <a:ext cx="2871" cy="334171"/>
              </a:xfrm>
              <a:prstGeom prst="bentConnector5">
                <a:avLst>
                  <a:gd name="adj1" fmla="val -7962382"/>
                  <a:gd name="adj2" fmla="val 50000"/>
                  <a:gd name="adj3" fmla="val 8062382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or: Elbow 76">
                <a:extLst>
                  <a:ext uri="{FF2B5EF4-FFF2-40B4-BE49-F238E27FC236}">
                    <a16:creationId xmlns:a16="http://schemas.microsoft.com/office/drawing/2014/main" id="{6F44DA68-7BEE-1FFF-4E7D-EEB0EE8DEF3E}"/>
                  </a:ext>
                </a:extLst>
              </p:cNvPr>
              <p:cNvCxnSpPr>
                <a:cxnSpLocks/>
                <a:stCxn id="25" idx="3"/>
                <a:endCxn id="30" idx="1"/>
              </p:cNvCxnSpPr>
              <p:nvPr/>
            </p:nvCxnSpPr>
            <p:spPr>
              <a:xfrm flipH="1">
                <a:off x="8430897" y="2042339"/>
                <a:ext cx="914400" cy="657852"/>
              </a:xfrm>
              <a:prstGeom prst="bentConnector5">
                <a:avLst>
                  <a:gd name="adj1" fmla="val -25000"/>
                  <a:gd name="adj2" fmla="val 50000"/>
                  <a:gd name="adj3" fmla="val 125000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or: Elbow 81">
                <a:extLst>
                  <a:ext uri="{FF2B5EF4-FFF2-40B4-BE49-F238E27FC236}">
                    <a16:creationId xmlns:a16="http://schemas.microsoft.com/office/drawing/2014/main" id="{D10256D4-3518-03D8-6F33-440F289B6017}"/>
                  </a:ext>
                </a:extLst>
              </p:cNvPr>
              <p:cNvCxnSpPr>
                <a:cxnSpLocks/>
                <a:stCxn id="27" idx="3"/>
                <a:endCxn id="36" idx="1"/>
              </p:cNvCxnSpPr>
              <p:nvPr/>
            </p:nvCxnSpPr>
            <p:spPr>
              <a:xfrm flipH="1">
                <a:off x="5687697" y="2376510"/>
                <a:ext cx="2871" cy="985463"/>
              </a:xfrm>
              <a:prstGeom prst="bentConnector5">
                <a:avLst>
                  <a:gd name="adj1" fmla="val -150226"/>
                  <a:gd name="adj2" fmla="val 50000"/>
                  <a:gd name="adj3" fmla="val 8062382"/>
                </a:avLst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or: Elbow 90">
                <a:extLst>
                  <a:ext uri="{FF2B5EF4-FFF2-40B4-BE49-F238E27FC236}">
                    <a16:creationId xmlns:a16="http://schemas.microsoft.com/office/drawing/2014/main" id="{BBB44D9A-1ED7-A3EB-79C9-D1F1938CA004}"/>
                  </a:ext>
                </a:extLst>
              </p:cNvPr>
              <p:cNvCxnSpPr>
                <a:cxnSpLocks/>
                <a:stCxn id="36" idx="3"/>
                <a:endCxn id="37" idx="1"/>
              </p:cNvCxnSpPr>
              <p:nvPr/>
            </p:nvCxnSpPr>
            <p:spPr>
              <a:xfrm>
                <a:off x="6602097" y="3361973"/>
                <a:ext cx="12700" cy="332557"/>
              </a:xfrm>
              <a:prstGeom prst="bentConnector5">
                <a:avLst>
                  <a:gd name="adj1" fmla="val 645283"/>
                  <a:gd name="adj2" fmla="val 50000"/>
                  <a:gd name="adj3" fmla="val -1224528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or: Elbow 95">
                <a:extLst>
                  <a:ext uri="{FF2B5EF4-FFF2-40B4-BE49-F238E27FC236}">
                    <a16:creationId xmlns:a16="http://schemas.microsoft.com/office/drawing/2014/main" id="{867E3B0E-2404-2A96-5E3F-CD8CB58FB702}"/>
                  </a:ext>
                </a:extLst>
              </p:cNvPr>
              <p:cNvCxnSpPr>
                <a:cxnSpLocks/>
                <a:stCxn id="36" idx="1"/>
                <a:endCxn id="40" idx="1"/>
              </p:cNvCxnSpPr>
              <p:nvPr/>
            </p:nvCxnSpPr>
            <p:spPr>
              <a:xfrm rot="10800000" flipV="1">
                <a:off x="5687697" y="3361973"/>
                <a:ext cx="12700" cy="662062"/>
              </a:xfrm>
              <a:prstGeom prst="bentConnector3">
                <a:avLst>
                  <a:gd name="adj1" fmla="val 1935850"/>
                </a:avLst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or: Elbow 99">
                <a:extLst>
                  <a:ext uri="{FF2B5EF4-FFF2-40B4-BE49-F238E27FC236}">
                    <a16:creationId xmlns:a16="http://schemas.microsoft.com/office/drawing/2014/main" id="{9957AEF3-9BA0-DAD5-A035-071034E6FEBB}"/>
                  </a:ext>
                </a:extLst>
              </p:cNvPr>
              <p:cNvCxnSpPr>
                <a:cxnSpLocks/>
                <a:stCxn id="41" idx="3"/>
                <a:endCxn id="45" idx="1"/>
              </p:cNvCxnSpPr>
              <p:nvPr/>
            </p:nvCxnSpPr>
            <p:spPr>
              <a:xfrm flipH="1">
                <a:off x="6595771" y="4024035"/>
                <a:ext cx="920726" cy="1644613"/>
              </a:xfrm>
              <a:prstGeom prst="bentConnector5">
                <a:avLst>
                  <a:gd name="adj1" fmla="val -24828"/>
                  <a:gd name="adj2" fmla="val 50000"/>
                  <a:gd name="adj3" fmla="val 124828"/>
                </a:avLst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or: Elbow 108">
                <a:extLst>
                  <a:ext uri="{FF2B5EF4-FFF2-40B4-BE49-F238E27FC236}">
                    <a16:creationId xmlns:a16="http://schemas.microsoft.com/office/drawing/2014/main" id="{352457ED-1EDF-827D-F287-BBDC2A593443}"/>
                  </a:ext>
                </a:extLst>
              </p:cNvPr>
              <p:cNvCxnSpPr>
                <a:cxnSpLocks/>
                <a:stCxn id="47" idx="3"/>
                <a:endCxn id="48" idx="3"/>
              </p:cNvCxnSpPr>
              <p:nvPr/>
            </p:nvCxnSpPr>
            <p:spPr>
              <a:xfrm>
                <a:off x="9338971" y="5668648"/>
                <a:ext cx="17842" cy="335487"/>
              </a:xfrm>
              <a:prstGeom prst="bentConnector3">
                <a:avLst>
                  <a:gd name="adj1" fmla="val 1381246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or: Elbow 125">
                <a:extLst>
                  <a:ext uri="{FF2B5EF4-FFF2-40B4-BE49-F238E27FC236}">
                    <a16:creationId xmlns:a16="http://schemas.microsoft.com/office/drawing/2014/main" id="{1455EDFC-468C-0C9B-638B-31C3C0AC93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37247" y="5019591"/>
                <a:ext cx="12700" cy="657852"/>
              </a:xfrm>
              <a:prstGeom prst="bentConnector5">
                <a:avLst>
                  <a:gd name="adj1" fmla="val -33961"/>
                  <a:gd name="adj2" fmla="val 57867"/>
                  <a:gd name="adj3" fmla="val -1360378"/>
                </a:avLst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or: Elbow 129">
                <a:extLst>
                  <a:ext uri="{FF2B5EF4-FFF2-40B4-BE49-F238E27FC236}">
                    <a16:creationId xmlns:a16="http://schemas.microsoft.com/office/drawing/2014/main" id="{6B203464-BF34-FB17-329E-F7AFC00237C3}"/>
                  </a:ext>
                </a:extLst>
              </p:cNvPr>
              <p:cNvCxnSpPr>
                <a:cxnSpLocks/>
                <a:stCxn id="43" idx="3"/>
                <a:endCxn id="44" idx="1"/>
              </p:cNvCxnSpPr>
              <p:nvPr/>
            </p:nvCxnSpPr>
            <p:spPr>
              <a:xfrm>
                <a:off x="10271213" y="5011173"/>
                <a:ext cx="12700" cy="329505"/>
              </a:xfrm>
              <a:prstGeom prst="bentConnector5">
                <a:avLst>
                  <a:gd name="adj1" fmla="val 373583"/>
                  <a:gd name="adj2" fmla="val 50000"/>
                  <a:gd name="adj3" fmla="val -952827"/>
                </a:avLst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545E8284-093F-37B1-4721-BB29F2F04A7C}"/>
                  </a:ext>
                </a:extLst>
              </p:cNvPr>
              <p:cNvSpPr/>
              <p:nvPr/>
            </p:nvSpPr>
            <p:spPr>
              <a:xfrm>
                <a:off x="6595771" y="4211043"/>
                <a:ext cx="457200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Summary Level Time</a:t>
                </a:r>
              </a:p>
            </p:txBody>
          </p:sp>
        </p:grp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26AD82D8-1078-8D9B-0979-13F2B8C0664B}"/>
                </a:ext>
              </a:extLst>
            </p:cNvPr>
            <p:cNvSpPr/>
            <p:nvPr/>
          </p:nvSpPr>
          <p:spPr>
            <a:xfrm>
              <a:off x="4783351" y="2279825"/>
              <a:ext cx="1828800" cy="182880"/>
            </a:xfrm>
            <a:prstGeom prst="roundRect">
              <a:avLst/>
            </a:prstGeom>
            <a:solidFill>
              <a:srgbClr val="00B050">
                <a:alpha val="50000"/>
              </a:srgb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dirty="0"/>
                <a:t>100%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3599E9F-AFB3-DAD0-7730-F68E865B1717}"/>
              </a:ext>
            </a:extLst>
          </p:cNvPr>
          <p:cNvGrpSpPr/>
          <p:nvPr/>
        </p:nvGrpSpPr>
        <p:grpSpPr>
          <a:xfrm>
            <a:off x="10333322" y="1928268"/>
            <a:ext cx="1749142" cy="2103120"/>
            <a:chOff x="10333322" y="1928268"/>
            <a:chExt cx="1749142" cy="2103120"/>
          </a:xfrm>
        </p:grpSpPr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E85368CC-81FF-F8EB-F40E-5BC782A0A3D1}"/>
                </a:ext>
              </a:extLst>
            </p:cNvPr>
            <p:cNvSpPr/>
            <p:nvPr/>
          </p:nvSpPr>
          <p:spPr>
            <a:xfrm>
              <a:off x="10333322" y="1928268"/>
              <a:ext cx="1749142" cy="2103120"/>
            </a:xfrm>
            <a:prstGeom prst="round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230FE540-E81D-1521-878E-6055F41D1235}"/>
                </a:ext>
              </a:extLst>
            </p:cNvPr>
            <p:cNvGrpSpPr/>
            <p:nvPr/>
          </p:nvGrpSpPr>
          <p:grpSpPr>
            <a:xfrm>
              <a:off x="10451296" y="2663930"/>
              <a:ext cx="1490914" cy="274320"/>
              <a:chOff x="4864737" y="6139729"/>
              <a:chExt cx="1490914" cy="274320"/>
            </a:xfrm>
          </p:grpSpPr>
          <p:sp>
            <p:nvSpPr>
              <p:cNvPr id="149" name="Rectangle: Rounded Corners 148">
                <a:extLst>
                  <a:ext uri="{FF2B5EF4-FFF2-40B4-BE49-F238E27FC236}">
                    <a16:creationId xmlns:a16="http://schemas.microsoft.com/office/drawing/2014/main" id="{B73E4676-C3D3-EAA5-03DA-6B9FB8698D82}"/>
                  </a:ext>
                </a:extLst>
              </p:cNvPr>
              <p:cNvSpPr/>
              <p:nvPr/>
            </p:nvSpPr>
            <p:spPr>
              <a:xfrm>
                <a:off x="4864737" y="6139729"/>
                <a:ext cx="457200" cy="2743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/>
                  <a:t>25%</a:t>
                </a:r>
              </a:p>
            </p:txBody>
          </p:sp>
          <p:sp>
            <p:nvSpPr>
              <p:cNvPr id="150" name="Rectangle: Rounded Corners 149">
                <a:extLst>
                  <a:ext uri="{FF2B5EF4-FFF2-40B4-BE49-F238E27FC236}">
                    <a16:creationId xmlns:a16="http://schemas.microsoft.com/office/drawing/2014/main" id="{FA881C68-AADC-7C70-F601-B9359AA7BAC3}"/>
                  </a:ext>
                </a:extLst>
              </p:cNvPr>
              <p:cNvSpPr/>
              <p:nvPr/>
            </p:nvSpPr>
            <p:spPr>
              <a:xfrm>
                <a:off x="5349811" y="6139729"/>
                <a:ext cx="100584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Started</a:t>
                </a:r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22EBB0A4-2F0E-B037-6860-4AECAE0D7386}"/>
                </a:ext>
              </a:extLst>
            </p:cNvPr>
            <p:cNvGrpSpPr/>
            <p:nvPr/>
          </p:nvGrpSpPr>
          <p:grpSpPr>
            <a:xfrm>
              <a:off x="10451296" y="2987712"/>
              <a:ext cx="1490914" cy="274320"/>
              <a:chOff x="4864737" y="6139729"/>
              <a:chExt cx="1490914" cy="274320"/>
            </a:xfrm>
          </p:grpSpPr>
          <p:sp>
            <p:nvSpPr>
              <p:cNvPr id="153" name="Rectangle: Rounded Corners 152">
                <a:extLst>
                  <a:ext uri="{FF2B5EF4-FFF2-40B4-BE49-F238E27FC236}">
                    <a16:creationId xmlns:a16="http://schemas.microsoft.com/office/drawing/2014/main" id="{031658AF-C102-DE55-6816-BB7B7D0B88A2}"/>
                  </a:ext>
                </a:extLst>
              </p:cNvPr>
              <p:cNvSpPr/>
              <p:nvPr/>
            </p:nvSpPr>
            <p:spPr>
              <a:xfrm>
                <a:off x="4864737" y="6139729"/>
                <a:ext cx="457200" cy="2743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/>
                  <a:t>50%</a:t>
                </a:r>
              </a:p>
            </p:txBody>
          </p:sp>
          <p:sp>
            <p:nvSpPr>
              <p:cNvPr id="154" name="Rectangle: Rounded Corners 153">
                <a:extLst>
                  <a:ext uri="{FF2B5EF4-FFF2-40B4-BE49-F238E27FC236}">
                    <a16:creationId xmlns:a16="http://schemas.microsoft.com/office/drawing/2014/main" id="{7A9A0DCC-551E-CBEF-AA53-DDAE166FCCA0}"/>
                  </a:ext>
                </a:extLst>
              </p:cNvPr>
              <p:cNvSpPr/>
              <p:nvPr/>
            </p:nvSpPr>
            <p:spPr>
              <a:xfrm>
                <a:off x="5349811" y="6139729"/>
                <a:ext cx="100584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About ½ Way</a:t>
                </a: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8323BB22-37D4-0415-CD78-B142AD14C852}"/>
                </a:ext>
              </a:extLst>
            </p:cNvPr>
            <p:cNvGrpSpPr/>
            <p:nvPr/>
          </p:nvGrpSpPr>
          <p:grpSpPr>
            <a:xfrm>
              <a:off x="10451296" y="3311494"/>
              <a:ext cx="1490914" cy="274320"/>
              <a:chOff x="4864737" y="6139729"/>
              <a:chExt cx="1490914" cy="274320"/>
            </a:xfrm>
          </p:grpSpPr>
          <p:sp>
            <p:nvSpPr>
              <p:cNvPr id="156" name="Rectangle: Rounded Corners 155">
                <a:extLst>
                  <a:ext uri="{FF2B5EF4-FFF2-40B4-BE49-F238E27FC236}">
                    <a16:creationId xmlns:a16="http://schemas.microsoft.com/office/drawing/2014/main" id="{FD5F9E93-B298-95CA-E3BF-88C873480C76}"/>
                  </a:ext>
                </a:extLst>
              </p:cNvPr>
              <p:cNvSpPr/>
              <p:nvPr/>
            </p:nvSpPr>
            <p:spPr>
              <a:xfrm>
                <a:off x="4864737" y="6139729"/>
                <a:ext cx="457200" cy="2743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/>
                  <a:t>75%</a:t>
                </a:r>
              </a:p>
            </p:txBody>
          </p:sp>
          <p:sp>
            <p:nvSpPr>
              <p:cNvPr id="157" name="Rectangle: Rounded Corners 156">
                <a:extLst>
                  <a:ext uri="{FF2B5EF4-FFF2-40B4-BE49-F238E27FC236}">
                    <a16:creationId xmlns:a16="http://schemas.microsoft.com/office/drawing/2014/main" id="{75BD2558-D5E0-E5BD-5704-AEB8BD5B9A69}"/>
                  </a:ext>
                </a:extLst>
              </p:cNvPr>
              <p:cNvSpPr/>
              <p:nvPr/>
            </p:nvSpPr>
            <p:spPr>
              <a:xfrm>
                <a:off x="5349811" y="6139729"/>
                <a:ext cx="100584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Almost Done</a:t>
                </a:r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0AFF7943-6227-62E3-AE13-3810451BDFD3}"/>
                </a:ext>
              </a:extLst>
            </p:cNvPr>
            <p:cNvGrpSpPr/>
            <p:nvPr/>
          </p:nvGrpSpPr>
          <p:grpSpPr>
            <a:xfrm>
              <a:off x="10451296" y="3635274"/>
              <a:ext cx="1490914" cy="274320"/>
              <a:chOff x="4864737" y="6139729"/>
              <a:chExt cx="1490914" cy="274320"/>
            </a:xfrm>
          </p:grpSpPr>
          <p:sp>
            <p:nvSpPr>
              <p:cNvPr id="159" name="Rectangle: Rounded Corners 158">
                <a:extLst>
                  <a:ext uri="{FF2B5EF4-FFF2-40B4-BE49-F238E27FC236}">
                    <a16:creationId xmlns:a16="http://schemas.microsoft.com/office/drawing/2014/main" id="{6806C31C-B64D-88DB-B76E-FE6519AC9BF4}"/>
                  </a:ext>
                </a:extLst>
              </p:cNvPr>
              <p:cNvSpPr/>
              <p:nvPr/>
            </p:nvSpPr>
            <p:spPr>
              <a:xfrm>
                <a:off x="4864737" y="6139729"/>
                <a:ext cx="457200" cy="2743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/>
                  <a:t>100%</a:t>
                </a:r>
              </a:p>
            </p:txBody>
          </p:sp>
          <p:sp>
            <p:nvSpPr>
              <p:cNvPr id="160" name="Rectangle: Rounded Corners 159">
                <a:extLst>
                  <a:ext uri="{FF2B5EF4-FFF2-40B4-BE49-F238E27FC236}">
                    <a16:creationId xmlns:a16="http://schemas.microsoft.com/office/drawing/2014/main" id="{BF646549-6D9D-8D5E-8FF6-CE60716956EC}"/>
                  </a:ext>
                </a:extLst>
              </p:cNvPr>
              <p:cNvSpPr/>
              <p:nvPr/>
            </p:nvSpPr>
            <p:spPr>
              <a:xfrm>
                <a:off x="5349811" y="6139729"/>
                <a:ext cx="100584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Finished</a:t>
                </a:r>
              </a:p>
            </p:txBody>
          </p:sp>
        </p:grpSp>
        <p:sp>
          <p:nvSpPr>
            <p:cNvPr id="162" name="Rectangle: Rounded Corners 161">
              <a:extLst>
                <a:ext uri="{FF2B5EF4-FFF2-40B4-BE49-F238E27FC236}">
                  <a16:creationId xmlns:a16="http://schemas.microsoft.com/office/drawing/2014/main" id="{356CD927-B8B1-AE96-63FF-E6644FA2B950}"/>
                </a:ext>
              </a:extLst>
            </p:cNvPr>
            <p:cNvSpPr/>
            <p:nvPr/>
          </p:nvSpPr>
          <p:spPr>
            <a:xfrm>
              <a:off x="10465233" y="2016366"/>
              <a:ext cx="1463040" cy="27432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% Complete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60DE10B-5AF5-1A47-94BB-DE76714D50D6}"/>
                </a:ext>
              </a:extLst>
            </p:cNvPr>
            <p:cNvGrpSpPr/>
            <p:nvPr/>
          </p:nvGrpSpPr>
          <p:grpSpPr>
            <a:xfrm>
              <a:off x="10451296" y="2340148"/>
              <a:ext cx="1490914" cy="274320"/>
              <a:chOff x="4864737" y="6139729"/>
              <a:chExt cx="1490914" cy="27432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514DC34C-15F4-30BC-12B4-150380694222}"/>
                  </a:ext>
                </a:extLst>
              </p:cNvPr>
              <p:cNvSpPr/>
              <p:nvPr/>
            </p:nvSpPr>
            <p:spPr>
              <a:xfrm>
                <a:off x="4864737" y="6139729"/>
                <a:ext cx="457200" cy="2743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/>
                  <a:t>0%</a:t>
                </a:r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83BC744F-0C61-4377-784B-5DA68F5AFF0A}"/>
                  </a:ext>
                </a:extLst>
              </p:cNvPr>
              <p:cNvSpPr/>
              <p:nvPr/>
            </p:nvSpPr>
            <p:spPr>
              <a:xfrm>
                <a:off x="5349811" y="6139729"/>
                <a:ext cx="1005840" cy="27432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Not Started</a:t>
                </a:r>
              </a:p>
            </p:txBody>
          </p:sp>
        </p:grp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98DBF55C-ABE6-2A52-CA44-DFA72ACB59DF}"/>
              </a:ext>
            </a:extLst>
          </p:cNvPr>
          <p:cNvSpPr/>
          <p:nvPr/>
        </p:nvSpPr>
        <p:spPr>
          <a:xfrm>
            <a:off x="6601007" y="1957021"/>
            <a:ext cx="1828800" cy="182880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dirty="0"/>
              <a:t>75%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1849B17A-FA47-61DC-F813-779E22D370F2}"/>
              </a:ext>
            </a:extLst>
          </p:cNvPr>
          <p:cNvSpPr/>
          <p:nvPr/>
        </p:nvSpPr>
        <p:spPr>
          <a:xfrm>
            <a:off x="5689132" y="3276254"/>
            <a:ext cx="914400" cy="182880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dirty="0"/>
              <a:t>100%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FC849A18-2391-0DEE-2000-B2EE23C9A0F7}"/>
              </a:ext>
            </a:extLst>
          </p:cNvPr>
          <p:cNvSpPr/>
          <p:nvPr/>
        </p:nvSpPr>
        <p:spPr>
          <a:xfrm>
            <a:off x="6603532" y="3594701"/>
            <a:ext cx="822960" cy="182880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dirty="0"/>
              <a:t>25%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DBC9C43E-9F97-F64F-093B-CD2D36B904AA}"/>
              </a:ext>
            </a:extLst>
          </p:cNvPr>
          <p:cNvSpPr/>
          <p:nvPr/>
        </p:nvSpPr>
        <p:spPr>
          <a:xfrm>
            <a:off x="5687697" y="3926875"/>
            <a:ext cx="1463040" cy="182880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dirty="0"/>
              <a:t>75%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13FB9AE6-1E02-A914-E1D6-BEC8FBD7EF0F}"/>
              </a:ext>
            </a:extLst>
          </p:cNvPr>
          <p:cNvSpPr/>
          <p:nvPr/>
        </p:nvSpPr>
        <p:spPr>
          <a:xfrm>
            <a:off x="6589433" y="5571600"/>
            <a:ext cx="365760" cy="182880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100" dirty="0"/>
              <a:t>25%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228A652-618A-B73D-89AF-48036C5E21AB}"/>
              </a:ext>
            </a:extLst>
          </p:cNvPr>
          <p:cNvGrpSpPr/>
          <p:nvPr/>
        </p:nvGrpSpPr>
        <p:grpSpPr>
          <a:xfrm>
            <a:off x="4932290" y="5497316"/>
            <a:ext cx="1059329" cy="675843"/>
            <a:chOff x="4932290" y="5497316"/>
            <a:chExt cx="1059329" cy="67584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84F7E19-6C69-6FFE-F5E9-11409D88933C}"/>
                </a:ext>
              </a:extLst>
            </p:cNvPr>
            <p:cNvGrpSpPr/>
            <p:nvPr/>
          </p:nvGrpSpPr>
          <p:grpSpPr>
            <a:xfrm>
              <a:off x="4932290" y="5497316"/>
              <a:ext cx="1059329" cy="307777"/>
              <a:chOff x="4974570" y="6256159"/>
              <a:chExt cx="1059329" cy="307777"/>
            </a:xfrm>
          </p:grpSpPr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2F44218C-BA46-FD93-A301-6255C64D3DE7}"/>
                  </a:ext>
                </a:extLst>
              </p:cNvPr>
              <p:cNvCxnSpPr/>
              <p:nvPr/>
            </p:nvCxnSpPr>
            <p:spPr>
              <a:xfrm>
                <a:off x="5046453" y="6262777"/>
                <a:ext cx="915564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0B6A61A-D1E9-FAF9-86BB-3D970C97C057}"/>
                  </a:ext>
                </a:extLst>
              </p:cNvPr>
              <p:cNvSpPr txBox="1"/>
              <p:nvPr/>
            </p:nvSpPr>
            <p:spPr>
              <a:xfrm>
                <a:off x="4974570" y="6256159"/>
                <a:ext cx="10593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Critical Path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BCF4B7F-AFFF-25B1-550D-36F5047A47CF}"/>
                </a:ext>
              </a:extLst>
            </p:cNvPr>
            <p:cNvGrpSpPr/>
            <p:nvPr/>
          </p:nvGrpSpPr>
          <p:grpSpPr>
            <a:xfrm>
              <a:off x="4969704" y="5865382"/>
              <a:ext cx="984500" cy="307777"/>
              <a:chOff x="6131660" y="6256158"/>
              <a:chExt cx="984500" cy="307777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EC5844FF-48F2-F5D5-C2E8-839D06B2F321}"/>
                  </a:ext>
                </a:extLst>
              </p:cNvPr>
              <p:cNvCxnSpPr/>
              <p:nvPr/>
            </p:nvCxnSpPr>
            <p:spPr>
              <a:xfrm>
                <a:off x="6177665" y="6262776"/>
                <a:ext cx="915564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732FAF9-DE6C-595B-F8A6-B01E1F78EFE7}"/>
                  </a:ext>
                </a:extLst>
              </p:cNvPr>
              <p:cNvSpPr txBox="1"/>
              <p:nvPr/>
            </p:nvSpPr>
            <p:spPr>
              <a:xfrm>
                <a:off x="6131660" y="6256158"/>
                <a:ext cx="984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Float/Slack</a:t>
                </a:r>
              </a:p>
            </p:txBody>
          </p:sp>
        </p:grp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48236A37-6CD5-4C40-723C-1C1491FB0622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8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F82FEA6-7D51-7B6C-8ED5-B8E3304C1BF5}"/>
              </a:ext>
            </a:extLst>
          </p:cNvPr>
          <p:cNvGrpSpPr/>
          <p:nvPr/>
        </p:nvGrpSpPr>
        <p:grpSpPr>
          <a:xfrm>
            <a:off x="6947164" y="1854660"/>
            <a:ext cx="1126014" cy="4596290"/>
            <a:chOff x="6947164" y="1854660"/>
            <a:chExt cx="1126014" cy="4596290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A98E0F1-C899-1D85-A841-46AF17CF8451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 flipH="1" flipV="1">
              <a:off x="7513334" y="1854660"/>
              <a:ext cx="4598" cy="4318499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5CA6027-8264-4DB1-CCA7-9497C3CBA945}"/>
                </a:ext>
              </a:extLst>
            </p:cNvPr>
            <p:cNvSpPr txBox="1"/>
            <p:nvPr/>
          </p:nvSpPr>
          <p:spPr>
            <a:xfrm>
              <a:off x="6947164" y="6143173"/>
              <a:ext cx="11260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Current Date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40196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C46EB-AC96-4755-FE65-CD2C22AD7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7E238-3A30-3AFC-91FB-42962B3D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Narrowing the Knowledge Gap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4AB20-AAE6-CE44-46B4-765B8575CB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Moving From Planning to Doing the Work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8393BE-7FBD-6C20-8E76-5456722DA878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8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4188A5C-54DA-521D-5FE3-3C71CD9CDE21}"/>
              </a:ext>
            </a:extLst>
          </p:cNvPr>
          <p:cNvGrpSpPr/>
          <p:nvPr/>
        </p:nvGrpSpPr>
        <p:grpSpPr>
          <a:xfrm>
            <a:off x="1319492" y="1293884"/>
            <a:ext cx="9025531" cy="5239983"/>
            <a:chOff x="1319492" y="1293884"/>
            <a:chExt cx="9025531" cy="523998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FB69933-9AC0-03F9-65B6-5A0E46AAD440}"/>
                </a:ext>
              </a:extLst>
            </p:cNvPr>
            <p:cNvGrpSpPr/>
            <p:nvPr/>
          </p:nvGrpSpPr>
          <p:grpSpPr>
            <a:xfrm>
              <a:off x="1319492" y="1293884"/>
              <a:ext cx="9025531" cy="5239983"/>
              <a:chOff x="1319492" y="1293884"/>
              <a:chExt cx="9025531" cy="5239983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55D393C-C028-E08A-F4F5-A69C0FEF6414}"/>
                  </a:ext>
                </a:extLst>
              </p:cNvPr>
              <p:cNvGrpSpPr/>
              <p:nvPr/>
            </p:nvGrpSpPr>
            <p:grpSpPr>
              <a:xfrm>
                <a:off x="1319492" y="1293884"/>
                <a:ext cx="9025531" cy="5239983"/>
                <a:chOff x="1319492" y="1293884"/>
                <a:chExt cx="9025531" cy="5239983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BC7E7CA3-ECEB-EDDE-D117-05A5B2E949E9}"/>
                    </a:ext>
                  </a:extLst>
                </p:cNvPr>
                <p:cNvGrpSpPr/>
                <p:nvPr/>
              </p:nvGrpSpPr>
              <p:grpSpPr>
                <a:xfrm>
                  <a:off x="1319492" y="1293884"/>
                  <a:ext cx="9025531" cy="5239983"/>
                  <a:chOff x="1319492" y="1293884"/>
                  <a:chExt cx="9025531" cy="5239983"/>
                </a:xfrm>
              </p:grpSpPr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113CA7A4-2193-285F-6A24-5957252D9ECC}"/>
                      </a:ext>
                    </a:extLst>
                  </p:cNvPr>
                  <p:cNvGrpSpPr/>
                  <p:nvPr/>
                </p:nvGrpSpPr>
                <p:grpSpPr>
                  <a:xfrm>
                    <a:off x="1319492" y="1293884"/>
                    <a:ext cx="9025531" cy="5239983"/>
                    <a:chOff x="1319492" y="1293884"/>
                    <a:chExt cx="9025531" cy="5239983"/>
                  </a:xfrm>
                </p:grpSpPr>
                <p:grpSp>
                  <p:nvGrpSpPr>
                    <p:cNvPr id="79" name="Group 78">
                      <a:extLst>
                        <a:ext uri="{FF2B5EF4-FFF2-40B4-BE49-F238E27FC236}">
                          <a16:creationId xmlns:a16="http://schemas.microsoft.com/office/drawing/2014/main" id="{52251FF9-6195-ED58-3E97-35F6781DEC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9492" y="1293884"/>
                      <a:ext cx="9025531" cy="5239983"/>
                      <a:chOff x="1319492" y="1293884"/>
                      <a:chExt cx="9025531" cy="5239983"/>
                    </a:xfrm>
                  </p:grpSpPr>
                  <p:grpSp>
                    <p:nvGrpSpPr>
                      <p:cNvPr id="78" name="Group 77">
                        <a:extLst>
                          <a:ext uri="{FF2B5EF4-FFF2-40B4-BE49-F238E27FC236}">
                            <a16:creationId xmlns:a16="http://schemas.microsoft.com/office/drawing/2014/main" id="{044DB0F0-68BC-E95A-630F-FF59143450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19492" y="1293884"/>
                        <a:ext cx="9025531" cy="5239983"/>
                        <a:chOff x="1319492" y="1293884"/>
                        <a:chExt cx="9025531" cy="5239983"/>
                      </a:xfrm>
                    </p:grpSpPr>
                    <p:grpSp>
                      <p:nvGrpSpPr>
                        <p:cNvPr id="76" name="Group 75">
                          <a:extLst>
                            <a:ext uri="{FF2B5EF4-FFF2-40B4-BE49-F238E27FC236}">
                              <a16:creationId xmlns:a16="http://schemas.microsoft.com/office/drawing/2014/main" id="{FFB363F1-C34C-7860-2731-E93113CD346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32543" y="3743738"/>
                          <a:ext cx="8412480" cy="2349986"/>
                          <a:chOff x="1932543" y="3743738"/>
                          <a:chExt cx="8412480" cy="2349986"/>
                        </a:xfrm>
                      </p:grpSpPr>
                      <p:sp>
                        <p:nvSpPr>
                          <p:cNvPr id="74" name="Right Triangle 73">
                            <a:extLst>
                              <a:ext uri="{FF2B5EF4-FFF2-40B4-BE49-F238E27FC236}">
                                <a16:creationId xmlns:a16="http://schemas.microsoft.com/office/drawing/2014/main" id="{57966E71-D6AE-7063-254A-701E640009B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flipH="1">
                            <a:off x="1932543" y="3743738"/>
                            <a:ext cx="8412480" cy="1706236"/>
                          </a:xfrm>
                          <a:prstGeom prst="rtTriangle">
                            <a:avLst/>
                          </a:prstGeom>
                          <a:solidFill>
                            <a:schemeClr val="tx2">
                              <a:lumMod val="25000"/>
                              <a:lumOff val="7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75" name="Rectangle 74">
                            <a:extLst>
                              <a:ext uri="{FF2B5EF4-FFF2-40B4-BE49-F238E27FC236}">
                                <a16:creationId xmlns:a16="http://schemas.microsoft.com/office/drawing/2014/main" id="{9565C85B-460D-22E0-EB53-953E6C20EEF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2543" y="5453644"/>
                            <a:ext cx="8412480" cy="640080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5000"/>
                              <a:lumOff val="7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grpSp>
                      <p:nvGrpSpPr>
                        <p:cNvPr id="49" name="Group 48">
                          <a:extLst>
                            <a:ext uri="{FF2B5EF4-FFF2-40B4-BE49-F238E27FC236}">
                              <a16:creationId xmlns:a16="http://schemas.microsoft.com/office/drawing/2014/main" id="{8D638608-41E2-0749-DC07-3902E6A280E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19492" y="1293884"/>
                          <a:ext cx="8985121" cy="4830764"/>
                          <a:chOff x="1319492" y="1198998"/>
                          <a:chExt cx="8985121" cy="4830764"/>
                        </a:xfrm>
                      </p:grpSpPr>
                      <p:grpSp>
                        <p:nvGrpSpPr>
                          <p:cNvPr id="73" name="Group 72">
                            <a:extLst>
                              <a:ext uri="{FF2B5EF4-FFF2-40B4-BE49-F238E27FC236}">
                                <a16:creationId xmlns:a16="http://schemas.microsoft.com/office/drawing/2014/main" id="{FC430523-4FE3-0919-E56C-2C92EABEDBB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19492" y="1339304"/>
                            <a:ext cx="8985121" cy="4690458"/>
                            <a:chOff x="1319492" y="1321886"/>
                            <a:chExt cx="8985121" cy="4690458"/>
                          </a:xfrm>
                        </p:grpSpPr>
                        <p:grpSp>
                          <p:nvGrpSpPr>
                            <p:cNvPr id="10" name="Group 9">
                              <a:extLst>
                                <a:ext uri="{FF2B5EF4-FFF2-40B4-BE49-F238E27FC236}">
                                  <a16:creationId xmlns:a16="http://schemas.microsoft.com/office/drawing/2014/main" id="{2EB2FFF2-9502-2775-7379-38E92CE2904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036029" y="1337900"/>
                              <a:ext cx="8229600" cy="3929851"/>
                              <a:chOff x="1670265" y="1398861"/>
                              <a:chExt cx="8229600" cy="3929851"/>
                            </a:xfrm>
                          </p:grpSpPr>
                          <p:grpSp>
                            <p:nvGrpSpPr>
                              <p:cNvPr id="4" name="Group 3">
                                <a:extLst>
                                  <a:ext uri="{FF2B5EF4-FFF2-40B4-BE49-F238E27FC236}">
                                    <a16:creationId xmlns:a16="http://schemas.microsoft.com/office/drawing/2014/main" id="{217EF6BA-BB8F-0A60-4491-F587DAE6157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70265" y="1398861"/>
                                <a:ext cx="8229600" cy="1645920"/>
                                <a:chOff x="1079371" y="327204"/>
                                <a:chExt cx="8851470" cy="2452607"/>
                              </a:xfrm>
                            </p:grpSpPr>
                            <p:cxnSp>
                              <p:nvCxnSpPr>
                                <p:cNvPr id="5" name="Straight Connector 4">
                                  <a:extLst>
                                    <a:ext uri="{FF2B5EF4-FFF2-40B4-BE49-F238E27FC236}">
                                      <a16:creationId xmlns:a16="http://schemas.microsoft.com/office/drawing/2014/main" id="{1581B70C-AFB3-6630-84B7-3EEEE71E9116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 bwMode="auto">
                                <a:xfrm>
                                  <a:off x="1079371" y="327204"/>
                                  <a:ext cx="8851470" cy="2452607"/>
                                </a:xfrm>
                                <a:prstGeom prst="line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 w="57150" cap="flat" cmpd="sng" algn="ctr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prstDash val="dash"/>
                                  <a:round/>
                                  <a:headEnd type="none" w="med" len="med"/>
                                  <a:tailEnd type="none" w="med" len="sm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6" name="Straight Connector 5">
                                  <a:extLst>
                                    <a:ext uri="{FF2B5EF4-FFF2-40B4-BE49-F238E27FC236}">
                                      <a16:creationId xmlns:a16="http://schemas.microsoft.com/office/drawing/2014/main" id="{57E7431C-28B5-C3A0-90E2-917FC020A64B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 bwMode="auto">
                                <a:xfrm>
                                  <a:off x="2654387" y="765031"/>
                                  <a:ext cx="7276454" cy="2014780"/>
                                </a:xfrm>
                                <a:prstGeom prst="line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 w="57150" cap="flat" cmpd="sng" algn="ctr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sm"/>
                                </a:ln>
                                <a:effectLst/>
                              </p:spPr>
                            </p:cxnSp>
                          </p:grpSp>
                          <p:grpSp>
                            <p:nvGrpSpPr>
                              <p:cNvPr id="7" name="Group 6">
                                <a:extLst>
                                  <a:ext uri="{FF2B5EF4-FFF2-40B4-BE49-F238E27FC236}">
                                    <a16:creationId xmlns:a16="http://schemas.microsoft.com/office/drawing/2014/main" id="{2F494DD1-C407-9BAF-5281-5E27321A2A0F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70265" y="3682792"/>
                                <a:ext cx="8229600" cy="1645920"/>
                                <a:chOff x="1079371" y="3403618"/>
                                <a:chExt cx="8851470" cy="2413860"/>
                              </a:xfrm>
                            </p:grpSpPr>
                            <p:cxnSp>
                              <p:nvCxnSpPr>
                                <p:cNvPr id="8" name="Straight Connector 7">
                                  <a:extLst>
                                    <a:ext uri="{FF2B5EF4-FFF2-40B4-BE49-F238E27FC236}">
                                      <a16:creationId xmlns:a16="http://schemas.microsoft.com/office/drawing/2014/main" id="{D97C6E1C-67D3-54B3-EF3E-44C09A075B4B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 bwMode="auto">
                                <a:xfrm flipV="1">
                                  <a:off x="1079371" y="3403618"/>
                                  <a:ext cx="8851470" cy="2413860"/>
                                </a:xfrm>
                                <a:prstGeom prst="line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 w="57150" cap="flat" cmpd="sng" algn="ctr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prstDash val="dash"/>
                                  <a:round/>
                                  <a:headEnd type="none" w="med" len="med"/>
                                  <a:tailEnd type="none" w="med" len="sm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9" name="Straight Connector 8">
                                  <a:extLst>
                                    <a:ext uri="{FF2B5EF4-FFF2-40B4-BE49-F238E27FC236}">
                                      <a16:creationId xmlns:a16="http://schemas.microsoft.com/office/drawing/2014/main" id="{8EEE7D71-8B5C-67EC-54BF-96492B9869C2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 bwMode="auto">
                                <a:xfrm flipV="1">
                                  <a:off x="2654387" y="3403618"/>
                                  <a:ext cx="7276454" cy="1983783"/>
                                </a:xfrm>
                                <a:prstGeom prst="line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 w="57150" cap="flat" cmpd="sng" algn="ctr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sm"/>
                                </a:ln>
                                <a:effectLst/>
                              </p:spPr>
                            </p:cxnSp>
                          </p:grpSp>
                        </p:grpSp>
                        <p:cxnSp>
                          <p:nvCxnSpPr>
                            <p:cNvPr id="15" name="Straight Arrow Connector 14">
                              <a:extLst>
                                <a:ext uri="{FF2B5EF4-FFF2-40B4-BE49-F238E27FC236}">
                                  <a16:creationId xmlns:a16="http://schemas.microsoft.com/office/drawing/2014/main" id="{0DC4708F-2591-5E7B-2D14-FB2672F17CDE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2036029" y="1337900"/>
                              <a:ext cx="0" cy="393192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ysDash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cxnSp>
                          <p:nvCxnSpPr>
                            <p:cNvPr id="16" name="Straight Arrow Connector 15">
                              <a:extLst>
                                <a:ext uri="{FF2B5EF4-FFF2-40B4-BE49-F238E27FC236}">
                                  <a16:creationId xmlns:a16="http://schemas.microsoft.com/office/drawing/2014/main" id="{AD004FC6-2384-FC3C-8729-551AAA7EB2E7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2397431" y="1429338"/>
                              <a:ext cx="0" cy="374904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ysDash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sp>
                          <p:nvSpPr>
                            <p:cNvPr id="17" name="TextBox 16">
                              <a:extLst>
                                <a:ext uri="{FF2B5EF4-FFF2-40B4-BE49-F238E27FC236}">
                                  <a16:creationId xmlns:a16="http://schemas.microsoft.com/office/drawing/2014/main" id="{F4CD85F2-577B-1E91-C548-B20E7336D77A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396636" y="3146664"/>
                              <a:ext cx="3657600" cy="30777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Ideation / Commercial Notification</a:t>
                              </a:r>
                            </a:p>
                          </p:txBody>
                        </p:sp>
                        <p:grpSp>
                          <p:nvGrpSpPr>
                            <p:cNvPr id="20" name="Group 19">
                              <a:extLst>
                                <a:ext uri="{FF2B5EF4-FFF2-40B4-BE49-F238E27FC236}">
                                  <a16:creationId xmlns:a16="http://schemas.microsoft.com/office/drawing/2014/main" id="{EF260C9F-9E2C-0450-03BD-91B3FD420BE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319492" y="1321886"/>
                              <a:ext cx="549772" cy="3993508"/>
                              <a:chOff x="509590" y="1739900"/>
                              <a:chExt cx="549772" cy="3993508"/>
                            </a:xfrm>
                          </p:grpSpPr>
                          <p:sp>
                            <p:nvSpPr>
                              <p:cNvPr id="12" name="TextBox 11">
                                <a:extLst>
                                  <a:ext uri="{FF2B5EF4-FFF2-40B4-BE49-F238E27FC236}">
                                    <a16:creationId xmlns:a16="http://schemas.microsoft.com/office/drawing/2014/main" id="{E6E9B879-2D9F-372B-BDC5-E8FE106B02B7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-132253" y="3551423"/>
                                <a:ext cx="1653018" cy="36933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  <p:txBody>
                              <a:bodyPr wrap="none" rtlCol="0" anchor="ctr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Knowledge Gap</a:t>
                                </a:r>
                              </a:p>
                            </p:txBody>
                          </p:sp>
                          <p:cxnSp>
                            <p:nvCxnSpPr>
                              <p:cNvPr id="13" name="Straight Arrow Connector 12">
                                <a:extLst>
                                  <a:ext uri="{FF2B5EF4-FFF2-40B4-BE49-F238E27FC236}">
                                    <a16:creationId xmlns:a16="http://schemas.microsoft.com/office/drawing/2014/main" id="{4FC5CC75-2DE6-5A66-E13B-76B9AC6024C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 bwMode="auto">
                              <a:xfrm flipV="1">
                                <a:off x="694255" y="1739900"/>
                                <a:ext cx="0" cy="109728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38100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none" w="med" len="med"/>
                                <a:tailEnd type="none" w="med" len="me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4" name="Straight Arrow Connector 13">
                                <a:extLst>
                                  <a:ext uri="{FF2B5EF4-FFF2-40B4-BE49-F238E27FC236}">
                                    <a16:creationId xmlns:a16="http://schemas.microsoft.com/office/drawing/2014/main" id="{7069F456-B7D4-DEF5-9BB2-D28FBE83C4EE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 bwMode="auto">
                              <a:xfrm>
                                <a:off x="694255" y="4636128"/>
                                <a:ext cx="0" cy="109728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38100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none" w="med" len="med"/>
                                <a:tailEnd type="none" w="med" len="me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8" name="Straight Arrow Connector 17">
                                <a:extLst>
                                  <a:ext uri="{FF2B5EF4-FFF2-40B4-BE49-F238E27FC236}">
                                    <a16:creationId xmlns:a16="http://schemas.microsoft.com/office/drawing/2014/main" id="{FA02FB4B-46F5-068B-8D8A-D0824061686B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rot="5400000" flipH="1" flipV="1">
                                <a:off x="876482" y="1573034"/>
                                <a:ext cx="0" cy="36576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38100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none" w="med" len="med"/>
                                <a:tailEnd type="arrow" w="med" len="me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9" name="Straight Arrow Connector 18">
                                <a:extLst>
                                  <a:ext uri="{FF2B5EF4-FFF2-40B4-BE49-F238E27FC236}">
                                    <a16:creationId xmlns:a16="http://schemas.microsoft.com/office/drawing/2014/main" id="{790DEBF3-907F-89E2-C080-6F178E0C1758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rot="5400000" flipH="1" flipV="1">
                                <a:off x="876482" y="5531100"/>
                                <a:ext cx="0" cy="36576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38100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none" w="med" len="med"/>
                                <a:tailEnd type="arrow" w="med" len="med"/>
                              </a:ln>
                              <a:effectLst/>
                            </p:spPr>
                          </p:cxnSp>
                        </p:grpSp>
                        <p:cxnSp>
                          <p:nvCxnSpPr>
                            <p:cNvPr id="21" name="Straight Arrow Connector 20">
                              <a:extLst>
                                <a:ext uri="{FF2B5EF4-FFF2-40B4-BE49-F238E27FC236}">
                                  <a16:creationId xmlns:a16="http://schemas.microsoft.com/office/drawing/2014/main" id="{EE356CE4-2C52-A5F8-A188-CB43CFABC5D0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2819797" y="1518711"/>
                              <a:ext cx="0" cy="356616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ysDash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sp>
                          <p:nvSpPr>
                            <p:cNvPr id="22" name="TextBox 21">
                              <a:extLst>
                                <a:ext uri="{FF2B5EF4-FFF2-40B4-BE49-F238E27FC236}">
                                  <a16:creationId xmlns:a16="http://schemas.microsoft.com/office/drawing/2014/main" id="{C946D100-5AA5-85D4-FFA0-CAE74657F635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1448607" y="3146663"/>
                              <a:ext cx="2328715" cy="30777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Project Team Engagement</a:t>
                              </a:r>
                            </a:p>
                          </p:txBody>
                        </p:sp>
                        <p:cxnSp>
                          <p:nvCxnSpPr>
                            <p:cNvPr id="23" name="Straight Arrow Connector 22">
                              <a:extLst>
                                <a:ext uri="{FF2B5EF4-FFF2-40B4-BE49-F238E27FC236}">
                                  <a16:creationId xmlns:a16="http://schemas.microsoft.com/office/drawing/2014/main" id="{8216C44C-FCBC-858B-8876-52645E44DC24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3503425" y="1644985"/>
                              <a:ext cx="0" cy="329184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sp>
                          <p:nvSpPr>
                            <p:cNvPr id="24" name="TextBox 23">
                              <a:extLst>
                                <a:ext uri="{FF2B5EF4-FFF2-40B4-BE49-F238E27FC236}">
                                  <a16:creationId xmlns:a16="http://schemas.microsoft.com/office/drawing/2014/main" id="{9B5A93A0-001E-0240-76A9-12B5ED17A4A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1513582" y="2972942"/>
                              <a:ext cx="3305104" cy="64008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1</a:t>
                              </a:r>
                              <a:r>
                                <a:rPr lang="en-US" sz="1400" baseline="300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st</a:t>
                              </a:r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 Level Cost Estimates, Schedule, Scope, Resourcing, Risk</a:t>
                              </a:r>
                            </a:p>
                          </p:txBody>
                        </p:sp>
                        <p:sp>
                          <p:nvSpPr>
                            <p:cNvPr id="26" name="TextBox 25">
                              <a:extLst>
                                <a:ext uri="{FF2B5EF4-FFF2-40B4-BE49-F238E27FC236}">
                                  <a16:creationId xmlns:a16="http://schemas.microsoft.com/office/drawing/2014/main" id="{1A4CECE5-A271-4086-892A-23B03C172FF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2102860" y="3173671"/>
                              <a:ext cx="3162212" cy="30777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Project Approved &amp; kick-off Sessions</a:t>
                              </a:r>
                            </a:p>
                          </p:txBody>
                        </p:sp>
                        <p:cxnSp>
                          <p:nvCxnSpPr>
                            <p:cNvPr id="27" name="Straight Arrow Connector 26">
                              <a:extLst>
                                <a:ext uri="{FF2B5EF4-FFF2-40B4-BE49-F238E27FC236}">
                                  <a16:creationId xmlns:a16="http://schemas.microsoft.com/office/drawing/2014/main" id="{3D7F88BF-C30E-5F63-7A53-084F7DFC1DEB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3847402" y="1695057"/>
                              <a:ext cx="0" cy="320040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grpSp>
                          <p:nvGrpSpPr>
                            <p:cNvPr id="31" name="Group 30">
                              <a:extLst>
                                <a:ext uri="{FF2B5EF4-FFF2-40B4-BE49-F238E27FC236}">
                                  <a16:creationId xmlns:a16="http://schemas.microsoft.com/office/drawing/2014/main" id="{D850B0A8-E225-6D00-AD59-115A8BEDB10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072154" y="5643012"/>
                              <a:ext cx="8229600" cy="369332"/>
                              <a:chOff x="2072155" y="5442708"/>
                              <a:chExt cx="8052239" cy="369332"/>
                            </a:xfrm>
                          </p:grpSpPr>
                          <p:sp>
                            <p:nvSpPr>
                              <p:cNvPr id="28" name="TextBox 27">
                                <a:extLst>
                                  <a:ext uri="{FF2B5EF4-FFF2-40B4-BE49-F238E27FC236}">
                                    <a16:creationId xmlns:a16="http://schemas.microsoft.com/office/drawing/2014/main" id="{745018CF-E50A-64D2-EE45-9D6C4DB5E5F2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5542327" y="5442708"/>
                                <a:ext cx="1102800" cy="3693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 anchor="ctr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Time</a:t>
                                </a:r>
                              </a:p>
                            </p:txBody>
                          </p:sp>
                          <p:cxnSp>
                            <p:nvCxnSpPr>
                              <p:cNvPr id="29" name="Straight Arrow Connector 28">
                                <a:extLst>
                                  <a:ext uri="{FF2B5EF4-FFF2-40B4-BE49-F238E27FC236}">
                                    <a16:creationId xmlns:a16="http://schemas.microsoft.com/office/drawing/2014/main" id="{0B62ED3A-5594-D724-3138-1EFB1653350F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V="1">
                                <a:off x="6649674" y="5642763"/>
                                <a:ext cx="347472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38100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none" w="med" len="med"/>
                                <a:tailEnd type="triangle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30" name="Straight Arrow Connector 29">
                                <a:extLst>
                                  <a:ext uri="{FF2B5EF4-FFF2-40B4-BE49-F238E27FC236}">
                                    <a16:creationId xmlns:a16="http://schemas.microsoft.com/office/drawing/2014/main" id="{5FAE1C69-91EB-0E1B-1F20-1321C0D02337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H="1">
                                <a:off x="2072155" y="5642763"/>
                                <a:ext cx="347472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38100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none" w="med" len="med"/>
                                <a:tailEnd type="triangle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44" name="Group 43">
                              <a:extLst>
                                <a:ext uri="{FF2B5EF4-FFF2-40B4-BE49-F238E27FC236}">
                                  <a16:creationId xmlns:a16="http://schemas.microsoft.com/office/drawing/2014/main" id="{F0CE9BF7-2CEE-E7E6-508A-E096736512D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033877" y="5211394"/>
                              <a:ext cx="1483897" cy="584775"/>
                              <a:chOff x="2033877" y="5211394"/>
                              <a:chExt cx="1483897" cy="584775"/>
                            </a:xfrm>
                          </p:grpSpPr>
                          <p:cxnSp>
                            <p:nvCxnSpPr>
                              <p:cNvPr id="32" name="Straight Arrow Connector 31">
                                <a:extLst>
                                  <a:ext uri="{FF2B5EF4-FFF2-40B4-BE49-F238E27FC236}">
                                    <a16:creationId xmlns:a16="http://schemas.microsoft.com/office/drawing/2014/main" id="{5CEBC3EA-C3DA-2982-28CB-965124191174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H="1">
                                <a:off x="2054734" y="5503781"/>
                                <a:ext cx="146304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28575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ysDash"/>
                                <a:round/>
                                <a:headEnd type="triangle"/>
                                <a:tailEnd type="triangle"/>
                              </a:ln>
                              <a:effectLst/>
                            </p:spPr>
                          </p:cxnSp>
                          <p:sp>
                            <p:nvSpPr>
                              <p:cNvPr id="33" name="TextBox 32">
                                <a:extLst>
                                  <a:ext uri="{FF2B5EF4-FFF2-40B4-BE49-F238E27FC236}">
                                    <a16:creationId xmlns:a16="http://schemas.microsoft.com/office/drawing/2014/main" id="{DA6A4CF2-3A13-7F90-16F1-C9293E7BF239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033877" y="5211394"/>
                                <a:ext cx="1463040" cy="58477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600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Ideation &amp; Approvals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45" name="Group 44">
                              <a:extLst>
                                <a:ext uri="{FF2B5EF4-FFF2-40B4-BE49-F238E27FC236}">
                                  <a16:creationId xmlns:a16="http://schemas.microsoft.com/office/drawing/2014/main" id="{13E1952F-4767-1D78-57E7-B1A81E1F11C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17774" y="5211394"/>
                              <a:ext cx="1371600" cy="584775"/>
                              <a:chOff x="3517774" y="5211394"/>
                              <a:chExt cx="1371600" cy="584775"/>
                            </a:xfrm>
                          </p:grpSpPr>
                          <p:cxnSp>
                            <p:nvCxnSpPr>
                              <p:cNvPr id="36" name="Straight Arrow Connector 35">
                                <a:extLst>
                                  <a:ext uri="{FF2B5EF4-FFF2-40B4-BE49-F238E27FC236}">
                                    <a16:creationId xmlns:a16="http://schemas.microsoft.com/office/drawing/2014/main" id="{A26ADC5C-4555-ED23-E0EB-3F4A693D029A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H="1">
                                <a:off x="3517774" y="5503781"/>
                                <a:ext cx="137160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28575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triangle"/>
                                <a:tailEnd type="triangle"/>
                              </a:ln>
                              <a:effectLst/>
                            </p:spPr>
                          </p:cxnSp>
                          <p:sp>
                            <p:nvSpPr>
                              <p:cNvPr id="37" name="TextBox 36">
                                <a:extLst>
                                  <a:ext uri="{FF2B5EF4-FFF2-40B4-BE49-F238E27FC236}">
                                    <a16:creationId xmlns:a16="http://schemas.microsoft.com/office/drawing/2014/main" id="{0C7CB9E0-AA25-8F1F-131B-FE012DED4BDA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568818" y="5211394"/>
                                <a:ext cx="1280160" cy="58477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600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Initiation &amp; Planning</a:t>
                                </a:r>
                              </a:p>
                            </p:txBody>
                          </p:sp>
                        </p:grpSp>
                        <p:cxnSp>
                          <p:nvCxnSpPr>
                            <p:cNvPr id="38" name="Straight Arrow Connector 37">
                              <a:extLst>
                                <a:ext uri="{FF2B5EF4-FFF2-40B4-BE49-F238E27FC236}">
                                  <a16:creationId xmlns:a16="http://schemas.microsoft.com/office/drawing/2014/main" id="{98C57A66-4D11-4B08-FFE1-9700B2C70A3E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4409094" y="1832217"/>
                              <a:ext cx="0" cy="292608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sp>
                          <p:nvSpPr>
                            <p:cNvPr id="39" name="TextBox 38">
                              <a:extLst>
                                <a:ext uri="{FF2B5EF4-FFF2-40B4-BE49-F238E27FC236}">
                                  <a16:creationId xmlns:a16="http://schemas.microsoft.com/office/drawing/2014/main" id="{4A4609E6-FAC6-8126-DCDC-722EDE195DA3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2719667" y="3063114"/>
                              <a:ext cx="2834640" cy="52322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lIns="0" rIns="0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Requirements / Discovery / Revised Cost / Updated Timelines</a:t>
                              </a:r>
                            </a:p>
                          </p:txBody>
                        </p:sp>
                        <p:cxnSp>
                          <p:nvCxnSpPr>
                            <p:cNvPr id="42" name="Straight Arrow Connector 41">
                              <a:extLst>
                                <a:ext uri="{FF2B5EF4-FFF2-40B4-BE49-F238E27FC236}">
                                  <a16:creationId xmlns:a16="http://schemas.microsoft.com/office/drawing/2014/main" id="{A2801C4A-90E8-3ACA-5EEE-27258E11211F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4882006" y="1907403"/>
                              <a:ext cx="0" cy="274320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sp>
                          <p:nvSpPr>
                            <p:cNvPr id="43" name="TextBox 42">
                              <a:extLst>
                                <a:ext uri="{FF2B5EF4-FFF2-40B4-BE49-F238E27FC236}">
                                  <a16:creationId xmlns:a16="http://schemas.microsoft.com/office/drawing/2014/main" id="{9328B358-83A3-6C24-1372-CB8A1B8E58ED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3237852" y="3078267"/>
                              <a:ext cx="2834640" cy="4572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Acceptance of Baseline Schedule, Cost, Scope, Risk, Etc.</a:t>
                              </a:r>
                            </a:p>
                          </p:txBody>
                        </p:sp>
                        <p:grpSp>
                          <p:nvGrpSpPr>
                            <p:cNvPr id="59" name="Group 58">
                              <a:extLst>
                                <a:ext uri="{FF2B5EF4-FFF2-40B4-BE49-F238E27FC236}">
                                  <a16:creationId xmlns:a16="http://schemas.microsoft.com/office/drawing/2014/main" id="{12DE4F87-A34E-8F1A-7F2F-124BFE00374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4865236" y="5211438"/>
                              <a:ext cx="3474720" cy="338554"/>
                              <a:chOff x="4865236" y="5211438"/>
                              <a:chExt cx="3474720" cy="338554"/>
                            </a:xfrm>
                          </p:grpSpPr>
                          <p:cxnSp>
                            <p:nvCxnSpPr>
                              <p:cNvPr id="47" name="Straight Arrow Connector 46">
                                <a:extLst>
                                  <a:ext uri="{FF2B5EF4-FFF2-40B4-BE49-F238E27FC236}">
                                    <a16:creationId xmlns:a16="http://schemas.microsoft.com/office/drawing/2014/main" id="{57554076-6A8B-DA92-70D3-08B2B2CD74FB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H="1">
                                <a:off x="4865236" y="5503825"/>
                                <a:ext cx="347472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28575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triangle"/>
                                <a:tailEnd type="triangle"/>
                              </a:ln>
                              <a:effectLst/>
                            </p:spPr>
                          </p:cxnSp>
                          <p:sp>
                            <p:nvSpPr>
                              <p:cNvPr id="48" name="TextBox 47">
                                <a:extLst>
                                  <a:ext uri="{FF2B5EF4-FFF2-40B4-BE49-F238E27FC236}">
                                    <a16:creationId xmlns:a16="http://schemas.microsoft.com/office/drawing/2014/main" id="{1A52CE44-C2B1-77EA-FD0C-33ED5054150B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962825" y="5211438"/>
                                <a:ext cx="3291840" cy="33855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600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Design/ Develop / Test / Train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63" name="Group 62">
                              <a:extLst>
                                <a:ext uri="{FF2B5EF4-FFF2-40B4-BE49-F238E27FC236}">
                                  <a16:creationId xmlns:a16="http://schemas.microsoft.com/office/drawing/2014/main" id="{A150EC1D-72BF-E8C7-E07F-4CA7D543FFC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4887001" y="4701975"/>
                              <a:ext cx="5394960" cy="338554"/>
                              <a:chOff x="4887001" y="4701975"/>
                              <a:chExt cx="5212080" cy="338554"/>
                            </a:xfrm>
                          </p:grpSpPr>
                          <p:cxnSp>
                            <p:nvCxnSpPr>
                              <p:cNvPr id="50" name="Straight Arrow Connector 49">
                                <a:extLst>
                                  <a:ext uri="{FF2B5EF4-FFF2-40B4-BE49-F238E27FC236}">
                                    <a16:creationId xmlns:a16="http://schemas.microsoft.com/office/drawing/2014/main" id="{9EED4D20-CAB4-0793-A867-A236584367E1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H="1">
                                <a:off x="4887001" y="5020489"/>
                                <a:ext cx="521208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28575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triangle"/>
                                <a:tailEnd type="triangle"/>
                              </a:ln>
                              <a:effectLst/>
                            </p:spPr>
                          </p:cxnSp>
                          <p:sp>
                            <p:nvSpPr>
                              <p:cNvPr id="51" name="TextBox 50">
                                <a:extLst>
                                  <a:ext uri="{FF2B5EF4-FFF2-40B4-BE49-F238E27FC236}">
                                    <a16:creationId xmlns:a16="http://schemas.microsoft.com/office/drawing/2014/main" id="{8EE521E8-465F-8BF5-621D-36B950450157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938044" y="4701975"/>
                                <a:ext cx="5076809" cy="33855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600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Scope, Schedule, Cost Controls</a:t>
                                </a:r>
                              </a:p>
                            </p:txBody>
                          </p:sp>
                        </p:grpSp>
                        <p:cxnSp>
                          <p:nvCxnSpPr>
                            <p:cNvPr id="52" name="Straight Arrow Connector 51">
                              <a:extLst>
                                <a:ext uri="{FF2B5EF4-FFF2-40B4-BE49-F238E27FC236}">
                                  <a16:creationId xmlns:a16="http://schemas.microsoft.com/office/drawing/2014/main" id="{8B0E1451-3413-AC7E-D881-287279C45BAF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6114912" y="2175403"/>
                              <a:ext cx="0" cy="228600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cxnSp>
                          <p:nvCxnSpPr>
                            <p:cNvPr id="53" name="Straight Arrow Connector 52">
                              <a:extLst>
                                <a:ext uri="{FF2B5EF4-FFF2-40B4-BE49-F238E27FC236}">
                                  <a16:creationId xmlns:a16="http://schemas.microsoft.com/office/drawing/2014/main" id="{899018D7-ADBA-5542-4FE6-1C64B32D2710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7051086" y="2362644"/>
                              <a:ext cx="0" cy="192024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cxnSp>
                          <p:nvCxnSpPr>
                            <p:cNvPr id="54" name="Straight Arrow Connector 53">
                              <a:extLst>
                                <a:ext uri="{FF2B5EF4-FFF2-40B4-BE49-F238E27FC236}">
                                  <a16:creationId xmlns:a16="http://schemas.microsoft.com/office/drawing/2014/main" id="{A14E9173-1A8F-AD1D-A4A9-D2FC42056A7B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9476430" y="2845968"/>
                              <a:ext cx="0" cy="91440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cxnSp>
                          <p:nvCxnSpPr>
                            <p:cNvPr id="55" name="Straight Arrow Connector 54">
                              <a:extLst>
                                <a:ext uri="{FF2B5EF4-FFF2-40B4-BE49-F238E27FC236}">
                                  <a16:creationId xmlns:a16="http://schemas.microsoft.com/office/drawing/2014/main" id="{60BCD93D-4A0B-BAA4-6A67-7A76AF439C47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8357378" y="2597773"/>
                              <a:ext cx="0" cy="141732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sp>
                          <p:nvSpPr>
                            <p:cNvPr id="56" name="TextBox 55">
                              <a:extLst>
                                <a:ext uri="{FF2B5EF4-FFF2-40B4-BE49-F238E27FC236}">
                                  <a16:creationId xmlns:a16="http://schemas.microsoft.com/office/drawing/2014/main" id="{89CBBA14-458D-BAD4-84F9-AE51BAB94977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4358703" y="2783553"/>
                              <a:ext cx="2286000" cy="109728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lIns="0" rIns="0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Solution Design / Core Development / Unit Testing</a:t>
                              </a:r>
                            </a:p>
                          </p:txBody>
                        </p:sp>
                        <p:sp>
                          <p:nvSpPr>
                            <p:cNvPr id="57" name="TextBox 56">
                              <a:extLst>
                                <a:ext uri="{FF2B5EF4-FFF2-40B4-BE49-F238E27FC236}">
                                  <a16:creationId xmlns:a16="http://schemas.microsoft.com/office/drawing/2014/main" id="{BA41192B-E850-395E-1035-2EEF063A05C2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6940658" y="2819872"/>
                              <a:ext cx="1463040" cy="100584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lIns="0" rIns="0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User Acceptance Testing, End User Training</a:t>
                              </a:r>
                            </a:p>
                          </p:txBody>
                        </p:sp>
                        <p:sp>
                          <p:nvSpPr>
                            <p:cNvPr id="58" name="TextBox 57">
                              <a:extLst>
                                <a:ext uri="{FF2B5EF4-FFF2-40B4-BE49-F238E27FC236}">
                                  <a16:creationId xmlns:a16="http://schemas.microsoft.com/office/drawing/2014/main" id="{7A7500BA-A8F1-660D-58F9-A438EA8DFFAB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5639113" y="2848530"/>
                              <a:ext cx="1920240" cy="9144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lIns="0" rIns="0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Integration &amp; End-to-End Testing / Training Data Setup</a:t>
                              </a:r>
                            </a:p>
                          </p:txBody>
                        </p:sp>
                        <p:sp>
                          <p:nvSpPr>
                            <p:cNvPr id="60" name="TextBox 59">
                              <a:extLst>
                                <a:ext uri="{FF2B5EF4-FFF2-40B4-BE49-F238E27FC236}">
                                  <a16:creationId xmlns:a16="http://schemas.microsoft.com/office/drawing/2014/main" id="{FEB0C2F6-B802-6974-5279-538770AC40E9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8455838" y="2943331"/>
                              <a:ext cx="914400" cy="73866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lIns="0" rIns="0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Go-Live Support / Hypercare</a:t>
                              </a:r>
                            </a:p>
                          </p:txBody>
                        </p:sp>
                        <p:sp>
                          <p:nvSpPr>
                            <p:cNvPr id="61" name="TextBox 60">
                              <a:extLst>
                                <a:ext uri="{FF2B5EF4-FFF2-40B4-BE49-F238E27FC236}">
                                  <a16:creationId xmlns:a16="http://schemas.microsoft.com/office/drawing/2014/main" id="{E2C9D34C-4A03-4F33-F4A9-E1F972736FF9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9453017" y="3077189"/>
                              <a:ext cx="731520" cy="52322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lIns="0" rIns="0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Steady State</a:t>
                              </a:r>
                            </a:p>
                          </p:txBody>
                        </p:sp>
                        <p:grpSp>
                          <p:nvGrpSpPr>
                            <p:cNvPr id="64" name="Group 63">
                              <a:extLst>
                                <a:ext uri="{FF2B5EF4-FFF2-40B4-BE49-F238E27FC236}">
                                  <a16:creationId xmlns:a16="http://schemas.microsoft.com/office/drawing/2014/main" id="{2792A07D-6897-B016-8DCA-27F6CEC77B5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8383093" y="3961557"/>
                              <a:ext cx="1920240" cy="584775"/>
                              <a:chOff x="4865236" y="5211438"/>
                              <a:chExt cx="1920240" cy="584775"/>
                            </a:xfrm>
                          </p:grpSpPr>
                          <p:cxnSp>
                            <p:nvCxnSpPr>
                              <p:cNvPr id="65" name="Straight Arrow Connector 64">
                                <a:extLst>
                                  <a:ext uri="{FF2B5EF4-FFF2-40B4-BE49-F238E27FC236}">
                                    <a16:creationId xmlns:a16="http://schemas.microsoft.com/office/drawing/2014/main" id="{FE9C67BA-737D-5E27-ABB6-85E71FBBF89F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H="1">
                                <a:off x="4865236" y="5503825"/>
                                <a:ext cx="192024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28575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triangle"/>
                                <a:tailEnd type="triangle"/>
                              </a:ln>
                              <a:effectLst/>
                            </p:spPr>
                          </p:cxnSp>
                          <p:sp>
                            <p:nvSpPr>
                              <p:cNvPr id="66" name="TextBox 65">
                                <a:extLst>
                                  <a:ext uri="{FF2B5EF4-FFF2-40B4-BE49-F238E27FC236}">
                                    <a16:creationId xmlns:a16="http://schemas.microsoft.com/office/drawing/2014/main" id="{004ECAC7-41C4-B11D-475D-E9018EC38394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962825" y="5211438"/>
                                <a:ext cx="1737360" cy="58477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600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Transition to</a:t>
                                </a:r>
                              </a:p>
                              <a:p>
                                <a:pPr algn="ctr"/>
                                <a:r>
                                  <a:rPr lang="en-US" sz="1600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Run the Business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67" name="Group 66">
                              <a:extLst>
                                <a:ext uri="{FF2B5EF4-FFF2-40B4-BE49-F238E27FC236}">
                                  <a16:creationId xmlns:a16="http://schemas.microsoft.com/office/drawing/2014/main" id="{07A79F0A-070D-EFB2-B70E-123883F2DE7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8319150" y="5214559"/>
                              <a:ext cx="1188720" cy="338554"/>
                              <a:chOff x="3517774" y="5211394"/>
                              <a:chExt cx="1371600" cy="338554"/>
                            </a:xfrm>
                          </p:grpSpPr>
                          <p:cxnSp>
                            <p:nvCxnSpPr>
                              <p:cNvPr id="68" name="Straight Arrow Connector 67">
                                <a:extLst>
                                  <a:ext uri="{FF2B5EF4-FFF2-40B4-BE49-F238E27FC236}">
                                    <a16:creationId xmlns:a16="http://schemas.microsoft.com/office/drawing/2014/main" id="{B3339C30-FF22-E526-6624-2213FE1FDEE8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H="1">
                                <a:off x="3517774" y="5503781"/>
                                <a:ext cx="137160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28575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triangle"/>
                                <a:tailEnd type="triangle"/>
                              </a:ln>
                              <a:effectLst/>
                            </p:spPr>
                          </p:cxnSp>
                          <p:sp>
                            <p:nvSpPr>
                              <p:cNvPr id="69" name="TextBox 68">
                                <a:extLst>
                                  <a:ext uri="{FF2B5EF4-FFF2-40B4-BE49-F238E27FC236}">
                                    <a16:creationId xmlns:a16="http://schemas.microsoft.com/office/drawing/2014/main" id="{17181A63-7DC4-8DE5-863B-97C7B6369756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568818" y="5211394"/>
                                <a:ext cx="1280160" cy="33855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600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Support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70" name="Group 69">
                              <a:extLst>
                                <a:ext uri="{FF2B5EF4-FFF2-40B4-BE49-F238E27FC236}">
                                  <a16:creationId xmlns:a16="http://schemas.microsoft.com/office/drawing/2014/main" id="{E3D41A12-5077-E5CE-F03C-40739CF43F2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9481653" y="5209989"/>
                              <a:ext cx="822960" cy="338554"/>
                              <a:chOff x="3517774" y="5211394"/>
                              <a:chExt cx="1371600" cy="338554"/>
                            </a:xfrm>
                          </p:grpSpPr>
                          <p:cxnSp>
                            <p:nvCxnSpPr>
                              <p:cNvPr id="71" name="Straight Arrow Connector 70">
                                <a:extLst>
                                  <a:ext uri="{FF2B5EF4-FFF2-40B4-BE49-F238E27FC236}">
                                    <a16:creationId xmlns:a16="http://schemas.microsoft.com/office/drawing/2014/main" id="{A95AFB91-D813-6444-8CD2-BEBC90E10E16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H="1">
                                <a:off x="3517774" y="5503781"/>
                                <a:ext cx="137160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28575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triangle"/>
                                <a:tailEnd type="triangle"/>
                              </a:ln>
                              <a:effectLst/>
                            </p:spPr>
                          </p:cxnSp>
                          <p:sp>
                            <p:nvSpPr>
                              <p:cNvPr id="72" name="TextBox 71">
                                <a:extLst>
                                  <a:ext uri="{FF2B5EF4-FFF2-40B4-BE49-F238E27FC236}">
                                    <a16:creationId xmlns:a16="http://schemas.microsoft.com/office/drawing/2014/main" id="{3BEF7B29-B821-2938-97B6-FA61461BF14A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568818" y="5211394"/>
                                <a:ext cx="1280160" cy="33855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600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Close</a:t>
                                </a: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34" name="Rectangle: Rounded Corners 33">
                            <a:extLst>
                              <a:ext uri="{FF2B5EF4-FFF2-40B4-BE49-F238E27FC236}">
                                <a16:creationId xmlns:a16="http://schemas.microsoft.com/office/drawing/2014/main" id="{CF399D93-1F32-6BF1-A915-26EE388DA50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2052923" y="1198998"/>
                            <a:ext cx="1481328" cy="274320"/>
                          </a:xfrm>
                          <a:prstGeom prst="roundRect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 w="19050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indent="0" algn="ctr" defTabSz="455613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10000"/>
                              </a:spcBef>
                              <a:spcAft>
                                <a:spcPct val="10000"/>
                              </a:spcAft>
                              <a:buClrTx/>
                              <a:buSzTx/>
                              <a:buFontTx/>
                              <a:buNone/>
                              <a:tabLst>
                                <a:tab pos="190500" algn="l"/>
                                <a:tab pos="623888" algn="l"/>
                                <a:tab pos="5207000" algn="r"/>
                                <a:tab pos="5778500" algn="r"/>
                                <a:tab pos="6172200" algn="r"/>
                                <a:tab pos="6865938" algn="l"/>
                                <a:tab pos="7024688" algn="l"/>
                                <a:tab pos="7489825" algn="r"/>
                                <a:tab pos="7546975" algn="r"/>
                                <a:tab pos="8178800" algn="r"/>
                                <a:tab pos="8288338" algn="r"/>
                              </a:tabLst>
                            </a:pPr>
                            <a:r>
                              <a:rPr lang="en-US" sz="1200" dirty="0">
                                <a:solidFill>
                                  <a:schemeClr val="bg1"/>
                                </a:solidFill>
                              </a:rPr>
                              <a:t>Prj. Approvals</a:t>
                            </a:r>
                            <a:endParaRPr kumimoji="0" lang="en-US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endParaRPr>
                          </a:p>
                        </p:txBody>
                      </p:sp>
                      <p:sp>
                        <p:nvSpPr>
                          <p:cNvPr id="41" name="Rectangle: Rounded Corners 40">
                            <a:extLst>
                              <a:ext uri="{FF2B5EF4-FFF2-40B4-BE49-F238E27FC236}">
                                <a16:creationId xmlns:a16="http://schemas.microsoft.com/office/drawing/2014/main" id="{34EAFE1F-039C-F779-BFC5-2A6AD29106B4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533608" y="1198998"/>
                            <a:ext cx="1371600" cy="274320"/>
                          </a:xfrm>
                          <a:prstGeom prst="roundRect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 w="19050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indent="0" algn="ctr" defTabSz="455613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10000"/>
                              </a:spcBef>
                              <a:spcAft>
                                <a:spcPct val="10000"/>
                              </a:spcAft>
                              <a:buClrTx/>
                              <a:buSzTx/>
                              <a:buFontTx/>
                              <a:buNone/>
                              <a:tabLst>
                                <a:tab pos="190500" algn="l"/>
                                <a:tab pos="623888" algn="l"/>
                                <a:tab pos="5207000" algn="r"/>
                                <a:tab pos="5778500" algn="r"/>
                                <a:tab pos="6172200" algn="r"/>
                                <a:tab pos="6865938" algn="l"/>
                                <a:tab pos="7024688" algn="l"/>
                                <a:tab pos="7489825" algn="r"/>
                                <a:tab pos="7546975" algn="r"/>
                                <a:tab pos="8178800" algn="r"/>
                                <a:tab pos="8288338" algn="r"/>
                              </a:tabLst>
                            </a:pPr>
                            <a:r>
                              <a:rPr kumimoji="0" lang="en-US" sz="1200" b="0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+mn-lt"/>
                              </a:rPr>
                              <a:t>Getting it Going</a:t>
                            </a:r>
                          </a:p>
                        </p:txBody>
                      </p:sp>
                    </p:grpSp>
                    <p:sp>
                      <p:nvSpPr>
                        <p:cNvPr id="77" name="TextBox 76">
                          <a:extLst>
                            <a:ext uri="{FF2B5EF4-FFF2-40B4-BE49-F238E27FC236}">
                              <a16:creationId xmlns:a16="http://schemas.microsoft.com/office/drawing/2014/main" id="{08CBA1B7-0A32-D266-D4EF-ED9C9C2A178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365631" y="6010647"/>
                          <a:ext cx="1416734" cy="52322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2800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Lifecycle</a:t>
                          </a:r>
                        </a:p>
                      </p:txBody>
                    </p:sp>
                  </p:grpSp>
                  <p:sp>
                    <p:nvSpPr>
                      <p:cNvPr id="62" name="Rectangle: Rounded Corners 61">
                        <a:extLst>
                          <a:ext uri="{FF2B5EF4-FFF2-40B4-BE49-F238E27FC236}">
                            <a16:creationId xmlns:a16="http://schemas.microsoft.com/office/drawing/2014/main" id="{9D819652-3AD2-9AD7-0155-78A560FD94B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904565" y="1293884"/>
                        <a:ext cx="3383280" cy="274320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 w="190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indent="0" algn="ctr" defTabSz="455613" rtl="0" eaLnBrk="0" fontAlgn="base" latinLnBrk="0" hangingPunct="0">
                          <a:lnSpc>
                            <a:spcPct val="100000"/>
                          </a:lnSpc>
                          <a:spcBef>
                            <a:spcPct val="10000"/>
                          </a:spcBef>
                          <a:spcAft>
                            <a:spcPct val="10000"/>
                          </a:spcAft>
                          <a:buClrTx/>
                          <a:buSzTx/>
                          <a:buFontTx/>
                          <a:buNone/>
                          <a:tabLst>
                            <a:tab pos="190500" algn="l"/>
                            <a:tab pos="623888" algn="l"/>
                            <a:tab pos="5207000" algn="r"/>
                            <a:tab pos="5778500" algn="r"/>
                            <a:tab pos="6172200" algn="r"/>
                            <a:tab pos="6865938" algn="l"/>
                            <a:tab pos="7024688" algn="l"/>
                            <a:tab pos="7489825" algn="r"/>
                            <a:tab pos="7546975" algn="r"/>
                            <a:tab pos="8178800" algn="r"/>
                            <a:tab pos="8288338" algn="r"/>
                          </a:tabLst>
                        </a:pPr>
                        <a:r>
                          <a:rPr kumimoji="0" lang="en-US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+mn-lt"/>
                          </a:rPr>
                          <a:t>Doing the Work</a:t>
                        </a:r>
                      </a:p>
                    </p:txBody>
                  </p:sp>
                </p:grpSp>
                <p:sp>
                  <p:nvSpPr>
                    <p:cNvPr id="84" name="Trapezoid 83">
                      <a:extLst>
                        <a:ext uri="{FF2B5EF4-FFF2-40B4-BE49-F238E27FC236}">
                          <a16:creationId xmlns:a16="http://schemas.microsoft.com/office/drawing/2014/main" id="{1A242183-CC5C-814F-1B39-5C7836045D5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16500" y="705729"/>
                      <a:ext cx="2725102" cy="5394960"/>
                    </a:xfrm>
                    <a:prstGeom prst="trapezoid">
                      <a:avLst>
                        <a:gd name="adj" fmla="val 40828"/>
                      </a:avLst>
                    </a:prstGeom>
                    <a:gradFill flip="none" rotWithShape="1">
                      <a:gsLst>
                        <a:gs pos="15000">
                          <a:srgbClr val="FFC000">
                            <a:alpha val="40000"/>
                          </a:srgbClr>
                        </a:gs>
                        <a:gs pos="33000">
                          <a:srgbClr val="BC8F00">
                            <a:alpha val="40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8991">
                          <a:srgbClr val="00B050">
                            <a:alpha val="40000"/>
                          </a:srgbClr>
                        </a:gs>
                        <a:gs pos="76147">
                          <a:srgbClr val="FFC000">
                            <a:alpha val="40000"/>
                          </a:srgbClr>
                        </a:gs>
                        <a:gs pos="69000">
                          <a:srgbClr val="C00000">
                            <a:alpha val="40000"/>
                          </a:srgb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  <a:effectLst>
                      <a:softEdge rad="127000"/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86" name="Trapezoid 85">
                    <a:extLst>
                      <a:ext uri="{FF2B5EF4-FFF2-40B4-BE49-F238E27FC236}">
                        <a16:creationId xmlns:a16="http://schemas.microsoft.com/office/drawing/2014/main" id="{C51EF29C-CE14-3E2D-EE45-DFB50833257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97643" y="2680879"/>
                    <a:ext cx="3962153" cy="1481327"/>
                  </a:xfrm>
                  <a:prstGeom prst="trapezoid">
                    <a:avLst/>
                  </a:prstGeom>
                  <a:solidFill>
                    <a:srgbClr val="00B050">
                      <a:alpha val="34000"/>
                    </a:srgbClr>
                  </a:solidFill>
                  <a:ln>
                    <a:noFill/>
                  </a:ln>
                  <a:effectLst>
                    <a:softEdge rad="127000"/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88" name="Trapezoid 87">
                  <a:extLst>
                    <a:ext uri="{FF2B5EF4-FFF2-40B4-BE49-F238E27FC236}">
                      <a16:creationId xmlns:a16="http://schemas.microsoft.com/office/drawing/2014/main" id="{E6065E01-7C9E-9FC9-75E0-1C17E4848A6B}"/>
                    </a:ext>
                  </a:extLst>
                </p:cNvPr>
                <p:cNvSpPr/>
                <p:nvPr/>
              </p:nvSpPr>
              <p:spPr>
                <a:xfrm rot="5400000">
                  <a:off x="2504123" y="2752458"/>
                  <a:ext cx="3383280" cy="1371601"/>
                </a:xfrm>
                <a:prstGeom prst="trapezoid">
                  <a:avLst/>
                </a:prstGeom>
                <a:solidFill>
                  <a:srgbClr val="FFFF00">
                    <a:alpha val="34000"/>
                  </a:srgbClr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FF3892E-0885-4D42-638B-EE24399E96FD}"/>
                  </a:ext>
                </a:extLst>
              </p:cNvPr>
              <p:cNvSpPr/>
              <p:nvPr/>
            </p:nvSpPr>
            <p:spPr bwMode="auto">
              <a:xfrm>
                <a:off x="8287202" y="1293884"/>
                <a:ext cx="2011680" cy="27432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1200" dirty="0">
                    <a:solidFill>
                      <a:schemeClr val="bg1"/>
                    </a:solidFill>
                  </a:rPr>
                  <a:t>Transferring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</p:grp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A14BCB0-E09A-B427-2F3A-A25F807F8FF3}"/>
                </a:ext>
              </a:extLst>
            </p:cNvPr>
            <p:cNvSpPr/>
            <p:nvPr/>
          </p:nvSpPr>
          <p:spPr>
            <a:xfrm>
              <a:off x="6383547" y="1744025"/>
              <a:ext cx="3882080" cy="274320"/>
            </a:xfrm>
            <a:prstGeom prst="roundRect">
              <a:avLst/>
            </a:prstGeom>
            <a:gradFill flip="none" rotWithShape="1">
              <a:gsLst>
                <a:gs pos="0">
                  <a:srgbClr val="00B050">
                    <a:alpha val="70000"/>
                  </a:srgbClr>
                </a:gs>
                <a:gs pos="19000">
                  <a:srgbClr val="FFFF00">
                    <a:alpha val="70000"/>
                  </a:srgbClr>
                </a:gs>
                <a:gs pos="36000">
                  <a:srgbClr val="BC8F00">
                    <a:alpha val="70000"/>
                  </a:srgbClr>
                </a:gs>
                <a:gs pos="100000">
                  <a:srgbClr val="00B050">
                    <a:alpha val="70000"/>
                  </a:srgbClr>
                </a:gs>
                <a:gs pos="84000">
                  <a:srgbClr val="FFFF00">
                    <a:alpha val="70000"/>
                  </a:srgbClr>
                </a:gs>
                <a:gs pos="68000">
                  <a:srgbClr val="BC8F00">
                    <a:alpha val="70000"/>
                  </a:srgbClr>
                </a:gs>
                <a:gs pos="53000">
                  <a:srgbClr val="C00000">
                    <a:alpha val="70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8C77223-8792-97DC-827F-E9C4271808E2}"/>
                </a:ext>
              </a:extLst>
            </p:cNvPr>
            <p:cNvSpPr txBox="1"/>
            <p:nvPr/>
          </p:nvSpPr>
          <p:spPr>
            <a:xfrm>
              <a:off x="7651337" y="1956781"/>
              <a:ext cx="13772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Intensity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4699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50210-1866-40A7-A126-059B9A9B5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 of a Project Manager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A6D46F-0385-755E-6E9F-609B96C3FC2D}"/>
              </a:ext>
            </a:extLst>
          </p:cNvPr>
          <p:cNvGrpSpPr/>
          <p:nvPr/>
        </p:nvGrpSpPr>
        <p:grpSpPr>
          <a:xfrm>
            <a:off x="1750484" y="1113676"/>
            <a:ext cx="10222301" cy="5309593"/>
            <a:chOff x="1750484" y="1113676"/>
            <a:chExt cx="10222301" cy="530959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6DB1278-465C-9FF7-60FF-202CBEFC2537}"/>
                </a:ext>
              </a:extLst>
            </p:cNvPr>
            <p:cNvGrpSpPr/>
            <p:nvPr/>
          </p:nvGrpSpPr>
          <p:grpSpPr>
            <a:xfrm>
              <a:off x="1750484" y="1113676"/>
              <a:ext cx="8691035" cy="5309593"/>
              <a:chOff x="1750484" y="1234440"/>
              <a:chExt cx="8691035" cy="5309593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7F62D76A-3B8F-CE51-8500-487D2503FA2E}"/>
                  </a:ext>
                </a:extLst>
              </p:cNvPr>
              <p:cNvSpPr/>
              <p:nvPr/>
            </p:nvSpPr>
            <p:spPr>
              <a:xfrm>
                <a:off x="3579284" y="1234440"/>
                <a:ext cx="5029200" cy="219456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E26260F-AF41-79A7-4A66-86A9D5D85AB3}"/>
                  </a:ext>
                </a:extLst>
              </p:cNvPr>
              <p:cNvSpPr/>
              <p:nvPr/>
            </p:nvSpPr>
            <p:spPr>
              <a:xfrm>
                <a:off x="1750484" y="3579971"/>
                <a:ext cx="3657600" cy="457200"/>
              </a:xfrm>
              <a:prstGeom prst="roundRect">
                <a:avLst/>
              </a:prstGeom>
              <a:noFill/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SKILLS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5DF4587-333A-1022-9F16-8A514647CD14}"/>
                  </a:ext>
                </a:extLst>
              </p:cNvPr>
              <p:cNvSpPr/>
              <p:nvPr/>
            </p:nvSpPr>
            <p:spPr>
              <a:xfrm>
                <a:off x="1750484" y="4166593"/>
                <a:ext cx="3657600" cy="2377440"/>
              </a:xfrm>
              <a:prstGeom prst="roundRect">
                <a:avLst/>
              </a:prstGeom>
              <a:noFill/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Management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Facilitation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Leadership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Communications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Analytics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Team Building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1A0C1B77-3C85-73EF-E2C7-C297EABCC767}"/>
                  </a:ext>
                </a:extLst>
              </p:cNvPr>
              <p:cNvSpPr/>
              <p:nvPr/>
            </p:nvSpPr>
            <p:spPr>
              <a:xfrm>
                <a:off x="6783919" y="3579971"/>
                <a:ext cx="3657600" cy="457200"/>
              </a:xfrm>
              <a:prstGeom prst="roundRect">
                <a:avLst/>
              </a:prstGeom>
              <a:noFill/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Attributes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0E53C0B1-1FBA-D2C9-E456-12126D3ADD03}"/>
                  </a:ext>
                </a:extLst>
              </p:cNvPr>
              <p:cNvSpPr/>
              <p:nvPr/>
            </p:nvSpPr>
            <p:spPr>
              <a:xfrm>
                <a:off x="6783918" y="4166593"/>
                <a:ext cx="3657600" cy="2377440"/>
              </a:xfrm>
              <a:prstGeom prst="roundRect">
                <a:avLst/>
              </a:prstGeom>
              <a:noFill/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Attention to Details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Active Listening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Curiosity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Seeks Input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Pragmatic &amp; Methodical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Sets an Example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endPara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B214316-DB1C-E5A2-BB65-464F4908A0D7}"/>
                </a:ext>
              </a:extLst>
            </p:cNvPr>
            <p:cNvSpPr/>
            <p:nvPr/>
          </p:nvSpPr>
          <p:spPr>
            <a:xfrm>
              <a:off x="8747184" y="1362225"/>
              <a:ext cx="3225601" cy="1828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Brush Script MT" panose="030608020404060703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“The project manager isn’t the smartest person in the room in all areas, but being a generalist sure helps.”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7191152-02B4-E28B-9A99-931F79D68673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198874818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9AE569D-4D1A-EAAC-BB29-335162B5B970}"/>
              </a:ext>
            </a:extLst>
          </p:cNvPr>
          <p:cNvGrpSpPr/>
          <p:nvPr/>
        </p:nvGrpSpPr>
        <p:grpSpPr>
          <a:xfrm>
            <a:off x="475820" y="1045245"/>
            <a:ext cx="5569649" cy="1513937"/>
            <a:chOff x="486090" y="1255156"/>
            <a:chExt cx="5569649" cy="151393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7012F9E-9168-CB9C-EFF3-67E76B4E6C7F}"/>
                </a:ext>
              </a:extLst>
            </p:cNvPr>
            <p:cNvSpPr/>
            <p:nvPr/>
          </p:nvSpPr>
          <p:spPr>
            <a:xfrm>
              <a:off x="486090" y="1255156"/>
              <a:ext cx="1371600" cy="1371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prstTxWarp prst="textArchUp">
                <a:avLst/>
              </a:prstTxWarp>
            </a:bodyPr>
            <a:lstStyle/>
            <a:p>
              <a:pPr algn="ctr"/>
              <a:r>
                <a:rPr lang="en-US" sz="16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Activity Updates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3651C7-91DE-F59F-2BAD-9E83F4E0C261}"/>
                </a:ext>
              </a:extLst>
            </p:cNvPr>
            <p:cNvSpPr/>
            <p:nvPr/>
          </p:nvSpPr>
          <p:spPr>
            <a:xfrm>
              <a:off x="486090" y="1397493"/>
              <a:ext cx="1371600" cy="1371600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5000" t="5000" r="5000" b="5000"/>
              </a:stretch>
            </a:blip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F508883-CCE6-823A-E9BD-5383EB584077}"/>
                </a:ext>
              </a:extLst>
            </p:cNvPr>
            <p:cNvSpPr/>
            <p:nvPr/>
          </p:nvSpPr>
          <p:spPr>
            <a:xfrm>
              <a:off x="1940939" y="1397493"/>
              <a:ext cx="4114800" cy="1371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Updates to durations &amp; dependencies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Updates to activities % complete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Update activity owners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 critical path that makes logical sense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0E803C-584A-85B4-0DD3-AF289CA3E5AE}"/>
              </a:ext>
            </a:extLst>
          </p:cNvPr>
          <p:cNvGrpSpPr/>
          <p:nvPr/>
        </p:nvGrpSpPr>
        <p:grpSpPr>
          <a:xfrm>
            <a:off x="6399291" y="1045245"/>
            <a:ext cx="5569649" cy="1513937"/>
            <a:chOff x="486090" y="1255156"/>
            <a:chExt cx="5569649" cy="15139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B55BC99-5A4B-3F67-D339-38617130BD12}"/>
                </a:ext>
              </a:extLst>
            </p:cNvPr>
            <p:cNvSpPr/>
            <p:nvPr/>
          </p:nvSpPr>
          <p:spPr>
            <a:xfrm>
              <a:off x="486090" y="1255156"/>
              <a:ext cx="1371600" cy="1371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prstTxWarp prst="textArchUp">
                <a:avLst/>
              </a:prstTxWarp>
            </a:bodyPr>
            <a:lstStyle/>
            <a:p>
              <a:pPr algn="ctr"/>
              <a:r>
                <a:rPr lang="en-US" sz="16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Status Reporting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47E7C67-7E21-1F6E-6757-D2472C575840}"/>
                </a:ext>
              </a:extLst>
            </p:cNvPr>
            <p:cNvSpPr/>
            <p:nvPr/>
          </p:nvSpPr>
          <p:spPr>
            <a:xfrm>
              <a:off x="486090" y="1397493"/>
              <a:ext cx="1371600" cy="13716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5000" t="5000" r="5000" b="5000"/>
              </a:stretch>
            </a:blip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5D060E7-CE34-9AB3-8DA9-E1EDCF787467}"/>
                </a:ext>
              </a:extLst>
            </p:cNvPr>
            <p:cNvSpPr/>
            <p:nvPr/>
          </p:nvSpPr>
          <p:spPr>
            <a:xfrm>
              <a:off x="1940939" y="1397493"/>
              <a:ext cx="4114800" cy="1371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Audience appropriate reporting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Executive sponsor reporting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External organization reporting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Stakeholder reporting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Team reporting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5B347C-035D-3355-FD67-CD1CECEF248F}"/>
              </a:ext>
            </a:extLst>
          </p:cNvPr>
          <p:cNvGrpSpPr/>
          <p:nvPr/>
        </p:nvGrpSpPr>
        <p:grpSpPr>
          <a:xfrm>
            <a:off x="484294" y="2753769"/>
            <a:ext cx="5569649" cy="1513937"/>
            <a:chOff x="486090" y="1255156"/>
            <a:chExt cx="5569649" cy="151393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5AFDCBD-730B-A806-AD05-564E6C869971}"/>
                </a:ext>
              </a:extLst>
            </p:cNvPr>
            <p:cNvSpPr/>
            <p:nvPr/>
          </p:nvSpPr>
          <p:spPr>
            <a:xfrm>
              <a:off x="486090" y="1255156"/>
              <a:ext cx="1371600" cy="1371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prstTxWarp prst="textArchUp">
                <a:avLst/>
              </a:prstTxWarp>
            </a:bodyPr>
            <a:lstStyle/>
            <a:p>
              <a:pPr algn="ctr"/>
              <a:r>
                <a:rPr lang="en-US" sz="16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Scope Control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32D97E2-DEF2-F197-24E9-AE516B085F10}"/>
                </a:ext>
              </a:extLst>
            </p:cNvPr>
            <p:cNvSpPr/>
            <p:nvPr/>
          </p:nvSpPr>
          <p:spPr>
            <a:xfrm>
              <a:off x="486090" y="1397493"/>
              <a:ext cx="1371600" cy="13716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5000" t="5000" r="5000" b="5000"/>
              </a:stretch>
            </a:blip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AB4785E-3249-B83E-CE13-C298253AB0F9}"/>
                </a:ext>
              </a:extLst>
            </p:cNvPr>
            <p:cNvSpPr/>
            <p:nvPr/>
          </p:nvSpPr>
          <p:spPr>
            <a:xfrm>
              <a:off x="1940939" y="1397493"/>
              <a:ext cx="4114800" cy="1371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Understand impact of change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Cost, schedule, resources, etc.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Approvals of change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Build change into the plan/schedule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A78122-C00A-EAC3-6494-081EA7F2C266}"/>
              </a:ext>
            </a:extLst>
          </p:cNvPr>
          <p:cNvGrpSpPr/>
          <p:nvPr/>
        </p:nvGrpSpPr>
        <p:grpSpPr>
          <a:xfrm>
            <a:off x="6407765" y="2753769"/>
            <a:ext cx="5569649" cy="1513937"/>
            <a:chOff x="486090" y="1255156"/>
            <a:chExt cx="5569649" cy="151393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358D296-F5D3-B8A6-9E79-35722E86CB05}"/>
                </a:ext>
              </a:extLst>
            </p:cNvPr>
            <p:cNvSpPr/>
            <p:nvPr/>
          </p:nvSpPr>
          <p:spPr>
            <a:xfrm>
              <a:off x="486090" y="1255156"/>
              <a:ext cx="1371600" cy="1371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prstTxWarp prst="textArchUp">
                <a:avLst/>
              </a:prstTxWarp>
            </a:bodyPr>
            <a:lstStyle/>
            <a:p>
              <a:pPr algn="ctr"/>
              <a:r>
                <a:rPr lang="en-US" sz="16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Issues Mgt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9E11417-26B4-A522-FD5D-DAC455CCE671}"/>
                </a:ext>
              </a:extLst>
            </p:cNvPr>
            <p:cNvSpPr/>
            <p:nvPr/>
          </p:nvSpPr>
          <p:spPr>
            <a:xfrm>
              <a:off x="486090" y="1397493"/>
              <a:ext cx="1371600" cy="13716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5000" t="5000" r="5000" b="5000"/>
              </a:stretch>
            </a:blip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50A3FDA-20EF-638B-3AFF-4DBDE1602923}"/>
                </a:ext>
              </a:extLst>
            </p:cNvPr>
            <p:cNvSpPr/>
            <p:nvPr/>
          </p:nvSpPr>
          <p:spPr>
            <a:xfrm>
              <a:off x="1940939" y="1397493"/>
              <a:ext cx="4114800" cy="1371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Tracking and updating issues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These are issues happening, not risks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Understanding impact to project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Cost, schedule, quality, etc.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CE8B7B-C0E2-A441-3CF0-A361CEC01049}"/>
              </a:ext>
            </a:extLst>
          </p:cNvPr>
          <p:cNvGrpSpPr/>
          <p:nvPr/>
        </p:nvGrpSpPr>
        <p:grpSpPr>
          <a:xfrm>
            <a:off x="475820" y="4462294"/>
            <a:ext cx="5569649" cy="1513937"/>
            <a:chOff x="486090" y="1255156"/>
            <a:chExt cx="5569649" cy="151393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D2264E-5FF1-7021-844E-19387C815D48}"/>
                </a:ext>
              </a:extLst>
            </p:cNvPr>
            <p:cNvSpPr/>
            <p:nvPr/>
          </p:nvSpPr>
          <p:spPr>
            <a:xfrm>
              <a:off x="486090" y="1255156"/>
              <a:ext cx="1371600" cy="1371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prstTxWarp prst="textArchUp">
                <a:avLst/>
              </a:prstTxWarp>
            </a:bodyPr>
            <a:lstStyle/>
            <a:p>
              <a:pPr algn="ctr"/>
              <a:r>
                <a:rPr lang="en-US" sz="16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Risk Control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26EB1C9-8FFE-4D56-6C4B-3FE685593919}"/>
                </a:ext>
              </a:extLst>
            </p:cNvPr>
            <p:cNvSpPr/>
            <p:nvPr/>
          </p:nvSpPr>
          <p:spPr>
            <a:xfrm>
              <a:off x="486090" y="1397493"/>
              <a:ext cx="1371600" cy="1371600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 l="5000" t="5000" r="5000" b="5000"/>
              </a:stretch>
            </a:blip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7CE96E7-2A53-FE35-41FB-C359B1200A24}"/>
                </a:ext>
              </a:extLst>
            </p:cNvPr>
            <p:cNvSpPr/>
            <p:nvPr/>
          </p:nvSpPr>
          <p:spPr>
            <a:xfrm>
              <a:off x="1940939" y="1397493"/>
              <a:ext cx="4114800" cy="1371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Monitor and adjust identified risks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Only those with planned responses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Update project plan as needed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Low risks without planned responses let ride but still monitor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875798-CAEF-445B-4EB1-55C8BA47E142}"/>
              </a:ext>
            </a:extLst>
          </p:cNvPr>
          <p:cNvGrpSpPr/>
          <p:nvPr/>
        </p:nvGrpSpPr>
        <p:grpSpPr>
          <a:xfrm>
            <a:off x="6399291" y="4462294"/>
            <a:ext cx="5569649" cy="1513937"/>
            <a:chOff x="486090" y="1255156"/>
            <a:chExt cx="5569649" cy="151393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8F742BE-F36F-E6EE-E2B4-CFA35AB47F99}"/>
                </a:ext>
              </a:extLst>
            </p:cNvPr>
            <p:cNvSpPr/>
            <p:nvPr/>
          </p:nvSpPr>
          <p:spPr>
            <a:xfrm>
              <a:off x="486090" y="1255156"/>
              <a:ext cx="1371600" cy="1371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prstTxWarp prst="textArchUp">
                <a:avLst/>
              </a:prstTxWarp>
            </a:bodyPr>
            <a:lstStyle/>
            <a:p>
              <a:pPr algn="ctr"/>
              <a:r>
                <a:rPr lang="en-US" sz="16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Resource Mgt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D62D9C7-079E-8845-9580-169569086F6F}"/>
                </a:ext>
              </a:extLst>
            </p:cNvPr>
            <p:cNvSpPr/>
            <p:nvPr/>
          </p:nvSpPr>
          <p:spPr>
            <a:xfrm>
              <a:off x="486090" y="1397493"/>
              <a:ext cx="1371600" cy="1371600"/>
            </a:xfrm>
            <a:prstGeom prst="ellipse">
              <a:avLst/>
            </a:prstGeom>
            <a:blipFill dpi="0" rotWithShape="1">
              <a:blip r:embed="rId7"/>
              <a:srcRect/>
              <a:stretch>
                <a:fillRect l="5000" t="5000" r="5000" b="5000"/>
              </a:stretch>
            </a:blip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218A1FF2-6B47-F000-DFD2-3210FF144BD5}"/>
                </a:ext>
              </a:extLst>
            </p:cNvPr>
            <p:cNvSpPr/>
            <p:nvPr/>
          </p:nvSpPr>
          <p:spPr>
            <a:xfrm>
              <a:off x="1940939" y="1397493"/>
              <a:ext cx="4114800" cy="1371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Changing functional resources need updated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Adjust deliverables where needed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Get buy-in from new resources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96C629A6-A849-0B54-BBC2-F71D96FC6DAD}"/>
              </a:ext>
            </a:extLst>
          </p:cNvPr>
          <p:cNvSpPr/>
          <p:nvPr/>
        </p:nvSpPr>
        <p:spPr>
          <a:xfrm>
            <a:off x="1900820" y="6220710"/>
            <a:ext cx="777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*Others Not Shown and Not Every Project Requires Everything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B1C4BB-B132-62C9-5AC6-C909FC345374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8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18BE473-BF68-6E9D-461B-9DB054C6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Doing the Work, Controlling the Project</a:t>
            </a:r>
          </a:p>
        </p:txBody>
      </p:sp>
    </p:spTree>
    <p:extLst>
      <p:ext uri="{BB962C8B-B14F-4D97-AF65-F5344CB8AC3E}">
        <p14:creationId xmlns:p14="http://schemas.microsoft.com/office/powerpoint/2010/main" val="427592154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23755-9BD3-969A-8BA3-61FB375CC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A2B1E-0907-C854-D711-CECA2D9D4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Exercise: Time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8FC75-5E7F-78A8-86BE-888F4823B2C7}"/>
              </a:ext>
            </a:extLst>
          </p:cNvPr>
          <p:cNvSpPr txBox="1"/>
          <p:nvPr/>
        </p:nvSpPr>
        <p:spPr>
          <a:xfrm>
            <a:off x="6406849" y="2385374"/>
            <a:ext cx="4588436" cy="2194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Schedule Planning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Applying Time to WBS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Linking Activities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What’s the critical path?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is the project is ready to go? 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8EC937-B83A-3A56-88B6-040345682123}"/>
              </a:ext>
            </a:extLst>
          </p:cNvPr>
          <p:cNvSpPr txBox="1"/>
          <p:nvPr/>
        </p:nvSpPr>
        <p:spPr>
          <a:xfrm>
            <a:off x="560717" y="6340415"/>
            <a:ext cx="1204882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 Exercise</a:t>
            </a:r>
          </a:p>
        </p:txBody>
      </p:sp>
      <p:pic>
        <p:nvPicPr>
          <p:cNvPr id="13" name="Picture 12" descr="A magnifying glass over a graph&#10;&#10;Description automatically generated">
            <a:extLst>
              <a:ext uri="{FF2B5EF4-FFF2-40B4-BE49-F238E27FC236}">
                <a16:creationId xmlns:a16="http://schemas.microsoft.com/office/drawing/2014/main" id="{F45FAF52-0C42-9D85-0FE9-F0E0A4F00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51" y="1981083"/>
            <a:ext cx="4501662" cy="297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8047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6FA24-6D4C-F6B5-1663-B9FFB1A34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13253-C14C-D0F5-F810-A458370A7D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Cost</a:t>
            </a:r>
            <a:br>
              <a:rPr lang="en-US" dirty="0"/>
            </a:br>
            <a:r>
              <a:rPr lang="en-US" dirty="0"/>
              <a:t>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B132B2-0C46-7220-844A-77CF9F607D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1" y="3602037"/>
            <a:ext cx="8869680" cy="2460625"/>
          </a:xfrm>
        </p:spPr>
        <p:txBody>
          <a:bodyPr>
            <a:normAutofit/>
          </a:bodyPr>
          <a:lstStyle/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Initial versus Reality</a:t>
            </a:r>
          </a:p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Estimating and Adjusting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EC296C-40E1-8EB9-6743-27FF3F8140F1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9</a:t>
            </a:r>
          </a:p>
        </p:txBody>
      </p:sp>
    </p:spTree>
    <p:extLst>
      <p:ext uri="{BB962C8B-B14F-4D97-AF65-F5344CB8AC3E}">
        <p14:creationId xmlns:p14="http://schemas.microsoft.com/office/powerpoint/2010/main" val="13640422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28544-E94E-75C9-580A-0AAC48D5B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DFB00-C08E-59F2-ADBA-289E77F09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Cost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156035-7028-0AE5-DB96-2CADC1B638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No Different Than Estimating Time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4A1F4A-36C9-C0AF-90E8-5392DC3E1A64}"/>
              </a:ext>
            </a:extLst>
          </p:cNvPr>
          <p:cNvGrpSpPr/>
          <p:nvPr/>
        </p:nvGrpSpPr>
        <p:grpSpPr>
          <a:xfrm>
            <a:off x="950788" y="4520333"/>
            <a:ext cx="6794489" cy="1088761"/>
            <a:chOff x="950788" y="5008352"/>
            <a:chExt cx="6794489" cy="10887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9DB1CCE-7D86-E8B4-60E8-44AF9C7B9782}"/>
                </a:ext>
              </a:extLst>
            </p:cNvPr>
            <p:cNvSpPr/>
            <p:nvPr/>
          </p:nvSpPr>
          <p:spPr>
            <a:xfrm>
              <a:off x="950788" y="5008352"/>
              <a:ext cx="493429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Program Evaluation Review Technique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B08B1F4-CE1D-660D-ECF0-A64BBBD89AC5}"/>
                    </a:ext>
                  </a:extLst>
                </p:cNvPr>
                <p:cNvSpPr txBox="1"/>
                <p:nvPr/>
              </p:nvSpPr>
              <p:spPr>
                <a:xfrm>
                  <a:off x="950788" y="5454821"/>
                  <a:ext cx="6794489" cy="6422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pt-BR" sz="280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𝑂𝑝𝑡𝑜𝑚𝑖𝑠𝑡𝑖𝑐</m:t>
                          </m:r>
                          <m:r>
                            <a:rPr lang="en-US" sz="28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+ 4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𝑀𝑜𝑠𝑡</m:t>
                              </m:r>
                              <m:r>
                                <a:rPr lang="en-US" sz="2800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𝐿𝑖𝑘𝑙𝑦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+ </m:t>
                          </m:r>
                          <m:r>
                            <a:rPr lang="en-US" sz="28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𝑃𝑒𝑠𝑖𝑚𝑖𝑠𝑡𝑖𝑐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8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+mn-lt"/>
                    </a:rPr>
                    <a:t> = </a:t>
                  </a:r>
                  <a:r>
                    <a:rPr lang="en-US" sz="2400" b="1" i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+mn-lt"/>
                    </a:rPr>
                    <a:t>Estimate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F86B402-ADA7-F5F5-FFC9-454581B3C7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88" y="5454821"/>
                  <a:ext cx="6794489" cy="642292"/>
                </a:xfrm>
                <a:prstGeom prst="rect">
                  <a:avLst/>
                </a:prstGeom>
                <a:blipFill>
                  <a:blip r:embed="rId2"/>
                  <a:stretch>
                    <a:fillRect l="-90" r="-1614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4B1C8C7-F64A-5B83-5FBD-81F081BB014E}"/>
              </a:ext>
            </a:extLst>
          </p:cNvPr>
          <p:cNvSpPr txBox="1"/>
          <p:nvPr/>
        </p:nvSpPr>
        <p:spPr>
          <a:xfrm>
            <a:off x="950788" y="1425182"/>
            <a:ext cx="579940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 Judgement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Analogous Estimating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Quantitatively Based Estimates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Bottom Up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Down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PERT Estimates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7D607D-276C-EB5C-D116-006C3BDC7908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E53060-9675-EBCF-DDA7-10B092926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55" y="1613162"/>
            <a:ext cx="3649479" cy="363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531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AEA3E-3978-EC87-C8F2-1738319C6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for Cost of Resources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2066CB-BC74-AF24-2B1E-224369263F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Quantitatively Based but with Best Guess Assumptions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47D4F20-E94B-489E-D52F-BE998926D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876870"/>
              </p:ext>
            </p:extLst>
          </p:nvPr>
        </p:nvGraphicFramePr>
        <p:xfrm>
          <a:off x="357438" y="1875130"/>
          <a:ext cx="5978103" cy="3169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2307">
                  <a:extLst>
                    <a:ext uri="{9D8B030D-6E8A-4147-A177-3AD203B41FA5}">
                      <a16:colId xmlns:a16="http://schemas.microsoft.com/office/drawing/2014/main" val="1419339300"/>
                    </a:ext>
                  </a:extLst>
                </a:gridCol>
                <a:gridCol w="1702854">
                  <a:extLst>
                    <a:ext uri="{9D8B030D-6E8A-4147-A177-3AD203B41FA5}">
                      <a16:colId xmlns:a16="http://schemas.microsoft.com/office/drawing/2014/main" val="4053646488"/>
                    </a:ext>
                  </a:extLst>
                </a:gridCol>
                <a:gridCol w="1989252">
                  <a:extLst>
                    <a:ext uri="{9D8B030D-6E8A-4147-A177-3AD203B41FA5}">
                      <a16:colId xmlns:a16="http://schemas.microsoft.com/office/drawing/2014/main" val="1601673212"/>
                    </a:ext>
                  </a:extLst>
                </a:gridCol>
                <a:gridCol w="871268">
                  <a:extLst>
                    <a:ext uri="{9D8B030D-6E8A-4147-A177-3AD203B41FA5}">
                      <a16:colId xmlns:a16="http://schemas.microsoft.com/office/drawing/2014/main" val="2109337148"/>
                    </a:ext>
                  </a:extLst>
                </a:gridCol>
                <a:gridCol w="1052422">
                  <a:extLst>
                    <a:ext uri="{9D8B030D-6E8A-4147-A177-3AD203B41FA5}">
                      <a16:colId xmlns:a16="http://schemas.microsoft.com/office/drawing/2014/main" val="383934169"/>
                    </a:ext>
                  </a:extLst>
                </a:gridCol>
              </a:tblGrid>
              <a:tr h="26617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Existing $</a:t>
                      </a:r>
                    </a:p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(per Hour)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Incremental $</a:t>
                      </a:r>
                    </a:p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(per Hour)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0087491"/>
                  </a:ext>
                </a:extLst>
              </a:tr>
              <a:tr h="264575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Senior Project Manager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Management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2433220"/>
                  </a:ext>
                </a:extLst>
              </a:tr>
              <a:tr h="264575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Business Analyst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Business Requirements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2955887"/>
                  </a:ext>
                </a:extLst>
              </a:tr>
              <a:tr h="264575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Training Manager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Testing &amp; Training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7048764"/>
                  </a:ext>
                </a:extLst>
              </a:tr>
              <a:tr h="264575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Engineer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Operations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2613673"/>
                  </a:ext>
                </a:extLst>
              </a:tr>
              <a:tr h="264575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Operations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0924043"/>
                  </a:ext>
                </a:extLst>
              </a:tr>
              <a:tr h="264575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 Project Manager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Management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9343547"/>
                  </a:ext>
                </a:extLst>
              </a:tr>
              <a:tr h="264575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 Development Lead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Technology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748582"/>
                  </a:ext>
                </a:extLst>
              </a:tr>
              <a:tr h="264575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Integration Lead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Systems Integration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4269857"/>
                  </a:ext>
                </a:extLst>
              </a:tr>
              <a:tr h="264575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Applications Lead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Applications Development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sz="12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92131"/>
                  </a:ext>
                </a:extLst>
              </a:tr>
              <a:tr h="264575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Infrastructure Lead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Equipment &amp; Network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385320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73E7CB6-5F7B-5E7C-B3F3-60A5C596D777}"/>
              </a:ext>
            </a:extLst>
          </p:cNvPr>
          <p:cNvSpPr txBox="1"/>
          <p:nvPr/>
        </p:nvSpPr>
        <p:spPr>
          <a:xfrm>
            <a:off x="1327475" y="1493626"/>
            <a:ext cx="4038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 of Resource Configuration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C7371-8CD7-C330-C7CC-A123D82E08CD}"/>
              </a:ext>
            </a:extLst>
          </p:cNvPr>
          <p:cNvSpPr txBox="1"/>
          <p:nvPr/>
        </p:nvSpPr>
        <p:spPr>
          <a:xfrm>
            <a:off x="7631052" y="1235781"/>
            <a:ext cx="329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Travel Cost Est. Configuration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8AAD26C-C57C-CF97-2874-E828992967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150869"/>
              </p:ext>
            </p:extLst>
          </p:nvPr>
        </p:nvGraphicFramePr>
        <p:xfrm>
          <a:off x="8150894" y="1660227"/>
          <a:ext cx="2252157" cy="1676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5941">
                  <a:extLst>
                    <a:ext uri="{9D8B030D-6E8A-4147-A177-3AD203B41FA5}">
                      <a16:colId xmlns:a16="http://schemas.microsoft.com/office/drawing/2014/main" val="1550148528"/>
                    </a:ext>
                  </a:extLst>
                </a:gridCol>
                <a:gridCol w="586216">
                  <a:extLst>
                    <a:ext uri="{9D8B030D-6E8A-4147-A177-3AD203B41FA5}">
                      <a16:colId xmlns:a16="http://schemas.microsoft.com/office/drawing/2014/main" val="896193707"/>
                    </a:ext>
                  </a:extLst>
                </a:gridCol>
              </a:tblGrid>
              <a:tr h="234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078878"/>
                  </a:ext>
                </a:extLst>
              </a:tr>
              <a:tr h="22215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Airfare (per Trip)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$700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0857274"/>
                  </a:ext>
                </a:extLst>
              </a:tr>
              <a:tr h="22215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Lodging (per Day)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388070"/>
                  </a:ext>
                </a:extLst>
              </a:tr>
              <a:tr h="22215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Rental Car (per Day)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4156132"/>
                  </a:ext>
                </a:extLst>
              </a:tr>
              <a:tr h="22215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Meals (per Day)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1539249"/>
                  </a:ext>
                </a:extLst>
              </a:tr>
              <a:tr h="22215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Misc. Travel (per Day)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479639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453A5DD-9CEC-72FF-82EC-C0C866DE060C}"/>
              </a:ext>
            </a:extLst>
          </p:cNvPr>
          <p:cNvSpPr txBox="1"/>
          <p:nvPr/>
        </p:nvSpPr>
        <p:spPr>
          <a:xfrm>
            <a:off x="7903166" y="3368154"/>
            <a:ext cx="2747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Duration Est.</a:t>
            </a:r>
          </a:p>
          <a:p>
            <a:pPr algn="ctr"/>
            <a:r>
              <a:rPr lang="en-US" sz="1200" i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(By Project Phase)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AB62A68-2DD4-3C13-B720-F6DAECBB6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651437"/>
              </p:ext>
            </p:extLst>
          </p:nvPr>
        </p:nvGraphicFramePr>
        <p:xfrm>
          <a:off x="6637289" y="4014485"/>
          <a:ext cx="5279367" cy="1859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08363">
                  <a:extLst>
                    <a:ext uri="{9D8B030D-6E8A-4147-A177-3AD203B41FA5}">
                      <a16:colId xmlns:a16="http://schemas.microsoft.com/office/drawing/2014/main" val="1550148528"/>
                    </a:ext>
                  </a:extLst>
                </a:gridCol>
                <a:gridCol w="560717">
                  <a:extLst>
                    <a:ext uri="{9D8B030D-6E8A-4147-A177-3AD203B41FA5}">
                      <a16:colId xmlns:a16="http://schemas.microsoft.com/office/drawing/2014/main" val="896193707"/>
                    </a:ext>
                  </a:extLst>
                </a:gridCol>
                <a:gridCol w="1216325">
                  <a:extLst>
                    <a:ext uri="{9D8B030D-6E8A-4147-A177-3AD203B41FA5}">
                      <a16:colId xmlns:a16="http://schemas.microsoft.com/office/drawing/2014/main" val="3470754265"/>
                    </a:ext>
                  </a:extLst>
                </a:gridCol>
                <a:gridCol w="1293962">
                  <a:extLst>
                    <a:ext uri="{9D8B030D-6E8A-4147-A177-3AD203B41FA5}">
                      <a16:colId xmlns:a16="http://schemas.microsoft.com/office/drawing/2014/main" val="1505024694"/>
                    </a:ext>
                  </a:extLst>
                </a:gridCol>
              </a:tblGrid>
              <a:tr h="2502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Est.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Est. Finish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078878"/>
                  </a:ext>
                </a:extLst>
              </a:tr>
              <a:tr h="303448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Initiation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 03, 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 31,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0857274"/>
                  </a:ext>
                </a:extLst>
              </a:tr>
              <a:tr h="303448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Discovery &amp;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 31, 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 09,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388070"/>
                  </a:ext>
                </a:extLst>
              </a:tr>
              <a:tr h="303448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Development &amp; Testing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 09, 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 01,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4156132"/>
                  </a:ext>
                </a:extLst>
              </a:tr>
              <a:tr h="303448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Training, Go-Live, &amp; Close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Sep 01, 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 10,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1539249"/>
                  </a:ext>
                </a:extLst>
              </a:tr>
              <a:tr h="303448">
                <a:tc>
                  <a:txBody>
                    <a:bodyPr/>
                    <a:lstStyle/>
                    <a:p>
                      <a:pPr algn="r"/>
                      <a:r>
                        <a:rPr lang="en-US" sz="1400" b="1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Est. Project Duration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 03, 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 10,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479639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EBBCD78-62D4-59BD-D89F-8DF69CABB5FA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9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ED85402-E87A-7A61-C397-E350F474DE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787540"/>
              </p:ext>
            </p:extLst>
          </p:nvPr>
        </p:nvGraphicFramePr>
        <p:xfrm>
          <a:off x="275344" y="5437485"/>
          <a:ext cx="1083095" cy="913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2" imgW="914400" imgH="771656" progId="Excel.Sheet.12">
                  <p:embed/>
                </p:oleObj>
              </mc:Choice>
              <mc:Fallback>
                <p:oleObj name="Worksheet" showAsIcon="1" r:id="rId2" imgW="914400" imgH="7716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5344" y="5437485"/>
                        <a:ext cx="1083095" cy="913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689744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C515-5D74-0CE7-0360-A7DCDEA8B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Next Level Assumptions to Resource Estimates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627B62-313C-37A3-74DA-8184D1B5FA6A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F55A0-6300-1C0A-DE6C-BB60414C4480}"/>
              </a:ext>
            </a:extLst>
          </p:cNvPr>
          <p:cNvSpPr txBox="1"/>
          <p:nvPr/>
        </p:nvSpPr>
        <p:spPr>
          <a:xfrm>
            <a:off x="9707140" y="1874445"/>
            <a:ext cx="2103120" cy="13716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Tools help in estimates, but they’re still best educated guesses.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101BF-0ED6-5FAC-48FA-26B08946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834" y="889647"/>
            <a:ext cx="8202125" cy="4484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A59F7D-B8F9-CC9C-FF53-A946E419C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834" y="5374019"/>
            <a:ext cx="8202125" cy="113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0504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311C5-56C9-ADC8-8A62-F37AB2AA2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F6819-E1C5-E050-EFCE-80846E313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Performance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2290AF8-EAF9-A89C-FF6B-3567ECF66A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Not Easy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988E61-3A6E-51C9-3E72-6528AD7BF535}"/>
              </a:ext>
            </a:extLst>
          </p:cNvPr>
          <p:cNvSpPr txBox="1"/>
          <p:nvPr/>
        </p:nvSpPr>
        <p:spPr>
          <a:xfrm>
            <a:off x="6015801" y="2490401"/>
            <a:ext cx="4893519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Challenges to Cost Management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 to Data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Accuracy in Data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Timeliness of Data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 Functional Data Integration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Mgt. Resource Support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E7E191-A299-0628-C0B6-189F7DB7EB85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9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57570A-25DA-BE42-E14E-B1F95FB88610}"/>
              </a:ext>
            </a:extLst>
          </p:cNvPr>
          <p:cNvGrpSpPr/>
          <p:nvPr/>
        </p:nvGrpSpPr>
        <p:grpSpPr>
          <a:xfrm>
            <a:off x="776374" y="1295265"/>
            <a:ext cx="4720201" cy="4948447"/>
            <a:chOff x="776374" y="1295265"/>
            <a:chExt cx="4720201" cy="49484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8A3F38F-B6E4-968A-26E6-6401BD318859}"/>
                </a:ext>
              </a:extLst>
            </p:cNvPr>
            <p:cNvGrpSpPr/>
            <p:nvPr/>
          </p:nvGrpSpPr>
          <p:grpSpPr>
            <a:xfrm>
              <a:off x="776374" y="1295265"/>
              <a:ext cx="4720201" cy="4948447"/>
              <a:chOff x="776374" y="1295265"/>
              <a:chExt cx="4720201" cy="494844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48A29BB-6DCA-3D0F-8178-7A16E75CA8C2}"/>
                  </a:ext>
                </a:extLst>
              </p:cNvPr>
              <p:cNvGrpSpPr/>
              <p:nvPr/>
            </p:nvGrpSpPr>
            <p:grpSpPr>
              <a:xfrm>
                <a:off x="776374" y="1295265"/>
                <a:ext cx="4212282" cy="4338288"/>
                <a:chOff x="915044" y="1844455"/>
                <a:chExt cx="4212283" cy="4338288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212874E0-B4C2-10F8-63AB-5D04B5A365D5}"/>
                    </a:ext>
                  </a:extLst>
                </p:cNvPr>
                <p:cNvGrpSpPr/>
                <p:nvPr/>
              </p:nvGrpSpPr>
              <p:grpSpPr>
                <a:xfrm>
                  <a:off x="1209508" y="1844455"/>
                  <a:ext cx="3917819" cy="4338288"/>
                  <a:chOff x="191591" y="1886961"/>
                  <a:chExt cx="3917819" cy="4338288"/>
                </a:xfrm>
              </p:grpSpPr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907FF3E2-2543-1565-51AF-B2E061013402}"/>
                      </a:ext>
                    </a:extLst>
                  </p:cNvPr>
                  <p:cNvSpPr/>
                  <p:nvPr/>
                </p:nvSpPr>
                <p:spPr>
                  <a:xfrm>
                    <a:off x="233283" y="1886961"/>
                    <a:ext cx="3876127" cy="707886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r>
                      <a:rPr lang="en-US" sz="2400" b="1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Cost Performance Index (SPI)</a:t>
                    </a:r>
                    <a:endParaRPr lang="en-US" sz="2400" b="1" cap="none" spc="0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r>
                      <a:rPr lang="en-US" sz="1600" b="1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CPI &lt; 1.0 = Behind Schedule</a:t>
                    </a:r>
                  </a:p>
                </p:txBody>
              </p:sp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6673478B-469A-F9CE-C302-D6448C0B716F}"/>
                      </a:ext>
                    </a:extLst>
                  </p:cNvPr>
                  <p:cNvGrpSpPr/>
                  <p:nvPr/>
                </p:nvGrpSpPr>
                <p:grpSpPr>
                  <a:xfrm>
                    <a:off x="191591" y="3415507"/>
                    <a:ext cx="3455541" cy="2809742"/>
                    <a:chOff x="307695" y="3734674"/>
                    <a:chExt cx="3455541" cy="2809742"/>
                  </a:xfrm>
                </p:grpSpPr>
                <p:grpSp>
                  <p:nvGrpSpPr>
                    <p:cNvPr id="17" name="Group 16">
                      <a:extLst>
                        <a:ext uri="{FF2B5EF4-FFF2-40B4-BE49-F238E27FC236}">
                          <a16:creationId xmlns:a16="http://schemas.microsoft.com/office/drawing/2014/main" id="{34381B52-2A61-A8E2-832F-0BCD5C07DB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9218" y="3734674"/>
                      <a:ext cx="2634018" cy="2213210"/>
                      <a:chOff x="4735051" y="3734674"/>
                      <a:chExt cx="2634018" cy="2213210"/>
                    </a:xfrm>
                  </p:grpSpPr>
                  <p:sp>
                    <p:nvSpPr>
                      <p:cNvPr id="5" name="Flowchart: Magnetic Disk 4">
                        <a:extLst>
                          <a:ext uri="{FF2B5EF4-FFF2-40B4-BE49-F238E27FC236}">
                            <a16:creationId xmlns:a16="http://schemas.microsoft.com/office/drawing/2014/main" id="{BFBF47D6-9BAF-F619-1181-9B87001E283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735051" y="4214619"/>
                        <a:ext cx="2634018" cy="1733265"/>
                      </a:xfrm>
                      <a:prstGeom prst="flowChartMagneticDisk">
                        <a:avLst/>
                      </a:prstGeom>
                      <a:blipFill>
                        <a:blip r:embed="rId2"/>
                        <a:tile tx="0" ty="0" sx="100000" sy="100000" flip="none" algn="tl"/>
                      </a:blipFill>
                      <a:ln w="19050" cap="flat" cmpd="sng" algn="ctr">
                        <a:solidFill>
                          <a:schemeClr val="tx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indent="0" algn="l" defTabSz="455613" rtl="0" eaLnBrk="0" fontAlgn="base" latinLnBrk="0" hangingPunct="0">
                          <a:lnSpc>
                            <a:spcPct val="100000"/>
                          </a:lnSpc>
                          <a:spcBef>
                            <a:spcPct val="10000"/>
                          </a:spcBef>
                          <a:spcAft>
                            <a:spcPct val="10000"/>
                          </a:spcAft>
                          <a:buClrTx/>
                          <a:buSzTx/>
                          <a:buFontTx/>
                          <a:buNone/>
                          <a:tabLst>
                            <a:tab pos="190500" algn="l"/>
                            <a:tab pos="623888" algn="l"/>
                            <a:tab pos="5207000" algn="r"/>
                            <a:tab pos="5778500" algn="r"/>
                            <a:tab pos="6172200" algn="r"/>
                            <a:tab pos="6865938" algn="l"/>
                            <a:tab pos="7024688" algn="l"/>
                            <a:tab pos="7489825" algn="r"/>
                            <a:tab pos="7546975" algn="r"/>
                            <a:tab pos="8178800" algn="r"/>
                            <a:tab pos="8288338" algn="r"/>
                          </a:tabLst>
                        </a:pPr>
                        <a:endPara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endParaRPr>
                      </a:p>
                    </p:txBody>
                  </p:sp>
                  <p:sp>
                    <p:nvSpPr>
                      <p:cNvPr id="6" name="Flowchart: Magnetic Disk 5">
                        <a:extLst>
                          <a:ext uri="{FF2B5EF4-FFF2-40B4-BE49-F238E27FC236}">
                            <a16:creationId xmlns:a16="http://schemas.microsoft.com/office/drawing/2014/main" id="{807ADE8B-77CD-6141-4BC7-F584D306E1F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735051" y="3734674"/>
                        <a:ext cx="2634018" cy="1050876"/>
                      </a:xfrm>
                      <a:prstGeom prst="flowChartMagneticDisk">
                        <a:avLst/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chemeClr val="tx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indent="0" algn="l" defTabSz="455613" rtl="0" eaLnBrk="0" fontAlgn="base" latinLnBrk="0" hangingPunct="0">
                          <a:lnSpc>
                            <a:spcPct val="100000"/>
                          </a:lnSpc>
                          <a:spcBef>
                            <a:spcPct val="10000"/>
                          </a:spcBef>
                          <a:spcAft>
                            <a:spcPct val="10000"/>
                          </a:spcAft>
                          <a:buClrTx/>
                          <a:buSzTx/>
                          <a:buFontTx/>
                          <a:buNone/>
                          <a:tabLst>
                            <a:tab pos="190500" algn="l"/>
                            <a:tab pos="623888" algn="l"/>
                            <a:tab pos="5207000" algn="r"/>
                            <a:tab pos="5778500" algn="r"/>
                            <a:tab pos="6172200" algn="r"/>
                            <a:tab pos="6865938" algn="l"/>
                            <a:tab pos="7024688" algn="l"/>
                            <a:tab pos="7489825" algn="r"/>
                            <a:tab pos="7546975" algn="r"/>
                            <a:tab pos="8178800" algn="r"/>
                            <a:tab pos="8288338" algn="r"/>
                          </a:tabLst>
                        </a:pPr>
                        <a:endPara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endParaRPr>
                      </a:p>
                    </p:txBody>
                  </p:sp>
                  <p:sp>
                    <p:nvSpPr>
                      <p:cNvPr id="9" name="TextBox 8">
                        <a:extLst>
                          <a:ext uri="{FF2B5EF4-FFF2-40B4-BE49-F238E27FC236}">
                            <a16:creationId xmlns:a16="http://schemas.microsoft.com/office/drawing/2014/main" id="{0011B426-C533-83DE-9ED0-E0D2C0A5B96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11162" y="4966607"/>
                        <a:ext cx="2557907" cy="67710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2000" b="1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Budgeted to Spend</a:t>
                        </a:r>
                      </a:p>
                      <a:p>
                        <a:pPr algn="ctr"/>
                        <a:r>
                          <a:rPr lang="en-US" b="1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$50,000</a:t>
                        </a:r>
                      </a:p>
                    </p:txBody>
                  </p:sp>
                  <p:sp>
                    <p:nvSpPr>
                      <p:cNvPr id="10" name="TextBox 9">
                        <a:extLst>
                          <a:ext uri="{FF2B5EF4-FFF2-40B4-BE49-F238E27FC236}">
                            <a16:creationId xmlns:a16="http://schemas.microsoft.com/office/drawing/2014/main" id="{64A4C54C-0394-A5D3-198A-56F0A075AA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735051" y="4064013"/>
                        <a:ext cx="2634018" cy="67710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2000" b="1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Actual Spend</a:t>
                        </a:r>
                      </a:p>
                      <a:p>
                        <a:pPr algn="ctr"/>
                        <a:r>
                          <a:rPr lang="en-US" b="1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$60,000</a:t>
                        </a:r>
                      </a:p>
                    </p:txBody>
                  </p:sp>
                </p:grpSp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D39D16DF-5892-CD24-5353-7DF14508DDA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7695" y="6021196"/>
                      <a:ext cx="1280160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BC = $50,000</a:t>
                      </a:r>
                    </a:p>
                    <a:p>
                      <a:r>
                        <a:rPr lang="en-US" sz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Budgeted Cost</a:t>
                      </a:r>
                    </a:p>
                  </p:txBody>
                </p:sp>
              </p:grpSp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10CA26A3-73C0-1736-51EA-EC668B28AB20}"/>
                      </a:ext>
                    </a:extLst>
                  </p:cNvPr>
                  <p:cNvSpPr txBox="1"/>
                  <p:nvPr/>
                </p:nvSpPr>
                <p:spPr>
                  <a:xfrm>
                    <a:off x="1355172" y="3419152"/>
                    <a:ext cx="193758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Cost Variance = $10,000</a:t>
                    </a:r>
                    <a:endParaRPr lang="en-US" sz="1200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4386D25-E1A5-3ED2-5A11-43BEA069A487}"/>
                    </a:ext>
                  </a:extLst>
                </p:cNvPr>
                <p:cNvSpPr txBox="1"/>
                <p:nvPr/>
              </p:nvSpPr>
              <p:spPr>
                <a:xfrm rot="16200000">
                  <a:off x="-207026" y="3750181"/>
                  <a:ext cx="289047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COMPLICATED</a:t>
                  </a: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D92534A-A387-85E4-112D-7562BADE8652}"/>
                  </a:ext>
                </a:extLst>
              </p:cNvPr>
              <p:cNvSpPr txBox="1"/>
              <p:nvPr/>
            </p:nvSpPr>
            <p:spPr>
              <a:xfrm>
                <a:off x="2507334" y="5110333"/>
                <a:ext cx="1280160" cy="5232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 = $60,000</a:t>
                </a:r>
              </a:p>
              <a:p>
                <a:r>
                  <a:rPr lang="en-US" sz="12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Actual Cost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91B8D4F-EEE8-7614-F686-1FFAA77FCB0A}"/>
                  </a:ext>
                </a:extLst>
              </p:cNvPr>
              <p:cNvSpPr txBox="1"/>
              <p:nvPr/>
            </p:nvSpPr>
            <p:spPr>
              <a:xfrm>
                <a:off x="4124975" y="5110333"/>
                <a:ext cx="1371600" cy="52322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CPI = 83%</a:t>
                </a:r>
              </a:p>
              <a:p>
                <a:r>
                  <a:rPr lang="en-US" sz="12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Cost Performance</a:t>
                </a:r>
              </a:p>
            </p:txBody>
          </p:sp>
          <p:sp>
            <p:nvSpPr>
              <p:cNvPr id="34" name="Division Sign 33">
                <a:extLst>
                  <a:ext uri="{FF2B5EF4-FFF2-40B4-BE49-F238E27FC236}">
                    <a16:creationId xmlns:a16="http://schemas.microsoft.com/office/drawing/2014/main" id="{A920E57D-231B-66A0-0268-E47889D8ABB6}"/>
                  </a:ext>
                </a:extLst>
              </p:cNvPr>
              <p:cNvSpPr/>
              <p:nvPr/>
            </p:nvSpPr>
            <p:spPr>
              <a:xfrm>
                <a:off x="2209346" y="5260692"/>
                <a:ext cx="414068" cy="222502"/>
              </a:xfrm>
              <a:prstGeom prst="mathDivide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Equals 34">
                <a:extLst>
                  <a:ext uri="{FF2B5EF4-FFF2-40B4-BE49-F238E27FC236}">
                    <a16:creationId xmlns:a16="http://schemas.microsoft.com/office/drawing/2014/main" id="{C9B85B95-E0E4-713A-8ACB-4D6ACF2DD38B}"/>
                  </a:ext>
                </a:extLst>
              </p:cNvPr>
              <p:cNvSpPr/>
              <p:nvPr/>
            </p:nvSpPr>
            <p:spPr>
              <a:xfrm>
                <a:off x="3694813" y="5234783"/>
                <a:ext cx="411480" cy="274320"/>
              </a:xfrm>
              <a:prstGeom prst="mathEqual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Rectangle 13">
                <a:extLst>
                  <a:ext uri="{FF2B5EF4-FFF2-40B4-BE49-F238E27FC236}">
                    <a16:creationId xmlns:a16="http://schemas.microsoft.com/office/drawing/2014/main" id="{E0689DD7-8D6D-DEB6-082C-DDABBB3846CA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941914" y="5603632"/>
                <a:ext cx="4389120" cy="640080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alt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Evaluates by work package overall cost value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alt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If the CPI &lt; 1.0 The activity is running over budget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866B4D8-B9B1-8D53-9978-49D988FCE9A2}"/>
                </a:ext>
              </a:extLst>
            </p:cNvPr>
            <p:cNvSpPr txBox="1"/>
            <p:nvPr/>
          </p:nvSpPr>
          <p:spPr>
            <a:xfrm>
              <a:off x="1418174" y="2093219"/>
              <a:ext cx="3657600" cy="64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Cost Performance: For Every $ Spent, There’s $0.83 of Budgeted Value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90071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30A45-648D-7676-1B62-6563A892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Resource Actual Cost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16495C-3618-C8FA-2E1D-5ADE195B00DC}"/>
              </a:ext>
            </a:extLst>
          </p:cNvPr>
          <p:cNvGrpSpPr/>
          <p:nvPr/>
        </p:nvGrpSpPr>
        <p:grpSpPr>
          <a:xfrm>
            <a:off x="884778" y="892691"/>
            <a:ext cx="9067108" cy="2554888"/>
            <a:chOff x="798513" y="918562"/>
            <a:chExt cx="9067108" cy="25548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2B0B97-EE69-99DD-2676-D65072819230}"/>
                </a:ext>
              </a:extLst>
            </p:cNvPr>
            <p:cNvSpPr txBox="1"/>
            <p:nvPr/>
          </p:nvSpPr>
          <p:spPr>
            <a:xfrm>
              <a:off x="2326378" y="918562"/>
              <a:ext cx="75392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Many Methods for Capturing Resource Cost, None are Easy</a:t>
              </a: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D4CC7EA6-3CF3-99D2-4477-54C7FFD9FCD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4165747"/>
                </p:ext>
              </p:extLst>
            </p:nvPr>
          </p:nvGraphicFramePr>
          <p:xfrm>
            <a:off x="798513" y="1409700"/>
            <a:ext cx="8851900" cy="2063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2" imgW="12382391" imgH="2886119" progId="Excel.Sheet.12">
                    <p:embed/>
                  </p:oleObj>
                </mc:Choice>
                <mc:Fallback>
                  <p:oleObj name="Worksheet" r:id="rId2" imgW="12382391" imgH="2886119" progId="Excel.Shee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798513" y="1409700"/>
                          <a:ext cx="8851900" cy="2063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159A65-69A2-8108-7D54-CD643C460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758" y="3518236"/>
            <a:ext cx="5109148" cy="3187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C3398F-DAC6-5681-EA23-D50F87C855A8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9</a:t>
            </a:r>
          </a:p>
        </p:txBody>
      </p:sp>
    </p:spTree>
    <p:extLst>
      <p:ext uri="{BB962C8B-B14F-4D97-AF65-F5344CB8AC3E}">
        <p14:creationId xmlns:p14="http://schemas.microsoft.com/office/powerpoint/2010/main" val="420767277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BFA74-87E5-2822-5502-56767815E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Non-Resource Cost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8B75FB4-D3A7-3723-897B-2B93208204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133734"/>
              </p:ext>
            </p:extLst>
          </p:nvPr>
        </p:nvGraphicFramePr>
        <p:xfrm>
          <a:off x="2173290" y="3179220"/>
          <a:ext cx="7877603" cy="3005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858566" imgH="4143331" progId="Excel.Sheet.12">
                  <p:embed/>
                </p:oleObj>
              </mc:Choice>
              <mc:Fallback>
                <p:oleObj name="Worksheet" r:id="rId2" imgW="10858566" imgH="414333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73290" y="3179220"/>
                        <a:ext cx="7877603" cy="3005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6C8E014-0A0A-09B2-A815-46728DDE5ED1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9</a:t>
            </a:r>
          </a:p>
        </p:txBody>
      </p:sp>
      <p:pic>
        <p:nvPicPr>
          <p:cNvPr id="8" name="Picture 7" descr="A person standing next to a large screen&#10;&#10;Description automatically generated">
            <a:extLst>
              <a:ext uri="{FF2B5EF4-FFF2-40B4-BE49-F238E27FC236}">
                <a16:creationId xmlns:a16="http://schemas.microsoft.com/office/drawing/2014/main" id="{C6A78530-F303-AE1F-EA61-4258F8A84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477" y="586539"/>
            <a:ext cx="4331229" cy="252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877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110BE-9BE8-B919-7BCA-D7DE8F430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2E68-7689-2CC4-8A3E-674626D98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Exercise: Cost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53274-F464-6577-9D2D-488198F5DCE3}"/>
              </a:ext>
            </a:extLst>
          </p:cNvPr>
          <p:cNvSpPr txBox="1"/>
          <p:nvPr/>
        </p:nvSpPr>
        <p:spPr>
          <a:xfrm>
            <a:off x="6406849" y="2331720"/>
            <a:ext cx="4109779" cy="2194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 Planning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 cost elements?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What’s the estimated budget?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What’s the level of confidence?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will cost be tracked?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60F75-32A7-AE4B-FE0D-DA4370AE9A27}"/>
              </a:ext>
            </a:extLst>
          </p:cNvPr>
          <p:cNvSpPr txBox="1"/>
          <p:nvPr/>
        </p:nvSpPr>
        <p:spPr>
          <a:xfrm>
            <a:off x="560717" y="6340415"/>
            <a:ext cx="1204882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 Exercise</a:t>
            </a:r>
          </a:p>
        </p:txBody>
      </p:sp>
      <p:pic>
        <p:nvPicPr>
          <p:cNvPr id="8" name="Picture 7" descr="A close-up of a person's hands&#10;&#10;Description automatically generated">
            <a:extLst>
              <a:ext uri="{FF2B5EF4-FFF2-40B4-BE49-F238E27FC236}">
                <a16:creationId xmlns:a16="http://schemas.microsoft.com/office/drawing/2014/main" id="{E85E9BCA-F049-C215-DB2B-1A21E6CFB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8" y="2202625"/>
            <a:ext cx="4799069" cy="24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53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F35ED-D7F5-53D3-878F-FB5B9918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Skills and Experiences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877E02-CD91-6A29-2FA0-E62CB8DCB73D}"/>
              </a:ext>
            </a:extLst>
          </p:cNvPr>
          <p:cNvGrpSpPr/>
          <p:nvPr/>
        </p:nvGrpSpPr>
        <p:grpSpPr>
          <a:xfrm>
            <a:off x="3626724" y="1487888"/>
            <a:ext cx="4830797" cy="2847081"/>
            <a:chOff x="3626724" y="1470636"/>
            <a:chExt cx="4830797" cy="284708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E45E504-0F2E-1EC2-4472-AF2E7F5A6C9A}"/>
                </a:ext>
              </a:extLst>
            </p:cNvPr>
            <p:cNvGrpSpPr/>
            <p:nvPr/>
          </p:nvGrpSpPr>
          <p:grpSpPr>
            <a:xfrm>
              <a:off x="3626724" y="1470636"/>
              <a:ext cx="2743200" cy="2847081"/>
              <a:chOff x="2725948" y="1742171"/>
              <a:chExt cx="2743200" cy="2847081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AEFCAEA-CC74-3361-8F78-E534791E5B08}"/>
                  </a:ext>
                </a:extLst>
              </p:cNvPr>
              <p:cNvSpPr/>
              <p:nvPr/>
            </p:nvSpPr>
            <p:spPr>
              <a:xfrm>
                <a:off x="2725948" y="1846052"/>
                <a:ext cx="2743200" cy="274320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prstTxWarp prst="textArchUp">
                  <a:avLst/>
                </a:prstTxWarp>
              </a:bodyPr>
              <a:lstStyle/>
              <a:p>
                <a:pPr algn="ctr"/>
                <a:endParaRPr lang="en-US" sz="2400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B6B295B-0BBD-1007-EA9E-F62F46376DA0}"/>
                  </a:ext>
                </a:extLst>
              </p:cNvPr>
              <p:cNvSpPr/>
              <p:nvPr/>
            </p:nvSpPr>
            <p:spPr>
              <a:xfrm>
                <a:off x="2725948" y="1742171"/>
                <a:ext cx="2743200" cy="24688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prstTxWarp prst="textArchUp">
                  <a:avLst/>
                </a:prstTxWarp>
              </a:bodyPr>
              <a:lstStyle/>
              <a:p>
                <a:pPr algn="ctr"/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Management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7C40DF8-D630-65E2-C858-DAE1BA4D801F}"/>
                </a:ext>
              </a:extLst>
            </p:cNvPr>
            <p:cNvGrpSpPr/>
            <p:nvPr/>
          </p:nvGrpSpPr>
          <p:grpSpPr>
            <a:xfrm>
              <a:off x="5714321" y="1470636"/>
              <a:ext cx="2743200" cy="2847081"/>
              <a:chOff x="2725948" y="1742171"/>
              <a:chExt cx="2743200" cy="284708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D6883A9-7EC1-0520-8F84-17F131899F8B}"/>
                  </a:ext>
                </a:extLst>
              </p:cNvPr>
              <p:cNvSpPr/>
              <p:nvPr/>
            </p:nvSpPr>
            <p:spPr>
              <a:xfrm>
                <a:off x="2725948" y="1846052"/>
                <a:ext cx="2743200" cy="2743200"/>
              </a:xfrm>
              <a:prstGeom prst="ellipse">
                <a:avLst/>
              </a:prstGeom>
              <a:blipFill>
                <a:blip r:embed="rId3">
                  <a:alphaModFix amt="60000"/>
                </a:blip>
                <a:stretch>
                  <a:fillRect/>
                </a:stretch>
              </a:blip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prstTxWarp prst="textArchUp">
                  <a:avLst/>
                </a:prstTxWarp>
              </a:bodyPr>
              <a:lstStyle/>
              <a:p>
                <a:pPr algn="ctr"/>
                <a:endParaRPr lang="en-US" sz="2400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BE864AA-3D15-5D00-229B-1549E2F20FBD}"/>
                  </a:ext>
                </a:extLst>
              </p:cNvPr>
              <p:cNvSpPr/>
              <p:nvPr/>
            </p:nvSpPr>
            <p:spPr>
              <a:xfrm>
                <a:off x="2725948" y="1742171"/>
                <a:ext cx="2743200" cy="24688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prstTxWarp prst="textArchUp">
                  <a:avLst/>
                </a:prstTxWarp>
              </a:bodyPr>
              <a:lstStyle/>
              <a:p>
                <a:pPr algn="ctr"/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Leadership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1F8436-61F9-9535-C4C7-2D417B816609}"/>
              </a:ext>
            </a:extLst>
          </p:cNvPr>
          <p:cNvGrpSpPr/>
          <p:nvPr/>
        </p:nvGrpSpPr>
        <p:grpSpPr>
          <a:xfrm>
            <a:off x="4670522" y="3112317"/>
            <a:ext cx="2743200" cy="2961764"/>
            <a:chOff x="2725948" y="1846052"/>
            <a:chExt cx="2743200" cy="296176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128937E-3F04-B5D5-F600-732D28FEC130}"/>
                </a:ext>
              </a:extLst>
            </p:cNvPr>
            <p:cNvSpPr/>
            <p:nvPr/>
          </p:nvSpPr>
          <p:spPr>
            <a:xfrm>
              <a:off x="2725948" y="1846052"/>
              <a:ext cx="2743200" cy="2743200"/>
            </a:xfrm>
            <a:prstGeom prst="ellipse">
              <a:avLst/>
            </a:prstGeom>
            <a:blipFill>
              <a:blip r:embed="rId4">
                <a:alphaModFix amt="60000"/>
              </a:blip>
              <a:stretch>
                <a:fillRect/>
              </a:stretch>
            </a:blip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prstTxWarp prst="textArchUp">
                <a:avLst/>
              </a:prstTxWarp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A91AB7-47C5-B8D4-EF3D-036D32FAC6BE}"/>
                </a:ext>
              </a:extLst>
            </p:cNvPr>
            <p:cNvSpPr/>
            <p:nvPr/>
          </p:nvSpPr>
          <p:spPr>
            <a:xfrm>
              <a:off x="2725948" y="2338936"/>
              <a:ext cx="2743200" cy="24688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>
              <a:prstTxWarp prst="textArchDown">
                <a:avLst/>
              </a:prstTxWarp>
            </a:bodyPr>
            <a:lstStyle/>
            <a:p>
              <a:pPr algn="ctr"/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Industry Knowledge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9873DC4-2488-3AD6-F80A-4FF5D5A1577F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44193660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F98B4-4F8C-E865-9B31-41B58D17E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E81BF-802F-E8E3-BE9B-5696D403C6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Risk</a:t>
            </a:r>
            <a:br>
              <a:rPr lang="en-US" dirty="0"/>
            </a:br>
            <a:r>
              <a:rPr lang="en-US" dirty="0"/>
              <a:t>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438EE-5F77-6E4B-85D3-EA3E7C314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1" y="3602037"/>
            <a:ext cx="8869680" cy="2460625"/>
          </a:xfrm>
        </p:spPr>
        <p:txBody>
          <a:bodyPr>
            <a:normAutofit/>
          </a:bodyPr>
          <a:lstStyle/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Threats &amp; Opportunities</a:t>
            </a:r>
          </a:p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Probabilities &amp; Impact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25091E-F288-A512-2ADD-10B41A87B9B2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10</a:t>
            </a:r>
          </a:p>
        </p:txBody>
      </p:sp>
    </p:spTree>
    <p:extLst>
      <p:ext uri="{BB962C8B-B14F-4D97-AF65-F5344CB8AC3E}">
        <p14:creationId xmlns:p14="http://schemas.microsoft.com/office/powerpoint/2010/main" val="426519232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FA93B-3E63-FF29-EF21-835DE57A7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Risk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A32F74-09CA-07F4-8F4D-E5CF1BEA1D28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B3E0D3-8835-DA0A-17A4-09242B783E0F}"/>
              </a:ext>
            </a:extLst>
          </p:cNvPr>
          <p:cNvGrpSpPr/>
          <p:nvPr/>
        </p:nvGrpSpPr>
        <p:grpSpPr>
          <a:xfrm>
            <a:off x="845525" y="1048389"/>
            <a:ext cx="10500951" cy="5278806"/>
            <a:chOff x="994237" y="963567"/>
            <a:chExt cx="10500951" cy="527880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C0B615-BAA7-A863-FFA5-E1674BBC63BA}"/>
                </a:ext>
              </a:extLst>
            </p:cNvPr>
            <p:cNvGrpSpPr/>
            <p:nvPr/>
          </p:nvGrpSpPr>
          <p:grpSpPr>
            <a:xfrm>
              <a:off x="994237" y="1587272"/>
              <a:ext cx="10500951" cy="4655101"/>
              <a:chOff x="994237" y="1587272"/>
              <a:chExt cx="10500951" cy="465510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B032B86-8962-3ED4-EB7E-D7BBF47CFCB5}"/>
                  </a:ext>
                </a:extLst>
              </p:cNvPr>
              <p:cNvGrpSpPr/>
              <p:nvPr/>
            </p:nvGrpSpPr>
            <p:grpSpPr>
              <a:xfrm>
                <a:off x="994237" y="1587272"/>
                <a:ext cx="4937760" cy="4655101"/>
                <a:chOff x="304127" y="1587272"/>
                <a:chExt cx="4937760" cy="4655101"/>
              </a:xfrm>
            </p:grpSpPr>
            <p:pic>
              <p:nvPicPr>
                <p:cNvPr id="7" name="Picture 6" descr="Words in a cloud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8778BC3C-DF10-3AD4-E680-D1E44FD6EC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4607" y="1587272"/>
                  <a:ext cx="4876801" cy="3657600"/>
                </a:xfrm>
                <a:prstGeom prst="rect">
                  <a:avLst/>
                </a:prstGeom>
              </p:spPr>
            </p:pic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9F10CA41-FBBD-68A0-1EC0-A9FBA7FA7A11}"/>
                    </a:ext>
                  </a:extLst>
                </p:cNvPr>
                <p:cNvSpPr/>
                <p:nvPr/>
              </p:nvSpPr>
              <p:spPr>
                <a:xfrm>
                  <a:off x="304127" y="4870773"/>
                  <a:ext cx="4937760" cy="1371600"/>
                </a:xfrm>
                <a:prstGeom prst="round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Things that may derail the project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Negative impact to time, cost, scope, etc.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Response plans for actions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285A453-9DFF-07B9-B2BB-181390587506}"/>
                  </a:ext>
                </a:extLst>
              </p:cNvPr>
              <p:cNvGrpSpPr/>
              <p:nvPr/>
            </p:nvGrpSpPr>
            <p:grpSpPr>
              <a:xfrm>
                <a:off x="6557428" y="1587272"/>
                <a:ext cx="4937760" cy="4655101"/>
                <a:chOff x="6557428" y="1587272"/>
                <a:chExt cx="4937760" cy="4655101"/>
              </a:xfrm>
            </p:grpSpPr>
            <p:pic>
              <p:nvPicPr>
                <p:cNvPr id="9" name="Picture 8" descr="Words in a collage&#10;&#10;Description automatically generated">
                  <a:extLst>
                    <a:ext uri="{FF2B5EF4-FFF2-40B4-BE49-F238E27FC236}">
                      <a16:creationId xmlns:a16="http://schemas.microsoft.com/office/drawing/2014/main" id="{1F66378E-B546-AE28-1C2C-34E2F4E7D4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87908" y="1587272"/>
                  <a:ext cx="4876801" cy="3657600"/>
                </a:xfrm>
                <a:prstGeom prst="rect">
                  <a:avLst/>
                </a:prstGeom>
              </p:spPr>
            </p:pic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BE80A159-4A02-602A-68F8-ACD42892528D}"/>
                    </a:ext>
                  </a:extLst>
                </p:cNvPr>
                <p:cNvSpPr/>
                <p:nvPr/>
              </p:nvSpPr>
              <p:spPr>
                <a:xfrm>
                  <a:off x="6557428" y="4870773"/>
                  <a:ext cx="4937760" cy="1371600"/>
                </a:xfrm>
                <a:prstGeom prst="round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Things that may improve the project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Positive impact to time, cost, scope, etc.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Response plans for actions</a:t>
                  </a:r>
                </a:p>
              </p:txBody>
            </p: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7322D01-C75A-F553-7E8A-EC4B1DBDB9FB}"/>
                </a:ext>
              </a:extLst>
            </p:cNvPr>
            <p:cNvSpPr txBox="1"/>
            <p:nvPr/>
          </p:nvSpPr>
          <p:spPr>
            <a:xfrm>
              <a:off x="2358512" y="963567"/>
              <a:ext cx="7772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“A </a:t>
              </a:r>
              <a:r>
                <a:rPr lang="en-US" sz="24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risk</a:t>
              </a: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is an uncertain event or condition that, if it occurs, can have a positive or negative effect on one or more objectives”</a:t>
              </a:r>
            </a:p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						PMI® PMBOK® 7</a:t>
              </a:r>
              <a:r>
                <a:rPr lang="en-US" sz="12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Edition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869737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03DB6-11BB-4924-A21A-532919BDDCBF}"/>
              </a:ext>
            </a:extLst>
          </p:cNvPr>
          <p:cNvGrpSpPr/>
          <p:nvPr/>
        </p:nvGrpSpPr>
        <p:grpSpPr>
          <a:xfrm>
            <a:off x="886886" y="1140125"/>
            <a:ext cx="10506075" cy="5181600"/>
            <a:chOff x="886886" y="872713"/>
            <a:chExt cx="10506075" cy="51816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3DDB97D-F1A4-3AD4-E197-2AA181686708}"/>
                </a:ext>
              </a:extLst>
            </p:cNvPr>
            <p:cNvGrpSpPr/>
            <p:nvPr/>
          </p:nvGrpSpPr>
          <p:grpSpPr>
            <a:xfrm>
              <a:off x="886886" y="872713"/>
              <a:ext cx="5029200" cy="5181600"/>
              <a:chOff x="886886" y="872713"/>
              <a:chExt cx="5029200" cy="5181600"/>
            </a:xfrm>
          </p:grpSpPr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89279EAE-9F4F-7357-A08F-2A628E0A49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6886" y="872713"/>
                <a:ext cx="5029200" cy="3474720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200" b="1" i="1" dirty="0"/>
                  <a:t>Risks</a:t>
                </a:r>
              </a:p>
              <a:p>
                <a:pPr marL="342900" indent="-342900"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They May Happen</a:t>
                </a:r>
              </a:p>
              <a:p>
                <a:pPr marL="342900" indent="-342900"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Possibility of a Disruption</a:t>
                </a:r>
              </a:p>
              <a:p>
                <a:pPr marL="342900" indent="-342900"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Possibility of an Opportunity</a:t>
                </a:r>
              </a:p>
              <a:p>
                <a:pPr marL="342900" indent="-342900"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Mitigation Responses</a:t>
                </a:r>
              </a:p>
              <a:p>
                <a:pPr marL="342900" indent="-342900"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Input into Project Activities</a:t>
                </a:r>
              </a:p>
              <a:p>
                <a:pPr marL="342900" indent="-342900">
                  <a:spcBef>
                    <a:spcPts val="0"/>
                  </a:spcBef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Response to Probability or Impact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1BCD94A-CA9E-0DF1-1335-ADCC6D1A5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30428" y="4225513"/>
                <a:ext cx="3511296" cy="1828800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9FEEF3-4BB9-C899-F17D-697D030E7C31}"/>
                </a:ext>
              </a:extLst>
            </p:cNvPr>
            <p:cNvGrpSpPr/>
            <p:nvPr/>
          </p:nvGrpSpPr>
          <p:grpSpPr>
            <a:xfrm>
              <a:off x="6363761" y="872713"/>
              <a:ext cx="5029200" cy="5181600"/>
              <a:chOff x="6363761" y="872713"/>
              <a:chExt cx="5029200" cy="5181600"/>
            </a:xfrm>
          </p:grpSpPr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C4DE19-7268-2A90-3D87-D35C638616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63761" y="872713"/>
                <a:ext cx="5029200" cy="34747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85728" indent="-285728" algn="l" rtl="0" eaLnBrk="1" fontAlgn="base" hangingPunct="1">
                  <a:spcBef>
                    <a:spcPts val="600"/>
                  </a:spcBef>
                  <a:spcAft>
                    <a:spcPts val="600"/>
                  </a:spcAft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lang="en-US" sz="2333" b="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890" indent="-285728" algn="l" rtl="0" eaLnBrk="1" fontAlgn="base" hangingPunct="1">
                  <a:spcBef>
                    <a:spcPts val="600"/>
                  </a:spcBef>
                  <a:spcAft>
                    <a:spcPts val="600"/>
                  </a:spcAft>
                  <a:buClr>
                    <a:schemeClr val="tx2"/>
                  </a:buClr>
                  <a:buChar char="–"/>
                  <a:defRPr lang="en-US" sz="2000" b="0" dirty="0">
                    <a:solidFill>
                      <a:schemeClr val="tx1"/>
                    </a:solidFill>
                    <a:latin typeface="+mn-lt"/>
                  </a:defRPr>
                </a:lvl2pPr>
                <a:lvl3pPr marL="1031793" indent="-285728" algn="l" rtl="0" eaLnBrk="1" fontAlgn="base" hangingPunct="1">
                  <a:spcBef>
                    <a:spcPts val="60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lang="en-US" sz="1667" b="0" dirty="0">
                    <a:solidFill>
                      <a:schemeClr val="tx1"/>
                    </a:solidFill>
                    <a:latin typeface="+mn-lt"/>
                  </a:defRPr>
                </a:lvl3pPr>
                <a:lvl4pPr marL="1433398" indent="-285728" algn="l" rtl="0" eaLnBrk="1" fontAlgn="base" hangingPunct="1">
                  <a:spcBef>
                    <a:spcPts val="600"/>
                  </a:spcBef>
                  <a:spcAft>
                    <a:spcPts val="600"/>
                  </a:spcAft>
                  <a:buClr>
                    <a:schemeClr val="tx2"/>
                  </a:buClr>
                  <a:buChar char="–"/>
                  <a:defRPr lang="en-US" sz="1500" b="0" dirty="0">
                    <a:solidFill>
                      <a:schemeClr val="tx1"/>
                    </a:solidFill>
                    <a:latin typeface="+mn-lt"/>
                  </a:defRPr>
                </a:lvl4pPr>
                <a:lvl5pPr marL="2057236" indent="-228582" algn="l" rtl="0" eaLnBrk="1" fontAlgn="base" hangingPunct="1">
                  <a:spcBef>
                    <a:spcPts val="600"/>
                  </a:spcBef>
                  <a:spcAft>
                    <a:spcPts val="600"/>
                  </a:spcAft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lang="en-US" sz="1333" b="0" baseline="0" dirty="0">
                    <a:solidFill>
                      <a:schemeClr val="tx1"/>
                    </a:solidFill>
                    <a:latin typeface="+mn-lt"/>
                  </a:defRPr>
                </a:lvl5pPr>
                <a:lvl6pPr marL="2514399" indent="-2285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282841"/>
                  </a:buClr>
                  <a:buChar char="»"/>
                  <a:defRPr sz="1600">
                    <a:solidFill>
                      <a:srgbClr val="282841"/>
                    </a:solidFill>
                    <a:latin typeface="+mn-lt"/>
                  </a:defRPr>
                </a:lvl6pPr>
                <a:lvl7pPr marL="2971562" indent="-2285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282841"/>
                  </a:buClr>
                  <a:buChar char="»"/>
                  <a:defRPr sz="1600">
                    <a:solidFill>
                      <a:srgbClr val="282841"/>
                    </a:solidFill>
                    <a:latin typeface="+mn-lt"/>
                  </a:defRPr>
                </a:lvl7pPr>
                <a:lvl8pPr marL="3428726" indent="-2285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282841"/>
                  </a:buClr>
                  <a:buChar char="»"/>
                  <a:defRPr sz="1600">
                    <a:solidFill>
                      <a:srgbClr val="282841"/>
                    </a:solidFill>
                    <a:latin typeface="+mn-lt"/>
                  </a:defRPr>
                </a:lvl8pPr>
                <a:lvl9pPr marL="3885890" indent="-2285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282841"/>
                  </a:buClr>
                  <a:buChar char="»"/>
                  <a:defRPr sz="1600">
                    <a:solidFill>
                      <a:srgbClr val="282841"/>
                    </a:solidFill>
                    <a:latin typeface="+mn-lt"/>
                  </a:defRPr>
                </a:lvl9pPr>
              </a:lstStyle>
              <a:p>
                <a:pPr marL="0" indent="0" algn="ctr">
                  <a:buFont typeface="Wingdings" panose="05000000000000000000" pitchFamily="2" charset="2"/>
                  <a:buNone/>
                </a:pPr>
                <a:r>
                  <a:rPr lang="en-US" sz="3200" b="1" i="1" kern="0" dirty="0"/>
                  <a:t>Issues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kern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It’s Happening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2400" kern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Present Challenge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2400" kern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Immediate Response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2400" kern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Managed at Occurrence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2400" kern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Reduce Immediate Impact</a:t>
                </a:r>
              </a:p>
            </p:txBody>
          </p:sp>
          <p:pic>
            <p:nvPicPr>
              <p:cNvPr id="10" name="Picture 9" descr="A magnifying glass over a problem&#10;&#10;Description automatically generated">
                <a:extLst>
                  <a:ext uri="{FF2B5EF4-FFF2-40B4-BE49-F238E27FC236}">
                    <a16:creationId xmlns:a16="http://schemas.microsoft.com/office/drawing/2014/main" id="{99F4375B-567F-90CD-CFD2-5EF0BE81E6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0278" y="4225513"/>
                <a:ext cx="2335632" cy="1828800"/>
              </a:xfrm>
              <a:prstGeom prst="rect">
                <a:avLst/>
              </a:prstGeom>
            </p:spPr>
          </p:pic>
        </p:grp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40FB5A5C-D9B5-890B-AC3F-69BF318BE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or Issues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EAEC5-9B3C-D10A-7849-0114EF8D517E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10</a:t>
            </a:r>
          </a:p>
        </p:txBody>
      </p:sp>
    </p:spTree>
    <p:extLst>
      <p:ext uri="{BB962C8B-B14F-4D97-AF65-F5344CB8AC3E}">
        <p14:creationId xmlns:p14="http://schemas.microsoft.com/office/powerpoint/2010/main" val="211373814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82ADC0-6C44-43F3-BC94-70286DFDF20F}"/>
              </a:ext>
            </a:extLst>
          </p:cNvPr>
          <p:cNvGrpSpPr/>
          <p:nvPr/>
        </p:nvGrpSpPr>
        <p:grpSpPr>
          <a:xfrm>
            <a:off x="849363" y="889000"/>
            <a:ext cx="6418768" cy="3232278"/>
            <a:chOff x="849363" y="889000"/>
            <a:chExt cx="6418768" cy="3232278"/>
          </a:xfrm>
        </p:grpSpPr>
        <p:pic>
          <p:nvPicPr>
            <p:cNvPr id="6" name="Picture 5" descr="A diagram with text and numbers&#10;&#10;Description automatically generated with medium confidence">
              <a:extLst>
                <a:ext uri="{FF2B5EF4-FFF2-40B4-BE49-F238E27FC236}">
                  <a16:creationId xmlns:a16="http://schemas.microsoft.com/office/drawing/2014/main" id="{214611A1-85B3-917E-BE73-0304CD076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63" y="1222803"/>
              <a:ext cx="6418768" cy="289847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B7107DA-5ED5-AA55-7455-11ECEE25B6FD}"/>
                </a:ext>
              </a:extLst>
            </p:cNvPr>
            <p:cNvSpPr txBox="1"/>
            <p:nvPr/>
          </p:nvSpPr>
          <p:spPr>
            <a:xfrm>
              <a:off x="2944499" y="889000"/>
              <a:ext cx="22284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Find in the WBS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F4E448F-9D56-2B5A-5BFA-D0A98F795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Risks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5D412C-7A4C-B80D-5062-99C319186475}"/>
              </a:ext>
            </a:extLst>
          </p:cNvPr>
          <p:cNvGrpSpPr/>
          <p:nvPr/>
        </p:nvGrpSpPr>
        <p:grpSpPr>
          <a:xfrm>
            <a:off x="7337869" y="1054318"/>
            <a:ext cx="4134427" cy="3528625"/>
            <a:chOff x="7353392" y="1847949"/>
            <a:chExt cx="4134427" cy="3528625"/>
          </a:xfrm>
        </p:grpSpPr>
        <p:pic>
          <p:nvPicPr>
            <p:cNvPr id="12" name="Picture 11" descr="A group of people standing on a book&#10;&#10;Description automatically generated">
              <a:extLst>
                <a:ext uri="{FF2B5EF4-FFF2-40B4-BE49-F238E27FC236}">
                  <a16:creationId xmlns:a16="http://schemas.microsoft.com/office/drawing/2014/main" id="{259B4C82-46F7-7DFE-3F6B-1D094A8C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392" y="1847949"/>
              <a:ext cx="4134427" cy="31621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6238FE-EC15-CB88-8E00-495609C47ECB}"/>
                </a:ext>
              </a:extLst>
            </p:cNvPr>
            <p:cNvSpPr txBox="1"/>
            <p:nvPr/>
          </p:nvSpPr>
          <p:spPr>
            <a:xfrm>
              <a:off x="8335211" y="4914909"/>
              <a:ext cx="21707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Use Experience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B7C648-2116-27A3-5237-7F2790B9C2F4}"/>
              </a:ext>
            </a:extLst>
          </p:cNvPr>
          <p:cNvGrpSpPr/>
          <p:nvPr/>
        </p:nvGrpSpPr>
        <p:grpSpPr>
          <a:xfrm>
            <a:off x="3203441" y="3403690"/>
            <a:ext cx="4134427" cy="3285706"/>
            <a:chOff x="1922560" y="3024183"/>
            <a:chExt cx="4134427" cy="3285706"/>
          </a:xfrm>
        </p:grpSpPr>
        <p:pic>
          <p:nvPicPr>
            <p:cNvPr id="8" name="Picture 7" descr="A colorful brain with many icons&#10;&#10;Description automatically generated with low confidence">
              <a:extLst>
                <a:ext uri="{FF2B5EF4-FFF2-40B4-BE49-F238E27FC236}">
                  <a16:creationId xmlns:a16="http://schemas.microsoft.com/office/drawing/2014/main" id="{FB95805B-474C-FA58-1FAE-F388C3772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2560" y="3024183"/>
              <a:ext cx="4134427" cy="2934109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6CE42E-F88A-B4B0-85FD-01B8C4ACFB64}"/>
                </a:ext>
              </a:extLst>
            </p:cNvPr>
            <p:cNvSpPr txBox="1"/>
            <p:nvPr/>
          </p:nvSpPr>
          <p:spPr>
            <a:xfrm>
              <a:off x="2245289" y="5848224"/>
              <a:ext cx="34889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Brainstorm Considerations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1E52662-02A6-F892-2CB8-119E2E61C84E}"/>
              </a:ext>
            </a:extLst>
          </p:cNvPr>
          <p:cNvSpPr txBox="1"/>
          <p:nvPr/>
        </p:nvSpPr>
        <p:spPr>
          <a:xfrm>
            <a:off x="7776675" y="4870744"/>
            <a:ext cx="3446291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Externally, Internally, Operationally, Technically, Functionally, etc…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58B778-EDA4-B1AE-DB1A-C4F87977F72A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10</a:t>
            </a:r>
          </a:p>
        </p:txBody>
      </p:sp>
    </p:spTree>
    <p:extLst>
      <p:ext uri="{BB962C8B-B14F-4D97-AF65-F5344CB8AC3E}">
        <p14:creationId xmlns:p14="http://schemas.microsoft.com/office/powerpoint/2010/main" val="191968761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BCE85-F06C-85F0-3F2F-64E7AFAF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Choices Affecting Two Things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CA97A2-AE39-6B0D-C5D6-D2034C4CC0CD}"/>
              </a:ext>
            </a:extLst>
          </p:cNvPr>
          <p:cNvGrpSpPr/>
          <p:nvPr/>
        </p:nvGrpSpPr>
        <p:grpSpPr>
          <a:xfrm>
            <a:off x="1516737" y="968554"/>
            <a:ext cx="6563256" cy="5567872"/>
            <a:chOff x="2965051" y="968554"/>
            <a:chExt cx="6563256" cy="55678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4F7A740-7F67-ADF2-302C-31AE58E1CDCD}"/>
                </a:ext>
              </a:extLst>
            </p:cNvPr>
            <p:cNvGrpSpPr/>
            <p:nvPr/>
          </p:nvGrpSpPr>
          <p:grpSpPr>
            <a:xfrm>
              <a:off x="6737233" y="1371600"/>
              <a:ext cx="2791074" cy="4761781"/>
              <a:chOff x="4839419" y="1302589"/>
              <a:chExt cx="2791074" cy="476178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019173D-E673-D861-E64D-BBDC26570FE7}"/>
                  </a:ext>
                </a:extLst>
              </p:cNvPr>
              <p:cNvGrpSpPr/>
              <p:nvPr/>
            </p:nvGrpSpPr>
            <p:grpSpPr>
              <a:xfrm>
                <a:off x="4839419" y="1302589"/>
                <a:ext cx="1256581" cy="4761781"/>
                <a:chOff x="4839419" y="1302589"/>
                <a:chExt cx="1256581" cy="4761781"/>
              </a:xfrm>
            </p:grpSpPr>
            <p:sp>
              <p:nvSpPr>
                <p:cNvPr id="5" name="Arrow: Up-Down 4">
                  <a:extLst>
                    <a:ext uri="{FF2B5EF4-FFF2-40B4-BE49-F238E27FC236}">
                      <a16:creationId xmlns:a16="http://schemas.microsoft.com/office/drawing/2014/main" id="{6CA27962-806C-F4FD-2EA1-291A2537315E}"/>
                    </a:ext>
                  </a:extLst>
                </p:cNvPr>
                <p:cNvSpPr/>
                <p:nvPr/>
              </p:nvSpPr>
              <p:spPr>
                <a:xfrm>
                  <a:off x="4839419" y="1302589"/>
                  <a:ext cx="1256581" cy="4761781"/>
                </a:xfrm>
                <a:prstGeom prst="upDownArrow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6A3E90B2-825C-2670-F6E6-1D332A4A3A42}"/>
                    </a:ext>
                  </a:extLst>
                </p:cNvPr>
                <p:cNvSpPr txBox="1"/>
                <p:nvPr/>
              </p:nvSpPr>
              <p:spPr>
                <a:xfrm rot="16200000">
                  <a:off x="3754356" y="3267981"/>
                  <a:ext cx="3426707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PROBABILITY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633BAB-839C-46D5-69A9-CED0FB11D28D}"/>
                  </a:ext>
                </a:extLst>
              </p:cNvPr>
              <p:cNvGrpSpPr/>
              <p:nvPr/>
            </p:nvGrpSpPr>
            <p:grpSpPr>
              <a:xfrm>
                <a:off x="6373912" y="1302589"/>
                <a:ext cx="1256581" cy="4761781"/>
                <a:chOff x="6373912" y="1341384"/>
                <a:chExt cx="1256581" cy="4761781"/>
              </a:xfrm>
            </p:grpSpPr>
            <p:sp>
              <p:nvSpPr>
                <p:cNvPr id="6" name="Arrow: Up-Down 5">
                  <a:extLst>
                    <a:ext uri="{FF2B5EF4-FFF2-40B4-BE49-F238E27FC236}">
                      <a16:creationId xmlns:a16="http://schemas.microsoft.com/office/drawing/2014/main" id="{F0079059-A3E8-A0E9-60A0-4B04316E88C0}"/>
                    </a:ext>
                  </a:extLst>
                </p:cNvPr>
                <p:cNvSpPr/>
                <p:nvPr/>
              </p:nvSpPr>
              <p:spPr>
                <a:xfrm>
                  <a:off x="6373912" y="1341384"/>
                  <a:ext cx="1256581" cy="4761781"/>
                </a:xfrm>
                <a:prstGeom prst="upDownArrow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C1F6CC1-5792-22C7-56A7-332E9523D9AA}"/>
                    </a:ext>
                  </a:extLst>
                </p:cNvPr>
                <p:cNvSpPr txBox="1"/>
                <p:nvPr/>
              </p:nvSpPr>
              <p:spPr>
                <a:xfrm rot="16200000">
                  <a:off x="5941848" y="3306776"/>
                  <a:ext cx="2120709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IMPACT</a:t>
                  </a:r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1F07C1-0484-8820-9474-2AA27105D90E}"/>
                </a:ext>
              </a:extLst>
            </p:cNvPr>
            <p:cNvGrpSpPr/>
            <p:nvPr/>
          </p:nvGrpSpPr>
          <p:grpSpPr>
            <a:xfrm>
              <a:off x="2965051" y="968554"/>
              <a:ext cx="3726904" cy="5567872"/>
              <a:chOff x="1503970" y="957532"/>
              <a:chExt cx="3726904" cy="556787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ED98F0E-DD26-6762-E0E5-3979A4F762DA}"/>
                  </a:ext>
                </a:extLst>
              </p:cNvPr>
              <p:cNvGrpSpPr/>
              <p:nvPr/>
            </p:nvGrpSpPr>
            <p:grpSpPr>
              <a:xfrm>
                <a:off x="1742132" y="957532"/>
                <a:ext cx="3136959" cy="1828800"/>
                <a:chOff x="1742132" y="957532"/>
                <a:chExt cx="3136959" cy="1828800"/>
              </a:xfrm>
            </p:grpSpPr>
            <p:pic>
              <p:nvPicPr>
                <p:cNvPr id="11" name="Picture 10" descr="A hand holding a green and white check mark&#10;&#10;Description automatically generated">
                  <a:extLst>
                    <a:ext uri="{FF2B5EF4-FFF2-40B4-BE49-F238E27FC236}">
                      <a16:creationId xmlns:a16="http://schemas.microsoft.com/office/drawing/2014/main" id="{225E16A2-832D-39CC-B6B9-A1DB0E628A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42132" y="957532"/>
                  <a:ext cx="1144554" cy="1828800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12080F2-BEBD-B47C-733B-83DA652F08F0}"/>
                    </a:ext>
                  </a:extLst>
                </p:cNvPr>
                <p:cNvSpPr txBox="1"/>
                <p:nvPr/>
              </p:nvSpPr>
              <p:spPr>
                <a:xfrm>
                  <a:off x="2886686" y="1548766"/>
                  <a:ext cx="199240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Accept It!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3F05309-99D7-0A4F-B61B-092D94C8241D}"/>
                  </a:ext>
                </a:extLst>
              </p:cNvPr>
              <p:cNvGrpSpPr/>
              <p:nvPr/>
            </p:nvGrpSpPr>
            <p:grpSpPr>
              <a:xfrm>
                <a:off x="1503970" y="2827068"/>
                <a:ext cx="3726904" cy="1828800"/>
                <a:chOff x="1503970" y="2827068"/>
                <a:chExt cx="3726904" cy="1828800"/>
              </a:xfrm>
            </p:grpSpPr>
            <p:pic>
              <p:nvPicPr>
                <p:cNvPr id="14" name="Picture 13" descr="A person stepping on a red button&#10;&#10;Description automatically generated">
                  <a:extLst>
                    <a:ext uri="{FF2B5EF4-FFF2-40B4-BE49-F238E27FC236}">
                      <a16:creationId xmlns:a16="http://schemas.microsoft.com/office/drawing/2014/main" id="{4037D185-3789-287F-2784-6111587D32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3970" y="2827068"/>
                  <a:ext cx="1620878" cy="1828800"/>
                </a:xfrm>
                <a:prstGeom prst="rect">
                  <a:avLst/>
                </a:prstGeom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2E7BF7B-2AC5-1055-2DF3-3AF8899DAD47}"/>
                    </a:ext>
                  </a:extLst>
                </p:cNvPr>
                <p:cNvSpPr txBox="1"/>
                <p:nvPr/>
              </p:nvSpPr>
              <p:spPr>
                <a:xfrm>
                  <a:off x="3124848" y="3418302"/>
                  <a:ext cx="210602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Change It!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78DD7F9-6279-143D-C105-A5756ED8E49E}"/>
                  </a:ext>
                </a:extLst>
              </p:cNvPr>
              <p:cNvGrpSpPr/>
              <p:nvPr/>
            </p:nvGrpSpPr>
            <p:grpSpPr>
              <a:xfrm>
                <a:off x="2036936" y="4696604"/>
                <a:ext cx="2630046" cy="1828800"/>
                <a:chOff x="2036936" y="4696604"/>
                <a:chExt cx="2630046" cy="1828800"/>
              </a:xfrm>
            </p:grpSpPr>
            <p:pic>
              <p:nvPicPr>
                <p:cNvPr id="17" name="Picture 16" descr="A cartoon of a person&#10;&#10;Description automatically generated">
                  <a:extLst>
                    <a:ext uri="{FF2B5EF4-FFF2-40B4-BE49-F238E27FC236}">
                      <a16:creationId xmlns:a16="http://schemas.microsoft.com/office/drawing/2014/main" id="{4F7210B3-E065-5A6A-0C0A-77B851646B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36936" y="4696604"/>
                  <a:ext cx="554946" cy="1828800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D746DB3-E787-15AB-4444-31EAE6604618}"/>
                    </a:ext>
                  </a:extLst>
                </p:cNvPr>
                <p:cNvSpPr txBox="1"/>
                <p:nvPr/>
              </p:nvSpPr>
              <p:spPr>
                <a:xfrm>
                  <a:off x="2886686" y="5287838"/>
                  <a:ext cx="178029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Leave It!</a:t>
                  </a:r>
                </a:p>
              </p:txBody>
            </p:sp>
          </p:grp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332CBF0-594D-08D0-50DA-DC97E741681E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10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C7F361B-7F6A-72C8-34C9-447E72919E71}"/>
              </a:ext>
            </a:extLst>
          </p:cNvPr>
          <p:cNvSpPr txBox="1">
            <a:spLocks noChangeArrowheads="1"/>
          </p:cNvSpPr>
          <p:nvPr/>
        </p:nvSpPr>
        <p:spPr>
          <a:xfrm>
            <a:off x="8238923" y="2380890"/>
            <a:ext cx="3639399" cy="27432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likely is it to happen?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it happens, what does it effect?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it happens, when is that expected to be?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it happen more than once?</a:t>
            </a:r>
          </a:p>
        </p:txBody>
      </p:sp>
    </p:spTree>
    <p:extLst>
      <p:ext uri="{BB962C8B-B14F-4D97-AF65-F5344CB8AC3E}">
        <p14:creationId xmlns:p14="http://schemas.microsoft.com/office/powerpoint/2010/main" val="341051278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9C564-6F0D-DF17-D844-960BF6D7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Responses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35758-0844-BCE8-4C1A-F917400E37D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825500"/>
            <a:ext cx="11217275" cy="3730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Accept It, Change It, or Leave It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97FBC9-3327-93FF-20B3-27A97E510D92}"/>
              </a:ext>
            </a:extLst>
          </p:cNvPr>
          <p:cNvGrpSpPr/>
          <p:nvPr/>
        </p:nvGrpSpPr>
        <p:grpSpPr>
          <a:xfrm>
            <a:off x="594578" y="1478664"/>
            <a:ext cx="4796799" cy="4210504"/>
            <a:chOff x="6466933" y="1229205"/>
            <a:chExt cx="4796799" cy="42105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0D765B3-15A2-F64A-2A1A-C6EBB51CC323}"/>
                </a:ext>
              </a:extLst>
            </p:cNvPr>
            <p:cNvGrpSpPr/>
            <p:nvPr/>
          </p:nvGrpSpPr>
          <p:grpSpPr>
            <a:xfrm>
              <a:off x="6466933" y="1229205"/>
              <a:ext cx="4796799" cy="914400"/>
              <a:chOff x="6466933" y="1229205"/>
              <a:chExt cx="4796799" cy="914400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779CAEC8-56E2-7755-1B65-1CFB882015A2}"/>
                  </a:ext>
                </a:extLst>
              </p:cNvPr>
              <p:cNvSpPr/>
              <p:nvPr/>
            </p:nvSpPr>
            <p:spPr>
              <a:xfrm>
                <a:off x="6466933" y="1229205"/>
                <a:ext cx="1828800" cy="91440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C8FDD0F-0D08-2D83-0A5D-E86E6F761498}"/>
                  </a:ext>
                </a:extLst>
              </p:cNvPr>
              <p:cNvSpPr/>
              <p:nvPr/>
            </p:nvSpPr>
            <p:spPr>
              <a:xfrm>
                <a:off x="8520532" y="1229205"/>
                <a:ext cx="2743200" cy="914400"/>
              </a:xfrm>
              <a:prstGeom prst="round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 response planning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Manage if it happens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Monitor until action needed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F22E2E4-DA44-B469-AE9A-06DE866E21AD}"/>
                </a:ext>
              </a:extLst>
            </p:cNvPr>
            <p:cNvGrpSpPr/>
            <p:nvPr/>
          </p:nvGrpSpPr>
          <p:grpSpPr>
            <a:xfrm>
              <a:off x="6466933" y="2323182"/>
              <a:ext cx="4796799" cy="928574"/>
              <a:chOff x="6466933" y="2500426"/>
              <a:chExt cx="4796799" cy="928574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097BF044-B711-F805-5887-8D8D310E5AD0}"/>
                  </a:ext>
                </a:extLst>
              </p:cNvPr>
              <p:cNvSpPr/>
              <p:nvPr/>
            </p:nvSpPr>
            <p:spPr>
              <a:xfrm>
                <a:off x="6466933" y="2500426"/>
                <a:ext cx="1828800" cy="9144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61E7EE8-AB71-8657-C707-ECCE3E83FFE2}"/>
                  </a:ext>
                </a:extLst>
              </p:cNvPr>
              <p:cNvSpPr/>
              <p:nvPr/>
            </p:nvSpPr>
            <p:spPr>
              <a:xfrm>
                <a:off x="8520532" y="2514600"/>
                <a:ext cx="2743200" cy="914400"/>
              </a:xfrm>
              <a:prstGeom prst="round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Remove scope from project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Plan actions to remove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Get approvals for removal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8E7F532-95A8-0D8F-A2E9-9173789E825D}"/>
                </a:ext>
              </a:extLst>
            </p:cNvPr>
            <p:cNvGrpSpPr/>
            <p:nvPr/>
          </p:nvGrpSpPr>
          <p:grpSpPr>
            <a:xfrm>
              <a:off x="6466933" y="3431333"/>
              <a:ext cx="4796799" cy="914400"/>
              <a:chOff x="6466933" y="3771647"/>
              <a:chExt cx="4796799" cy="91440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9AE15C0-884E-C836-F4A8-CEFB7B3F9D67}"/>
                  </a:ext>
                </a:extLst>
              </p:cNvPr>
              <p:cNvSpPr/>
              <p:nvPr/>
            </p:nvSpPr>
            <p:spPr>
              <a:xfrm>
                <a:off x="6466933" y="3771647"/>
                <a:ext cx="1828800" cy="9144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FC3176AD-8B5E-B2D6-379D-6D9E306819F8}"/>
                  </a:ext>
                </a:extLst>
              </p:cNvPr>
              <p:cNvSpPr/>
              <p:nvPr/>
            </p:nvSpPr>
            <p:spPr>
              <a:xfrm>
                <a:off x="8520532" y="3771647"/>
                <a:ext cx="2743200" cy="914400"/>
              </a:xfrm>
              <a:prstGeom prst="round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Actions to change probability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Actions to change impact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Plan mitigation actions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CDA5C8B-9D47-74F8-C658-3E40F7A753F5}"/>
                </a:ext>
              </a:extLst>
            </p:cNvPr>
            <p:cNvGrpSpPr/>
            <p:nvPr/>
          </p:nvGrpSpPr>
          <p:grpSpPr>
            <a:xfrm>
              <a:off x="6466933" y="4525309"/>
              <a:ext cx="4796799" cy="914400"/>
              <a:chOff x="6466933" y="5042869"/>
              <a:chExt cx="4796799" cy="91440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4BCF7E2-3888-357D-8FD2-ACEA64DB5DF1}"/>
                  </a:ext>
                </a:extLst>
              </p:cNvPr>
              <p:cNvSpPr/>
              <p:nvPr/>
            </p:nvSpPr>
            <p:spPr>
              <a:xfrm>
                <a:off x="6466933" y="5042869"/>
                <a:ext cx="1828800" cy="9144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1AD0072-24E7-6C4F-D022-963C0BD26C8A}"/>
                  </a:ext>
                </a:extLst>
              </p:cNvPr>
              <p:cNvSpPr/>
              <p:nvPr/>
            </p:nvSpPr>
            <p:spPr>
              <a:xfrm>
                <a:off x="8520532" y="5042869"/>
                <a:ext cx="2743200" cy="914400"/>
              </a:xfrm>
              <a:prstGeom prst="round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Risk ownership transferred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Monitor &amp; control as needed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Formal agreements if needed</a:t>
                </a:r>
              </a:p>
            </p:txBody>
          </p: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E065052-FC8E-45D6-F178-FA26A9B7180D}"/>
              </a:ext>
            </a:extLst>
          </p:cNvPr>
          <p:cNvSpPr/>
          <p:nvPr/>
        </p:nvSpPr>
        <p:spPr>
          <a:xfrm>
            <a:off x="5784938" y="2266775"/>
            <a:ext cx="5760720" cy="246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cap="small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Response Should Be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Appropriate for the significance of the risk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 effective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Realistic within the project context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Agreed to by relevant stakeholders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Owned by a responsible person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C9351-5A96-240D-0E62-BCAD8F5ACED7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10</a:t>
            </a:r>
          </a:p>
        </p:txBody>
      </p:sp>
    </p:spTree>
    <p:extLst>
      <p:ext uri="{BB962C8B-B14F-4D97-AF65-F5344CB8AC3E}">
        <p14:creationId xmlns:p14="http://schemas.microsoft.com/office/powerpoint/2010/main" val="88018740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61F50-DDDF-C548-C9C3-10A72E287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Down Risk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82DCB-E8A8-516C-03B4-8655F3E366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Qualitative or Quantitative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4FD2A9-4C58-EBEB-A6A9-491C75352B36}"/>
              </a:ext>
            </a:extLst>
          </p:cNvPr>
          <p:cNvGrpSpPr/>
          <p:nvPr/>
        </p:nvGrpSpPr>
        <p:grpSpPr>
          <a:xfrm>
            <a:off x="1488845" y="1324339"/>
            <a:ext cx="9698355" cy="5000919"/>
            <a:chOff x="1230055" y="1419225"/>
            <a:chExt cx="9698355" cy="500091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109579D-3592-6EEF-E1FE-EBBE4E0D72A1}"/>
                </a:ext>
              </a:extLst>
            </p:cNvPr>
            <p:cNvSpPr/>
            <p:nvPr/>
          </p:nvSpPr>
          <p:spPr bwMode="auto">
            <a:xfrm>
              <a:off x="1230055" y="1419225"/>
              <a:ext cx="2103120" cy="640080"/>
            </a:xfrm>
            <a:prstGeom prst="roundRect">
              <a:avLst/>
            </a:prstGeom>
            <a:solidFill>
              <a:schemeClr val="tx2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Identification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56CF548-7979-B004-18C9-E2731902FFDF}"/>
                </a:ext>
              </a:extLst>
            </p:cNvPr>
            <p:cNvSpPr/>
            <p:nvPr/>
          </p:nvSpPr>
          <p:spPr bwMode="auto">
            <a:xfrm>
              <a:off x="1230055" y="2144745"/>
              <a:ext cx="2103120" cy="640080"/>
            </a:xfrm>
            <a:prstGeom prst="roundRect">
              <a:avLst/>
            </a:prstGeom>
            <a:solidFill>
              <a:schemeClr val="tx2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r>
                <a:rPr lang="en-US" sz="2000" dirty="0">
                  <a:solidFill>
                    <a:schemeClr val="bg1"/>
                  </a:solidFill>
                </a:rPr>
                <a:t>Description of Results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72710DD-F75D-7967-32A8-8081A9871527}"/>
                </a:ext>
              </a:extLst>
            </p:cNvPr>
            <p:cNvSpPr/>
            <p:nvPr/>
          </p:nvSpPr>
          <p:spPr bwMode="auto">
            <a:xfrm>
              <a:off x="1230055" y="2870265"/>
              <a:ext cx="2103120" cy="640080"/>
            </a:xfrm>
            <a:prstGeom prst="roundRect">
              <a:avLst/>
            </a:prstGeom>
            <a:solidFill>
              <a:schemeClr val="tx2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r>
                <a:rPr lang="en-US" sz="2000" dirty="0">
                  <a:solidFill>
                    <a:schemeClr val="bg1"/>
                  </a:solidFill>
                </a:rPr>
                <a:t>Understanding Impact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FB698DA-5C70-87E0-9986-44390388167E}"/>
                </a:ext>
              </a:extLst>
            </p:cNvPr>
            <p:cNvSpPr/>
            <p:nvPr/>
          </p:nvSpPr>
          <p:spPr bwMode="auto">
            <a:xfrm>
              <a:off x="1230055" y="3595785"/>
              <a:ext cx="2103120" cy="640080"/>
            </a:xfrm>
            <a:prstGeom prst="roundRect">
              <a:avLst/>
            </a:prstGeom>
            <a:solidFill>
              <a:schemeClr val="tx2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r>
                <a:rPr lang="en-US" sz="2000" dirty="0">
                  <a:solidFill>
                    <a:schemeClr val="bg1"/>
                  </a:solidFill>
                </a:rPr>
                <a:t>Calculating Probability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A193ABF-5200-47C4-2AD1-3C6059878302}"/>
                </a:ext>
              </a:extLst>
            </p:cNvPr>
            <p:cNvSpPr/>
            <p:nvPr/>
          </p:nvSpPr>
          <p:spPr bwMode="auto">
            <a:xfrm>
              <a:off x="1230055" y="4321304"/>
              <a:ext cx="2103120" cy="640080"/>
            </a:xfrm>
            <a:prstGeom prst="roundRect">
              <a:avLst/>
            </a:prstGeom>
            <a:solidFill>
              <a:schemeClr val="tx2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Decisions on Response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8BAE9D2-08C3-B866-CAB0-7D1A4949FFC7}"/>
                </a:ext>
              </a:extLst>
            </p:cNvPr>
            <p:cNvSpPr/>
            <p:nvPr/>
          </p:nvSpPr>
          <p:spPr bwMode="auto">
            <a:xfrm>
              <a:off x="1230055" y="5780064"/>
              <a:ext cx="2103120" cy="640080"/>
            </a:xfrm>
            <a:prstGeom prst="roundRect">
              <a:avLst/>
            </a:prstGeom>
            <a:solidFill>
              <a:schemeClr val="tx2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r>
                <a:rPr lang="en-US" sz="2000" dirty="0">
                  <a:solidFill>
                    <a:schemeClr val="bg1"/>
                  </a:solidFill>
                </a:rPr>
                <a:t>Monitor &amp; Control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31832E4-D13E-6DB9-7418-18FE6197488D}"/>
                </a:ext>
              </a:extLst>
            </p:cNvPr>
            <p:cNvSpPr/>
            <p:nvPr/>
          </p:nvSpPr>
          <p:spPr bwMode="auto">
            <a:xfrm>
              <a:off x="1230055" y="5056344"/>
              <a:ext cx="2103120" cy="640080"/>
            </a:xfrm>
            <a:prstGeom prst="roundRect">
              <a:avLst/>
            </a:prstGeom>
            <a:solidFill>
              <a:schemeClr val="tx2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Response Application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D04672-775C-3A33-37B1-98A319655CF3}"/>
                </a:ext>
              </a:extLst>
            </p:cNvPr>
            <p:cNvSpPr/>
            <p:nvPr/>
          </p:nvSpPr>
          <p:spPr bwMode="auto">
            <a:xfrm>
              <a:off x="3613210" y="1419225"/>
              <a:ext cx="7315200" cy="64008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+mn-lt"/>
                </a:rPr>
                <a:t>Naming the </a:t>
              </a:r>
              <a:r>
                <a:rPr lang="en-US" sz="3200" dirty="0">
                  <a:solidFill>
                    <a:schemeClr val="tx2"/>
                  </a:solidFill>
                </a:rPr>
                <a:t>risk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934885C-A2CD-AA2A-8465-14096854D611}"/>
                </a:ext>
              </a:extLst>
            </p:cNvPr>
            <p:cNvSpPr/>
            <p:nvPr/>
          </p:nvSpPr>
          <p:spPr bwMode="auto">
            <a:xfrm>
              <a:off x="3613210" y="2144745"/>
              <a:ext cx="7315200" cy="64008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r>
                <a:rPr lang="en-US" sz="3200" dirty="0">
                  <a:solidFill>
                    <a:schemeClr val="tx2"/>
                  </a:solidFill>
                </a:rPr>
                <a:t>What happens and what does it cause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228696-B9E1-A153-95AB-E870D51C22F7}"/>
                </a:ext>
              </a:extLst>
            </p:cNvPr>
            <p:cNvSpPr/>
            <p:nvPr/>
          </p:nvSpPr>
          <p:spPr bwMode="auto">
            <a:xfrm>
              <a:off x="3613210" y="2875410"/>
              <a:ext cx="7315200" cy="64008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r>
                <a:rPr lang="en-US" sz="3200" dirty="0">
                  <a:solidFill>
                    <a:schemeClr val="tx2"/>
                  </a:solidFill>
                </a:rPr>
                <a:t>The level of disruption or advantage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5ABDA2-EAFC-3FB9-D137-DA13498D3453}"/>
                </a:ext>
              </a:extLst>
            </p:cNvPr>
            <p:cNvSpPr/>
            <p:nvPr/>
          </p:nvSpPr>
          <p:spPr bwMode="auto">
            <a:xfrm>
              <a:off x="3613210" y="3595785"/>
              <a:ext cx="7315200" cy="64008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+mn-lt"/>
                </a:rPr>
                <a:t>The likeli</a:t>
              </a:r>
              <a:r>
                <a:rPr lang="en-US" sz="3200" dirty="0">
                  <a:solidFill>
                    <a:schemeClr val="tx2"/>
                  </a:solidFill>
                </a:rPr>
                <a:t>hood that it will occur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D1809B6-341C-CA4A-7D87-4E45AB7EE796}"/>
                </a:ext>
              </a:extLst>
            </p:cNvPr>
            <p:cNvSpPr/>
            <p:nvPr/>
          </p:nvSpPr>
          <p:spPr bwMode="auto">
            <a:xfrm>
              <a:off x="3613210" y="4321304"/>
              <a:ext cx="7315200" cy="64008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r>
                <a:rPr lang="en-US" sz="3200" dirty="0">
                  <a:solidFill>
                    <a:schemeClr val="tx2"/>
                  </a:solidFill>
                </a:rPr>
                <a:t>How we deal with it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32A4FF2-87F1-326F-EFA0-C4EAD2AD9911}"/>
                </a:ext>
              </a:extLst>
            </p:cNvPr>
            <p:cNvSpPr/>
            <p:nvPr/>
          </p:nvSpPr>
          <p:spPr bwMode="auto">
            <a:xfrm>
              <a:off x="3613210" y="5780063"/>
              <a:ext cx="7315200" cy="64008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+mn-lt"/>
                </a:rPr>
                <a:t>Watching it and adjusting strategy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3D750F7-DCE9-D816-DDA6-72D0208D2653}"/>
                </a:ext>
              </a:extLst>
            </p:cNvPr>
            <p:cNvSpPr/>
            <p:nvPr/>
          </p:nvSpPr>
          <p:spPr bwMode="auto">
            <a:xfrm>
              <a:off x="3613210" y="5056344"/>
              <a:ext cx="7315200" cy="64008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r>
                <a:rPr lang="en-US" sz="3200" dirty="0">
                  <a:solidFill>
                    <a:schemeClr val="tx2"/>
                  </a:solidFill>
                </a:rPr>
                <a:t>Putting actions into play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7983D4F-83C5-9541-3587-BFC36B5E15B5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10</a:t>
            </a:r>
          </a:p>
        </p:txBody>
      </p:sp>
    </p:spTree>
    <p:extLst>
      <p:ext uri="{BB962C8B-B14F-4D97-AF65-F5344CB8AC3E}">
        <p14:creationId xmlns:p14="http://schemas.microsoft.com/office/powerpoint/2010/main" val="90919816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6BD80-8A5A-82CA-508B-974112AC1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&amp; Controlling Risk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F20D5-A3AB-D87A-718F-24BD7C108CB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825500"/>
            <a:ext cx="11217275" cy="3730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Risk Rating Simple Tool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A4464-E396-3943-EDCB-F042B7D6CEF7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10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F738D8-ED0F-63D2-160D-98C6B0955D05}"/>
              </a:ext>
            </a:extLst>
          </p:cNvPr>
          <p:cNvGrpSpPr/>
          <p:nvPr/>
        </p:nvGrpSpPr>
        <p:grpSpPr>
          <a:xfrm>
            <a:off x="1268082" y="1406956"/>
            <a:ext cx="9209417" cy="4685926"/>
            <a:chOff x="1268082" y="1406956"/>
            <a:chExt cx="9209417" cy="4685926"/>
          </a:xfrm>
        </p:grpSpPr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06AF8B8B-30C1-CF38-4163-ECA66B456B3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3445397"/>
                </p:ext>
              </p:extLst>
            </p:nvPr>
          </p:nvGraphicFramePr>
          <p:xfrm>
            <a:off x="1268082" y="1406956"/>
            <a:ext cx="9209417" cy="16315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2" imgW="10591844" imgH="1876527" progId="Excel.Sheet.12">
                    <p:embed/>
                  </p:oleObj>
                </mc:Choice>
                <mc:Fallback>
                  <p:oleObj name="Worksheet" r:id="rId2" imgW="10591844" imgH="1876527" progId="Excel.Shee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268082" y="1406956"/>
                          <a:ext cx="9209417" cy="16315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A159D69-5BA6-8902-6E9D-1536A0CEC3DA}"/>
                </a:ext>
              </a:extLst>
            </p:cNvPr>
            <p:cNvGrpSpPr/>
            <p:nvPr/>
          </p:nvGrpSpPr>
          <p:grpSpPr>
            <a:xfrm>
              <a:off x="2968874" y="5122774"/>
              <a:ext cx="5807832" cy="970108"/>
              <a:chOff x="2907102" y="4433977"/>
              <a:chExt cx="5807832" cy="97010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D722A0F-6E18-0AB4-C339-91416D0F8831}"/>
                  </a:ext>
                </a:extLst>
              </p:cNvPr>
              <p:cNvGrpSpPr/>
              <p:nvPr/>
            </p:nvGrpSpPr>
            <p:grpSpPr>
              <a:xfrm>
                <a:off x="2907102" y="4433977"/>
                <a:ext cx="3830624" cy="182880"/>
                <a:chOff x="2907102" y="4433977"/>
                <a:chExt cx="3830624" cy="182880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E85B4BE-B88F-F22D-DE7A-0DA27EDD861B}"/>
                    </a:ext>
                  </a:extLst>
                </p:cNvPr>
                <p:cNvSpPr/>
                <p:nvPr/>
              </p:nvSpPr>
              <p:spPr>
                <a:xfrm>
                  <a:off x="2907102" y="4433977"/>
                  <a:ext cx="457200" cy="182880"/>
                </a:xfrm>
                <a:prstGeom prst="rect">
                  <a:avLst/>
                </a:prstGeom>
                <a:solidFill>
                  <a:srgbClr val="39F71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C69D79C-DFE8-AC75-1205-9D721C7C5CA4}"/>
                    </a:ext>
                  </a:extLst>
                </p:cNvPr>
                <p:cNvSpPr txBox="1"/>
                <p:nvPr/>
              </p:nvSpPr>
              <p:spPr>
                <a:xfrm>
                  <a:off x="3364302" y="4433977"/>
                  <a:ext cx="3373424" cy="18288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Very Low: Acceptance is a normal response.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47AD28D-3231-638E-436B-5E5207263C5C}"/>
                  </a:ext>
                </a:extLst>
              </p:cNvPr>
              <p:cNvGrpSpPr/>
              <p:nvPr/>
            </p:nvGrpSpPr>
            <p:grpSpPr>
              <a:xfrm>
                <a:off x="2907102" y="4611744"/>
                <a:ext cx="4770817" cy="307777"/>
                <a:chOff x="2907102" y="4431911"/>
                <a:chExt cx="4770817" cy="307777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8A69F66-2F51-CC3C-0883-A6632C7014D4}"/>
                    </a:ext>
                  </a:extLst>
                </p:cNvPr>
                <p:cNvSpPr/>
                <p:nvPr/>
              </p:nvSpPr>
              <p:spPr>
                <a:xfrm>
                  <a:off x="2907102" y="4494359"/>
                  <a:ext cx="457200" cy="18288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7D3D168-DAFE-7240-51F0-7A68BFDAED64}"/>
                    </a:ext>
                  </a:extLst>
                </p:cNvPr>
                <p:cNvSpPr txBox="1"/>
                <p:nvPr/>
              </p:nvSpPr>
              <p:spPr>
                <a:xfrm>
                  <a:off x="3364302" y="4431911"/>
                  <a:ext cx="4313617" cy="307777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Low: Acceptance or small actions are a normal response.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F516CAC-DD9C-6A6B-4F2A-98315880DF22}"/>
                  </a:ext>
                </a:extLst>
              </p:cNvPr>
              <p:cNvGrpSpPr/>
              <p:nvPr/>
            </p:nvGrpSpPr>
            <p:grpSpPr>
              <a:xfrm>
                <a:off x="2907102" y="4854026"/>
                <a:ext cx="5807832" cy="307777"/>
                <a:chOff x="2907102" y="4431911"/>
                <a:chExt cx="5807832" cy="307777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EAD8E374-171E-83FA-388C-C2DFFD864B22}"/>
                    </a:ext>
                  </a:extLst>
                </p:cNvPr>
                <p:cNvSpPr/>
                <p:nvPr/>
              </p:nvSpPr>
              <p:spPr>
                <a:xfrm>
                  <a:off x="2907102" y="4494359"/>
                  <a:ext cx="457200" cy="182880"/>
                </a:xfrm>
                <a:prstGeom prst="rect">
                  <a:avLst/>
                </a:prstGeom>
                <a:solidFill>
                  <a:srgbClr val="BC8F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E6E7458-F130-DAE3-B1FE-93A189F4765C}"/>
                    </a:ext>
                  </a:extLst>
                </p:cNvPr>
                <p:cNvSpPr txBox="1"/>
                <p:nvPr/>
              </p:nvSpPr>
              <p:spPr>
                <a:xfrm>
                  <a:off x="3364302" y="4431911"/>
                  <a:ext cx="5350632" cy="307777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Moderate: Actions to lower probability or impact is a normal response.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B543E34-02FB-E73A-42CD-E6BF7120C311}"/>
                  </a:ext>
                </a:extLst>
              </p:cNvPr>
              <p:cNvGrpSpPr/>
              <p:nvPr/>
            </p:nvGrpSpPr>
            <p:grpSpPr>
              <a:xfrm>
                <a:off x="2907102" y="5096308"/>
                <a:ext cx="4776331" cy="307777"/>
                <a:chOff x="2907102" y="4431911"/>
                <a:chExt cx="4776331" cy="307777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D82D47E-5336-F04D-2BA3-2B17D6DF25CC}"/>
                    </a:ext>
                  </a:extLst>
                </p:cNvPr>
                <p:cNvSpPr/>
                <p:nvPr/>
              </p:nvSpPr>
              <p:spPr>
                <a:xfrm>
                  <a:off x="2907102" y="4494359"/>
                  <a:ext cx="457200" cy="18288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F8EEF74-CA5B-0BD5-943E-1B20A9E5DEB6}"/>
                    </a:ext>
                  </a:extLst>
                </p:cNvPr>
                <p:cNvSpPr txBox="1"/>
                <p:nvPr/>
              </p:nvSpPr>
              <p:spPr>
                <a:xfrm>
                  <a:off x="3364302" y="4431911"/>
                  <a:ext cx="4319131" cy="307777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High: Actions are needed to lower probability or impact.</a:t>
                  </a:r>
                </a:p>
              </p:txBody>
            </p:sp>
          </p:grpSp>
        </p:grp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FF70F0D0-AA9A-16DC-812A-AA98735342E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611991"/>
                </p:ext>
              </p:extLst>
            </p:nvPr>
          </p:nvGraphicFramePr>
          <p:xfrm>
            <a:off x="3197474" y="3156183"/>
            <a:ext cx="5350632" cy="18367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4" imgW="7019920" imgH="2409723" progId="Excel.Sheet.12">
                    <p:embed/>
                  </p:oleObj>
                </mc:Choice>
                <mc:Fallback>
                  <p:oleObj name="Worksheet" r:id="rId4" imgW="7019920" imgH="2409723" progId="Excel.Shee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197474" y="3156183"/>
                          <a:ext cx="5350632" cy="18367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49F9E58-35EB-192B-08E9-7B348D336D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840779"/>
              </p:ext>
            </p:extLst>
          </p:nvPr>
        </p:nvGraphicFramePr>
        <p:xfrm>
          <a:off x="9693215" y="3704405"/>
          <a:ext cx="1361964" cy="1149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6" imgW="914400" imgH="771656" progId="Excel.Sheet.12">
                  <p:embed/>
                </p:oleObj>
              </mc:Choice>
              <mc:Fallback>
                <p:oleObj name="Worksheet" showAsIcon="1" r:id="rId6" imgW="914400" imgH="7716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93215" y="3704405"/>
                        <a:ext cx="1361964" cy="1149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19F2AF2-01E0-DF9B-0EA0-ACCB9C36BB8F}"/>
              </a:ext>
            </a:extLst>
          </p:cNvPr>
          <p:cNvSpPr txBox="1"/>
          <p:nvPr/>
        </p:nvSpPr>
        <p:spPr>
          <a:xfrm>
            <a:off x="484294" y="3506854"/>
            <a:ext cx="2156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Fairwater Script" panose="02000507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“Risks are at a specific event, not at the project level.”</a:t>
            </a:r>
          </a:p>
        </p:txBody>
      </p:sp>
    </p:spTree>
    <p:extLst>
      <p:ext uri="{BB962C8B-B14F-4D97-AF65-F5344CB8AC3E}">
        <p14:creationId xmlns:p14="http://schemas.microsoft.com/office/powerpoint/2010/main" val="12371090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7125A-D298-D4D9-6340-920C76DE2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Are Not Risks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EC5CC0-5F9B-A890-1331-42B20E22EED7}"/>
              </a:ext>
            </a:extLst>
          </p:cNvPr>
          <p:cNvGrpSpPr/>
          <p:nvPr/>
        </p:nvGrpSpPr>
        <p:grpSpPr>
          <a:xfrm>
            <a:off x="811536" y="1925171"/>
            <a:ext cx="10568928" cy="2365604"/>
            <a:chOff x="811536" y="1925171"/>
            <a:chExt cx="10568928" cy="236560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A2B84C6-3B30-AAD2-E37E-EDFFAE76D44C}"/>
                </a:ext>
              </a:extLst>
            </p:cNvPr>
            <p:cNvSpPr txBox="1"/>
            <p:nvPr/>
          </p:nvSpPr>
          <p:spPr>
            <a:xfrm>
              <a:off x="2012478" y="2905780"/>
              <a:ext cx="816704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Issues are happening; response plans aren’t prepared.</a:t>
              </a:r>
            </a:p>
            <a:p>
              <a:r>
                <a:rPr lang="en-US" sz="28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They’ll show in every project and need to be managed.</a:t>
              </a:r>
            </a:p>
            <a:p>
              <a:r>
                <a:rPr lang="en-US" sz="28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Use simple or complicated tools but use something.</a:t>
              </a: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ACCBD2CE-5041-8477-CEAD-1AEC076339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57013048"/>
                </p:ext>
              </p:extLst>
            </p:nvPr>
          </p:nvGraphicFramePr>
          <p:xfrm>
            <a:off x="811536" y="1925171"/>
            <a:ext cx="10568928" cy="7906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2" imgW="12868149" imgH="961952" progId="Excel.Sheet.12">
                    <p:embed/>
                  </p:oleObj>
                </mc:Choice>
                <mc:Fallback>
                  <p:oleObj name="Worksheet" r:id="rId2" imgW="12868149" imgH="961952" progId="Excel.Shee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811536" y="1925171"/>
                          <a:ext cx="10568928" cy="7906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F744C7B-5D35-7916-9496-74F3097A426E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10</a:t>
            </a:r>
          </a:p>
        </p:txBody>
      </p:sp>
    </p:spTree>
    <p:extLst>
      <p:ext uri="{BB962C8B-B14F-4D97-AF65-F5344CB8AC3E}">
        <p14:creationId xmlns:p14="http://schemas.microsoft.com/office/powerpoint/2010/main" val="167602365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22EFE-1DAC-4C9B-A4A7-65131BBCE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E35E8-AC5D-0FC7-56A7-0D935FB00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Exercise: Risk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379A63-BDE6-5412-9E90-96B6B691F380}"/>
              </a:ext>
            </a:extLst>
          </p:cNvPr>
          <p:cNvSpPr txBox="1"/>
          <p:nvPr/>
        </p:nvSpPr>
        <p:spPr>
          <a:xfrm>
            <a:off x="6093884" y="2521058"/>
            <a:ext cx="498418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Planning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some key risks?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will they be managed?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some risks you’re accepting?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9FB5F6-6724-27FE-7FA8-F90089D357A8}"/>
              </a:ext>
            </a:extLst>
          </p:cNvPr>
          <p:cNvSpPr txBox="1"/>
          <p:nvPr/>
        </p:nvSpPr>
        <p:spPr>
          <a:xfrm>
            <a:off x="560717" y="6340415"/>
            <a:ext cx="1204882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 Exercise</a:t>
            </a:r>
          </a:p>
        </p:txBody>
      </p:sp>
      <p:pic>
        <p:nvPicPr>
          <p:cNvPr id="9" name="Picture 8" descr="A person looking through a telescope&#10;&#10;Description automatically generated">
            <a:extLst>
              <a:ext uri="{FF2B5EF4-FFF2-40B4-BE49-F238E27FC236}">
                <a16:creationId xmlns:a16="http://schemas.microsoft.com/office/drawing/2014/main" id="{9B6F7669-CF4F-51CE-EBF0-030DC6F0A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7" y="1865992"/>
            <a:ext cx="4633305" cy="31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99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CB073-0846-FEB8-132E-A52E5766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Powers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36679E-4CAB-480A-1BF2-515FEEFE6658}"/>
              </a:ext>
            </a:extLst>
          </p:cNvPr>
          <p:cNvGrpSpPr/>
          <p:nvPr/>
        </p:nvGrpSpPr>
        <p:grpSpPr>
          <a:xfrm>
            <a:off x="1773427" y="1001784"/>
            <a:ext cx="8645147" cy="5492781"/>
            <a:chOff x="620606" y="1202704"/>
            <a:chExt cx="8645147" cy="54927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18E043C-863A-0BFB-A7E1-69BDE93D0AC2}"/>
                </a:ext>
              </a:extLst>
            </p:cNvPr>
            <p:cNvGrpSpPr/>
            <p:nvPr/>
          </p:nvGrpSpPr>
          <p:grpSpPr>
            <a:xfrm>
              <a:off x="620606" y="1202704"/>
              <a:ext cx="8645147" cy="2768742"/>
              <a:chOff x="620606" y="1202704"/>
              <a:chExt cx="8645147" cy="276874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D8EAFC2-18DD-D92F-7B8A-D3E29E33B757}"/>
                  </a:ext>
                </a:extLst>
              </p:cNvPr>
              <p:cNvGrpSpPr/>
              <p:nvPr/>
            </p:nvGrpSpPr>
            <p:grpSpPr>
              <a:xfrm>
                <a:off x="620606" y="1202704"/>
                <a:ext cx="2495235" cy="2768742"/>
                <a:chOff x="620606" y="1202704"/>
                <a:chExt cx="2495235" cy="2768742"/>
              </a:xfrm>
            </p:grpSpPr>
            <p:pic>
              <p:nvPicPr>
                <p:cNvPr id="7" name="Picture 6" descr="A group of people standing together&#10;&#10;Description automatically generated">
                  <a:extLst>
                    <a:ext uri="{FF2B5EF4-FFF2-40B4-BE49-F238E27FC236}">
                      <a16:creationId xmlns:a16="http://schemas.microsoft.com/office/drawing/2014/main" id="{81E2E123-E350-C1C8-9D43-1ADF48289C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6663" y="1202704"/>
                  <a:ext cx="2103120" cy="2103120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05889DB-16AF-3CF9-C92E-F8F0D98EEE73}"/>
                    </a:ext>
                  </a:extLst>
                </p:cNvPr>
                <p:cNvSpPr txBox="1"/>
                <p:nvPr/>
              </p:nvSpPr>
              <p:spPr>
                <a:xfrm>
                  <a:off x="620606" y="3171227"/>
                  <a:ext cx="2495235" cy="80021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Formal</a:t>
                  </a:r>
                </a:p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Power Based on Position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192DC3F-7F51-7D4C-CD66-00D62A244AF6}"/>
                  </a:ext>
                </a:extLst>
              </p:cNvPr>
              <p:cNvGrpSpPr/>
              <p:nvPr/>
            </p:nvGrpSpPr>
            <p:grpSpPr>
              <a:xfrm>
                <a:off x="3636844" y="1202704"/>
                <a:ext cx="2660472" cy="2768742"/>
                <a:chOff x="3636844" y="1202704"/>
                <a:chExt cx="2660472" cy="2768742"/>
              </a:xfrm>
            </p:grpSpPr>
            <p:pic>
              <p:nvPicPr>
                <p:cNvPr id="10" name="Picture 9" descr="A black background with white lines&#10;&#10;Description automatically generated">
                  <a:extLst>
                    <a:ext uri="{FF2B5EF4-FFF2-40B4-BE49-F238E27FC236}">
                      <a16:creationId xmlns:a16="http://schemas.microsoft.com/office/drawing/2014/main" id="{FCCBB991-050A-C600-A0B5-B05DE5678E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15520" y="1202704"/>
                  <a:ext cx="2103120" cy="2103120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5D8B516-F387-6443-0AFC-18FBCD8EF4B8}"/>
                    </a:ext>
                  </a:extLst>
                </p:cNvPr>
                <p:cNvSpPr txBox="1"/>
                <p:nvPr/>
              </p:nvSpPr>
              <p:spPr>
                <a:xfrm>
                  <a:off x="3636844" y="3171227"/>
                  <a:ext cx="2660472" cy="80021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Reward</a:t>
                  </a:r>
                </a:p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Giving Incentives/Rewards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698F052-31BC-D6BA-96F4-F3C8F8951322}"/>
                  </a:ext>
                </a:extLst>
              </p:cNvPr>
              <p:cNvGrpSpPr/>
              <p:nvPr/>
            </p:nvGrpSpPr>
            <p:grpSpPr>
              <a:xfrm>
                <a:off x="7031359" y="1202704"/>
                <a:ext cx="2234394" cy="2768742"/>
                <a:chOff x="7031359" y="1202704"/>
                <a:chExt cx="2234394" cy="2768742"/>
              </a:xfrm>
            </p:grpSpPr>
            <p:pic>
              <p:nvPicPr>
                <p:cNvPr id="13" name="Picture 12" descr="A black rectangle with white dots&#10;&#10;Description automatically generated">
                  <a:extLst>
                    <a:ext uri="{FF2B5EF4-FFF2-40B4-BE49-F238E27FC236}">
                      <a16:creationId xmlns:a16="http://schemas.microsoft.com/office/drawing/2014/main" id="{B397A2C3-56B6-243C-1F58-9D58D166D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96995" y="1202704"/>
                  <a:ext cx="2103120" cy="2103120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8A70D3B-D7C0-8127-05EF-EF293CB90F1B}"/>
                    </a:ext>
                  </a:extLst>
                </p:cNvPr>
                <p:cNvSpPr txBox="1"/>
                <p:nvPr/>
              </p:nvSpPr>
              <p:spPr>
                <a:xfrm>
                  <a:off x="7031359" y="3171227"/>
                  <a:ext cx="2234394" cy="80021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Penalty</a:t>
                  </a:r>
                </a:p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Able to Penalize Team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700D42E-8C96-5912-DFF1-A66B4735A7E8}"/>
                </a:ext>
              </a:extLst>
            </p:cNvPr>
            <p:cNvGrpSpPr/>
            <p:nvPr/>
          </p:nvGrpSpPr>
          <p:grpSpPr>
            <a:xfrm>
              <a:off x="2127378" y="3974529"/>
              <a:ext cx="6013843" cy="2720956"/>
              <a:chOff x="2127378" y="3974529"/>
              <a:chExt cx="6013843" cy="272095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32B62D6-A0EF-CEF1-0163-C258E955352C}"/>
                  </a:ext>
                </a:extLst>
              </p:cNvPr>
              <p:cNvGrpSpPr/>
              <p:nvPr/>
            </p:nvGrpSpPr>
            <p:grpSpPr>
              <a:xfrm>
                <a:off x="2127378" y="3974529"/>
                <a:ext cx="2497928" cy="2720956"/>
                <a:chOff x="2127378" y="3974529"/>
                <a:chExt cx="2497928" cy="2720956"/>
              </a:xfrm>
            </p:grpSpPr>
            <p:pic>
              <p:nvPicPr>
                <p:cNvPr id="16" name="Picture 15" descr="A black and white image of a person with glasses&#10;&#10;Description automatically generated">
                  <a:extLst>
                    <a:ext uri="{FF2B5EF4-FFF2-40B4-BE49-F238E27FC236}">
                      <a16:creationId xmlns:a16="http://schemas.microsoft.com/office/drawing/2014/main" id="{16C10C39-432B-4D80-62B1-F63D977013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2248" y="3974529"/>
                  <a:ext cx="1708190" cy="2103120"/>
                </a:xfrm>
                <a:prstGeom prst="rect">
                  <a:avLst/>
                </a:prstGeom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34D47A0-5B69-70FD-A23D-2BDB889BCB24}"/>
                    </a:ext>
                  </a:extLst>
                </p:cNvPr>
                <p:cNvSpPr txBox="1"/>
                <p:nvPr/>
              </p:nvSpPr>
              <p:spPr>
                <a:xfrm>
                  <a:off x="2127378" y="5895266"/>
                  <a:ext cx="2497928" cy="80021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Expert</a:t>
                  </a:r>
                </a:p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Subject Matter Expertise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0823ADD-F6EE-1454-491C-13A8F3EE0018}"/>
                  </a:ext>
                </a:extLst>
              </p:cNvPr>
              <p:cNvGrpSpPr/>
              <p:nvPr/>
            </p:nvGrpSpPr>
            <p:grpSpPr>
              <a:xfrm>
                <a:off x="5274987" y="3974530"/>
                <a:ext cx="2866234" cy="2720955"/>
                <a:chOff x="5274987" y="3974529"/>
                <a:chExt cx="2866234" cy="2720955"/>
              </a:xfrm>
            </p:grpSpPr>
            <p:pic>
              <p:nvPicPr>
                <p:cNvPr id="19" name="Picture 18" descr="A black background with white lines&#10;&#10;Description automatically generated">
                  <a:extLst>
                    <a:ext uri="{FF2B5EF4-FFF2-40B4-BE49-F238E27FC236}">
                      <a16:creationId xmlns:a16="http://schemas.microsoft.com/office/drawing/2014/main" id="{BC00E5B3-7A7C-0726-C5A8-423AEEC4BD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6542" y="3974529"/>
                  <a:ext cx="2103120" cy="2103120"/>
                </a:xfrm>
                <a:prstGeom prst="rect">
                  <a:avLst/>
                </a:prstGeom>
              </p:spPr>
            </p:pic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1286DC5-1543-7B37-97BC-B82073BB7E63}"/>
                    </a:ext>
                  </a:extLst>
                </p:cNvPr>
                <p:cNvSpPr txBox="1"/>
                <p:nvPr/>
              </p:nvSpPr>
              <p:spPr>
                <a:xfrm>
                  <a:off x="5274987" y="5895265"/>
                  <a:ext cx="2866234" cy="80021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Referent</a:t>
                  </a:r>
                </a:p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Referencing Higher Positions</a:t>
                  </a:r>
                </a:p>
              </p:txBody>
            </p:sp>
          </p:grp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4D1FB6D-E4C7-A906-C93B-84BF6EC2D463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324288226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BCCB1-59A6-D99E-A4BD-57F0C6F50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50D35-B7A0-0879-3C22-CEBD98A45E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Transitioning / Closing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8B956-CCD4-5F40-3899-6D70525B1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1" y="3602037"/>
            <a:ext cx="8869680" cy="2460625"/>
          </a:xfrm>
        </p:spPr>
        <p:txBody>
          <a:bodyPr>
            <a:normAutofit fontScale="92500"/>
          </a:bodyPr>
          <a:lstStyle/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Transitioning to Run-the-Business</a:t>
            </a:r>
          </a:p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Moving into Continuous Improvement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50D7C9-497D-2DBD-28BA-150B4370D733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11</a:t>
            </a:r>
          </a:p>
        </p:txBody>
      </p:sp>
    </p:spTree>
    <p:extLst>
      <p:ext uri="{BB962C8B-B14F-4D97-AF65-F5344CB8AC3E}">
        <p14:creationId xmlns:p14="http://schemas.microsoft.com/office/powerpoint/2010/main" val="187517213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3BC2A-2055-30F6-B772-F05A74852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BC2CF-A9F9-8600-F08A-793A8B463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Narrowing the Knowledge Gap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76B4F-DF6E-5DE6-F9C2-7F5E235F43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Moving From Doing the Work To Transitioning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D0AAF4-B01B-7CDF-5E4E-EE4CC65BB84E}"/>
              </a:ext>
            </a:extLst>
          </p:cNvPr>
          <p:cNvSpPr txBox="1"/>
          <p:nvPr/>
        </p:nvSpPr>
        <p:spPr>
          <a:xfrm>
            <a:off x="560717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11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7738DED-5C0B-B03D-4995-1E439039FA44}"/>
              </a:ext>
            </a:extLst>
          </p:cNvPr>
          <p:cNvGrpSpPr/>
          <p:nvPr/>
        </p:nvGrpSpPr>
        <p:grpSpPr>
          <a:xfrm>
            <a:off x="1319492" y="1293884"/>
            <a:ext cx="9025531" cy="5239983"/>
            <a:chOff x="1319492" y="1293884"/>
            <a:chExt cx="9025531" cy="523998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E490575-75EC-CF60-208A-4D31E4EA127C}"/>
                </a:ext>
              </a:extLst>
            </p:cNvPr>
            <p:cNvGrpSpPr/>
            <p:nvPr/>
          </p:nvGrpSpPr>
          <p:grpSpPr>
            <a:xfrm>
              <a:off x="1319492" y="1293884"/>
              <a:ext cx="9025531" cy="5239983"/>
              <a:chOff x="1319492" y="1293884"/>
              <a:chExt cx="9025531" cy="5239983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4F6D4F26-9ADD-8417-10F7-1C2E9302CF28}"/>
                  </a:ext>
                </a:extLst>
              </p:cNvPr>
              <p:cNvGrpSpPr/>
              <p:nvPr/>
            </p:nvGrpSpPr>
            <p:grpSpPr>
              <a:xfrm>
                <a:off x="1319492" y="1293884"/>
                <a:ext cx="9025531" cy="5239983"/>
                <a:chOff x="1319492" y="1293884"/>
                <a:chExt cx="9025531" cy="5239983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A4D669AA-1236-A7F8-82BA-CDF633376115}"/>
                    </a:ext>
                  </a:extLst>
                </p:cNvPr>
                <p:cNvGrpSpPr/>
                <p:nvPr/>
              </p:nvGrpSpPr>
              <p:grpSpPr>
                <a:xfrm>
                  <a:off x="1319492" y="1293884"/>
                  <a:ext cx="9025531" cy="5239983"/>
                  <a:chOff x="1319492" y="1293884"/>
                  <a:chExt cx="9025531" cy="5239983"/>
                </a:xfrm>
              </p:grpSpPr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74A95306-4549-FDAD-18D9-282FB4129747}"/>
                      </a:ext>
                    </a:extLst>
                  </p:cNvPr>
                  <p:cNvGrpSpPr/>
                  <p:nvPr/>
                </p:nvGrpSpPr>
                <p:grpSpPr>
                  <a:xfrm>
                    <a:off x="1319492" y="1293884"/>
                    <a:ext cx="9025531" cy="5239983"/>
                    <a:chOff x="1319492" y="1293884"/>
                    <a:chExt cx="9025531" cy="5239983"/>
                  </a:xfrm>
                </p:grpSpPr>
                <p:grpSp>
                  <p:nvGrpSpPr>
                    <p:cNvPr id="79" name="Group 78">
                      <a:extLst>
                        <a:ext uri="{FF2B5EF4-FFF2-40B4-BE49-F238E27FC236}">
                          <a16:creationId xmlns:a16="http://schemas.microsoft.com/office/drawing/2014/main" id="{163347E8-5060-0F89-5C1A-6C475FCF14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9492" y="1293884"/>
                      <a:ext cx="9025531" cy="5239983"/>
                      <a:chOff x="1319492" y="1293884"/>
                      <a:chExt cx="9025531" cy="5239983"/>
                    </a:xfrm>
                  </p:grpSpPr>
                  <p:grpSp>
                    <p:nvGrpSpPr>
                      <p:cNvPr id="78" name="Group 77">
                        <a:extLst>
                          <a:ext uri="{FF2B5EF4-FFF2-40B4-BE49-F238E27FC236}">
                            <a16:creationId xmlns:a16="http://schemas.microsoft.com/office/drawing/2014/main" id="{84446219-A076-10A0-1F91-3AB921D8046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19492" y="1293884"/>
                        <a:ext cx="9025531" cy="5239983"/>
                        <a:chOff x="1319492" y="1293884"/>
                        <a:chExt cx="9025531" cy="5239983"/>
                      </a:xfrm>
                    </p:grpSpPr>
                    <p:grpSp>
                      <p:nvGrpSpPr>
                        <p:cNvPr id="76" name="Group 75">
                          <a:extLst>
                            <a:ext uri="{FF2B5EF4-FFF2-40B4-BE49-F238E27FC236}">
                              <a16:creationId xmlns:a16="http://schemas.microsoft.com/office/drawing/2014/main" id="{B7C6CFE8-BC8A-EA5C-D2F1-250EA46C41D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32543" y="3743738"/>
                          <a:ext cx="8412480" cy="2349986"/>
                          <a:chOff x="1932543" y="3743738"/>
                          <a:chExt cx="8412480" cy="2349986"/>
                        </a:xfrm>
                      </p:grpSpPr>
                      <p:sp>
                        <p:nvSpPr>
                          <p:cNvPr id="74" name="Right Triangle 73">
                            <a:extLst>
                              <a:ext uri="{FF2B5EF4-FFF2-40B4-BE49-F238E27FC236}">
                                <a16:creationId xmlns:a16="http://schemas.microsoft.com/office/drawing/2014/main" id="{C3EF5B0E-B982-BEA6-D05E-CD7C5649E45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flipH="1">
                            <a:off x="1932543" y="3743738"/>
                            <a:ext cx="8412480" cy="1706236"/>
                          </a:xfrm>
                          <a:prstGeom prst="rtTriangle">
                            <a:avLst/>
                          </a:prstGeom>
                          <a:solidFill>
                            <a:schemeClr val="tx2">
                              <a:lumMod val="25000"/>
                              <a:lumOff val="7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75" name="Rectangle 74">
                            <a:extLst>
                              <a:ext uri="{FF2B5EF4-FFF2-40B4-BE49-F238E27FC236}">
                                <a16:creationId xmlns:a16="http://schemas.microsoft.com/office/drawing/2014/main" id="{990A18AB-B8BB-33DF-630C-8D5823A48B1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32543" y="5453644"/>
                            <a:ext cx="8412480" cy="640080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5000"/>
                              <a:lumOff val="7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grpSp>
                      <p:nvGrpSpPr>
                        <p:cNvPr id="49" name="Group 48">
                          <a:extLst>
                            <a:ext uri="{FF2B5EF4-FFF2-40B4-BE49-F238E27FC236}">
                              <a16:creationId xmlns:a16="http://schemas.microsoft.com/office/drawing/2014/main" id="{DD1D4786-C54F-3196-0E9C-ABDF2A23D44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19492" y="1293884"/>
                          <a:ext cx="8985121" cy="4830764"/>
                          <a:chOff x="1319492" y="1198998"/>
                          <a:chExt cx="8985121" cy="4830764"/>
                        </a:xfrm>
                      </p:grpSpPr>
                      <p:grpSp>
                        <p:nvGrpSpPr>
                          <p:cNvPr id="73" name="Group 72">
                            <a:extLst>
                              <a:ext uri="{FF2B5EF4-FFF2-40B4-BE49-F238E27FC236}">
                                <a16:creationId xmlns:a16="http://schemas.microsoft.com/office/drawing/2014/main" id="{47584A47-7CE5-61DE-B53A-AD76C4E7EA2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19492" y="1339304"/>
                            <a:ext cx="8985121" cy="4690458"/>
                            <a:chOff x="1319492" y="1321886"/>
                            <a:chExt cx="8985121" cy="4690458"/>
                          </a:xfrm>
                        </p:grpSpPr>
                        <p:grpSp>
                          <p:nvGrpSpPr>
                            <p:cNvPr id="10" name="Group 9">
                              <a:extLst>
                                <a:ext uri="{FF2B5EF4-FFF2-40B4-BE49-F238E27FC236}">
                                  <a16:creationId xmlns:a16="http://schemas.microsoft.com/office/drawing/2014/main" id="{7AF3E65D-50A9-04EB-14D1-59D4E64C706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036029" y="1337900"/>
                              <a:ext cx="8229600" cy="3929851"/>
                              <a:chOff x="1670265" y="1398861"/>
                              <a:chExt cx="8229600" cy="3929851"/>
                            </a:xfrm>
                          </p:grpSpPr>
                          <p:grpSp>
                            <p:nvGrpSpPr>
                              <p:cNvPr id="4" name="Group 3">
                                <a:extLst>
                                  <a:ext uri="{FF2B5EF4-FFF2-40B4-BE49-F238E27FC236}">
                                    <a16:creationId xmlns:a16="http://schemas.microsoft.com/office/drawing/2014/main" id="{E4E32E04-6B2F-A777-0F38-D48B3E1447F5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70265" y="1398861"/>
                                <a:ext cx="8229600" cy="1645920"/>
                                <a:chOff x="1079371" y="327204"/>
                                <a:chExt cx="8851470" cy="2452607"/>
                              </a:xfrm>
                            </p:grpSpPr>
                            <p:cxnSp>
                              <p:nvCxnSpPr>
                                <p:cNvPr id="5" name="Straight Connector 4">
                                  <a:extLst>
                                    <a:ext uri="{FF2B5EF4-FFF2-40B4-BE49-F238E27FC236}">
                                      <a16:creationId xmlns:a16="http://schemas.microsoft.com/office/drawing/2014/main" id="{C3941E5C-005E-6B10-DD08-0C0BB95B9BDE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 bwMode="auto">
                                <a:xfrm>
                                  <a:off x="1079371" y="327204"/>
                                  <a:ext cx="8851470" cy="2452607"/>
                                </a:xfrm>
                                <a:prstGeom prst="line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 w="57150" cap="flat" cmpd="sng" algn="ctr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prstDash val="dash"/>
                                  <a:round/>
                                  <a:headEnd type="none" w="med" len="med"/>
                                  <a:tailEnd type="none" w="med" len="sm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6" name="Straight Connector 5">
                                  <a:extLst>
                                    <a:ext uri="{FF2B5EF4-FFF2-40B4-BE49-F238E27FC236}">
                                      <a16:creationId xmlns:a16="http://schemas.microsoft.com/office/drawing/2014/main" id="{A53A138F-5100-8968-15E4-58E4432A31A6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 bwMode="auto">
                                <a:xfrm>
                                  <a:off x="2654387" y="765031"/>
                                  <a:ext cx="7276454" cy="2014780"/>
                                </a:xfrm>
                                <a:prstGeom prst="line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 w="57150" cap="flat" cmpd="sng" algn="ctr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sm"/>
                                </a:ln>
                                <a:effectLst/>
                              </p:spPr>
                            </p:cxnSp>
                          </p:grpSp>
                          <p:grpSp>
                            <p:nvGrpSpPr>
                              <p:cNvPr id="7" name="Group 6">
                                <a:extLst>
                                  <a:ext uri="{FF2B5EF4-FFF2-40B4-BE49-F238E27FC236}">
                                    <a16:creationId xmlns:a16="http://schemas.microsoft.com/office/drawing/2014/main" id="{F0C8EE0A-57B3-33BC-F51E-1C0200BF81A2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70265" y="3682792"/>
                                <a:ext cx="8229600" cy="1645920"/>
                                <a:chOff x="1079371" y="3403618"/>
                                <a:chExt cx="8851470" cy="2413860"/>
                              </a:xfrm>
                            </p:grpSpPr>
                            <p:cxnSp>
                              <p:nvCxnSpPr>
                                <p:cNvPr id="8" name="Straight Connector 7">
                                  <a:extLst>
                                    <a:ext uri="{FF2B5EF4-FFF2-40B4-BE49-F238E27FC236}">
                                      <a16:creationId xmlns:a16="http://schemas.microsoft.com/office/drawing/2014/main" id="{1C2A7EAA-50A8-4141-CE3E-69DC972C169F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 bwMode="auto">
                                <a:xfrm flipV="1">
                                  <a:off x="1079371" y="3403618"/>
                                  <a:ext cx="8851470" cy="2413860"/>
                                </a:xfrm>
                                <a:prstGeom prst="line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 w="57150" cap="flat" cmpd="sng" algn="ctr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prstDash val="dash"/>
                                  <a:round/>
                                  <a:headEnd type="none" w="med" len="med"/>
                                  <a:tailEnd type="none" w="med" len="sm"/>
                                </a:ln>
                                <a:effectLst/>
                              </p:spPr>
                            </p:cxnSp>
                            <p:cxnSp>
                              <p:nvCxnSpPr>
                                <p:cNvPr id="9" name="Straight Connector 8">
                                  <a:extLst>
                                    <a:ext uri="{FF2B5EF4-FFF2-40B4-BE49-F238E27FC236}">
                                      <a16:creationId xmlns:a16="http://schemas.microsoft.com/office/drawing/2014/main" id="{DFE60120-5CFC-C450-83F3-B33FC2C932A5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 bwMode="auto">
                                <a:xfrm flipV="1">
                                  <a:off x="2654387" y="3403618"/>
                                  <a:ext cx="7276454" cy="1983783"/>
                                </a:xfrm>
                                <a:prstGeom prst="line">
                                  <a:avLst/>
                                </a:prstGeom>
                                <a:solidFill>
                                  <a:schemeClr val="accent1"/>
                                </a:solidFill>
                                <a:ln w="57150" cap="flat" cmpd="sng" algn="ctr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prstDash val="solid"/>
                                  <a:round/>
                                  <a:headEnd type="none" w="med" len="med"/>
                                  <a:tailEnd type="none" w="med" len="sm"/>
                                </a:ln>
                                <a:effectLst/>
                              </p:spPr>
                            </p:cxnSp>
                          </p:grpSp>
                        </p:grpSp>
                        <p:cxnSp>
                          <p:nvCxnSpPr>
                            <p:cNvPr id="15" name="Straight Arrow Connector 14">
                              <a:extLst>
                                <a:ext uri="{FF2B5EF4-FFF2-40B4-BE49-F238E27FC236}">
                                  <a16:creationId xmlns:a16="http://schemas.microsoft.com/office/drawing/2014/main" id="{24CAB7D8-2E4F-2D94-51B2-2D5BCB3B5531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2036029" y="1337900"/>
                              <a:ext cx="0" cy="393192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ysDash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cxnSp>
                          <p:nvCxnSpPr>
                            <p:cNvPr id="16" name="Straight Arrow Connector 15">
                              <a:extLst>
                                <a:ext uri="{FF2B5EF4-FFF2-40B4-BE49-F238E27FC236}">
                                  <a16:creationId xmlns:a16="http://schemas.microsoft.com/office/drawing/2014/main" id="{B50B2BF5-0684-6DAF-C4DB-75B2FD8C5760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2397431" y="1429338"/>
                              <a:ext cx="0" cy="374904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ysDash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sp>
                          <p:nvSpPr>
                            <p:cNvPr id="17" name="TextBox 16">
                              <a:extLst>
                                <a:ext uri="{FF2B5EF4-FFF2-40B4-BE49-F238E27FC236}">
                                  <a16:creationId xmlns:a16="http://schemas.microsoft.com/office/drawing/2014/main" id="{5835831B-1A93-33BD-6492-5D2CEA746FFD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396636" y="3146664"/>
                              <a:ext cx="3657600" cy="30777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Ideation / Commercial Notification</a:t>
                              </a:r>
                            </a:p>
                          </p:txBody>
                        </p:sp>
                        <p:grpSp>
                          <p:nvGrpSpPr>
                            <p:cNvPr id="20" name="Group 19">
                              <a:extLst>
                                <a:ext uri="{FF2B5EF4-FFF2-40B4-BE49-F238E27FC236}">
                                  <a16:creationId xmlns:a16="http://schemas.microsoft.com/office/drawing/2014/main" id="{75ED9603-77EF-F7C1-5C9A-4346F7E47814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319492" y="1321886"/>
                              <a:ext cx="549772" cy="3993508"/>
                              <a:chOff x="509590" y="1739900"/>
                              <a:chExt cx="549772" cy="3993508"/>
                            </a:xfrm>
                          </p:grpSpPr>
                          <p:sp>
                            <p:nvSpPr>
                              <p:cNvPr id="12" name="TextBox 11">
                                <a:extLst>
                                  <a:ext uri="{FF2B5EF4-FFF2-40B4-BE49-F238E27FC236}">
                                    <a16:creationId xmlns:a16="http://schemas.microsoft.com/office/drawing/2014/main" id="{A4DB715A-3862-58C4-F664-CE9C14CF5DC4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6200000">
                                <a:off x="-132253" y="3551423"/>
                                <a:ext cx="1653018" cy="36933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  <p:txBody>
                              <a:bodyPr wrap="none" rtlCol="0" anchor="ctr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Knowledge Gap</a:t>
                                </a:r>
                              </a:p>
                            </p:txBody>
                          </p:sp>
                          <p:cxnSp>
                            <p:nvCxnSpPr>
                              <p:cNvPr id="13" name="Straight Arrow Connector 12">
                                <a:extLst>
                                  <a:ext uri="{FF2B5EF4-FFF2-40B4-BE49-F238E27FC236}">
                                    <a16:creationId xmlns:a16="http://schemas.microsoft.com/office/drawing/2014/main" id="{3F77C1F2-0F6C-59F7-1C64-48CC0A75255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 bwMode="auto">
                              <a:xfrm flipV="1">
                                <a:off x="694255" y="1739900"/>
                                <a:ext cx="0" cy="109728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38100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none" w="med" len="med"/>
                                <a:tailEnd type="none" w="med" len="me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4" name="Straight Arrow Connector 13">
                                <a:extLst>
                                  <a:ext uri="{FF2B5EF4-FFF2-40B4-BE49-F238E27FC236}">
                                    <a16:creationId xmlns:a16="http://schemas.microsoft.com/office/drawing/2014/main" id="{70911B70-7861-AB92-8F12-0B8AEFBF204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 bwMode="auto">
                              <a:xfrm>
                                <a:off x="694255" y="4636128"/>
                                <a:ext cx="0" cy="109728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38100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none" w="med" len="med"/>
                                <a:tailEnd type="none" w="med" len="me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8" name="Straight Arrow Connector 17">
                                <a:extLst>
                                  <a:ext uri="{FF2B5EF4-FFF2-40B4-BE49-F238E27FC236}">
                                    <a16:creationId xmlns:a16="http://schemas.microsoft.com/office/drawing/2014/main" id="{7083436B-7E7C-D81D-5048-F0F3D833D2FE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rot="5400000" flipH="1" flipV="1">
                                <a:off x="876482" y="1573034"/>
                                <a:ext cx="0" cy="36576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38100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none" w="med" len="med"/>
                                <a:tailEnd type="arrow" w="med" len="med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19" name="Straight Arrow Connector 18">
                                <a:extLst>
                                  <a:ext uri="{FF2B5EF4-FFF2-40B4-BE49-F238E27FC236}">
                                    <a16:creationId xmlns:a16="http://schemas.microsoft.com/office/drawing/2014/main" id="{FC3468EC-08B6-F575-6487-035F6E5553E8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rot="5400000" flipH="1" flipV="1">
                                <a:off x="876482" y="5531100"/>
                                <a:ext cx="0" cy="36576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38100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none" w="med" len="med"/>
                                <a:tailEnd type="arrow" w="med" len="med"/>
                              </a:ln>
                              <a:effectLst/>
                            </p:spPr>
                          </p:cxnSp>
                        </p:grpSp>
                        <p:cxnSp>
                          <p:nvCxnSpPr>
                            <p:cNvPr id="21" name="Straight Arrow Connector 20">
                              <a:extLst>
                                <a:ext uri="{FF2B5EF4-FFF2-40B4-BE49-F238E27FC236}">
                                  <a16:creationId xmlns:a16="http://schemas.microsoft.com/office/drawing/2014/main" id="{D96611F6-054D-C9D4-4FF5-A396732CBC1C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2819797" y="1518711"/>
                              <a:ext cx="0" cy="356616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ysDash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sp>
                          <p:nvSpPr>
                            <p:cNvPr id="22" name="TextBox 21">
                              <a:extLst>
                                <a:ext uri="{FF2B5EF4-FFF2-40B4-BE49-F238E27FC236}">
                                  <a16:creationId xmlns:a16="http://schemas.microsoft.com/office/drawing/2014/main" id="{5C50E4CC-5B20-8BB8-BCB3-6A62888CE265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1448607" y="3146663"/>
                              <a:ext cx="2328715" cy="30777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Project Team Engagement</a:t>
                              </a:r>
                            </a:p>
                          </p:txBody>
                        </p:sp>
                        <p:cxnSp>
                          <p:nvCxnSpPr>
                            <p:cNvPr id="23" name="Straight Arrow Connector 22">
                              <a:extLst>
                                <a:ext uri="{FF2B5EF4-FFF2-40B4-BE49-F238E27FC236}">
                                  <a16:creationId xmlns:a16="http://schemas.microsoft.com/office/drawing/2014/main" id="{A7A09C5A-0010-E9BE-B788-255C1060E3E7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3503425" y="1644985"/>
                              <a:ext cx="0" cy="329184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sp>
                          <p:nvSpPr>
                            <p:cNvPr id="24" name="TextBox 23">
                              <a:extLst>
                                <a:ext uri="{FF2B5EF4-FFF2-40B4-BE49-F238E27FC236}">
                                  <a16:creationId xmlns:a16="http://schemas.microsoft.com/office/drawing/2014/main" id="{631D514A-DBB2-292B-21F5-E8D81538BB1A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1513582" y="2972942"/>
                              <a:ext cx="3305104" cy="64008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1</a:t>
                              </a:r>
                              <a:r>
                                <a:rPr lang="en-US" sz="1400" baseline="300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st</a:t>
                              </a:r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 Level Cost Estimates, Schedule, Scope, Resourcing, Risk</a:t>
                              </a:r>
                            </a:p>
                          </p:txBody>
                        </p:sp>
                        <p:sp>
                          <p:nvSpPr>
                            <p:cNvPr id="26" name="TextBox 25">
                              <a:extLst>
                                <a:ext uri="{FF2B5EF4-FFF2-40B4-BE49-F238E27FC236}">
                                  <a16:creationId xmlns:a16="http://schemas.microsoft.com/office/drawing/2014/main" id="{0F22A391-7C52-213F-6825-26C7C4DF57CF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2102860" y="3173671"/>
                              <a:ext cx="3162212" cy="30777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Project Approved &amp; kick-off Sessions</a:t>
                              </a:r>
                            </a:p>
                          </p:txBody>
                        </p:sp>
                        <p:cxnSp>
                          <p:nvCxnSpPr>
                            <p:cNvPr id="27" name="Straight Arrow Connector 26">
                              <a:extLst>
                                <a:ext uri="{FF2B5EF4-FFF2-40B4-BE49-F238E27FC236}">
                                  <a16:creationId xmlns:a16="http://schemas.microsoft.com/office/drawing/2014/main" id="{4E25BAE3-6C7D-9DBD-9D05-73877413FFF6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3847402" y="1695057"/>
                              <a:ext cx="0" cy="320040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grpSp>
                          <p:nvGrpSpPr>
                            <p:cNvPr id="31" name="Group 30">
                              <a:extLst>
                                <a:ext uri="{FF2B5EF4-FFF2-40B4-BE49-F238E27FC236}">
                                  <a16:creationId xmlns:a16="http://schemas.microsoft.com/office/drawing/2014/main" id="{3AA62ECD-C5AF-176E-D684-96C5B3F10DF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072154" y="5643012"/>
                              <a:ext cx="8229600" cy="369332"/>
                              <a:chOff x="2072155" y="5442708"/>
                              <a:chExt cx="8052239" cy="369332"/>
                            </a:xfrm>
                          </p:grpSpPr>
                          <p:sp>
                            <p:nvSpPr>
                              <p:cNvPr id="28" name="TextBox 27">
                                <a:extLst>
                                  <a:ext uri="{FF2B5EF4-FFF2-40B4-BE49-F238E27FC236}">
                                    <a16:creationId xmlns:a16="http://schemas.microsoft.com/office/drawing/2014/main" id="{619A81CD-595E-31F5-3391-122D18825075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5542327" y="5442708"/>
                                <a:ext cx="1102800" cy="36933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 anchor="ctr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Time</a:t>
                                </a:r>
                              </a:p>
                            </p:txBody>
                          </p:sp>
                          <p:cxnSp>
                            <p:nvCxnSpPr>
                              <p:cNvPr id="29" name="Straight Arrow Connector 28">
                                <a:extLst>
                                  <a:ext uri="{FF2B5EF4-FFF2-40B4-BE49-F238E27FC236}">
                                    <a16:creationId xmlns:a16="http://schemas.microsoft.com/office/drawing/2014/main" id="{E4D304D3-21E0-0A53-CBA6-C4FF6B8A11FF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V="1">
                                <a:off x="6649674" y="5642763"/>
                                <a:ext cx="347472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38100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none" w="med" len="med"/>
                                <a:tailEnd type="triangle"/>
                              </a:ln>
                              <a:effectLst/>
                            </p:spPr>
                          </p:cxnSp>
                          <p:cxnSp>
                            <p:nvCxnSpPr>
                              <p:cNvPr id="30" name="Straight Arrow Connector 29">
                                <a:extLst>
                                  <a:ext uri="{FF2B5EF4-FFF2-40B4-BE49-F238E27FC236}">
                                    <a16:creationId xmlns:a16="http://schemas.microsoft.com/office/drawing/2014/main" id="{C0B4E9BD-72AF-FA43-17DC-94A7DF529819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H="1">
                                <a:off x="2072155" y="5642763"/>
                                <a:ext cx="347472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38100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none" w="med" len="med"/>
                                <a:tailEnd type="triangle"/>
                              </a:ln>
                              <a:effectLst/>
                            </p:spPr>
                          </p:cxnSp>
                        </p:grpSp>
                        <p:grpSp>
                          <p:nvGrpSpPr>
                            <p:cNvPr id="44" name="Group 43">
                              <a:extLst>
                                <a:ext uri="{FF2B5EF4-FFF2-40B4-BE49-F238E27FC236}">
                                  <a16:creationId xmlns:a16="http://schemas.microsoft.com/office/drawing/2014/main" id="{05F53E1E-8944-3FA4-AA13-B14D262EDC3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033877" y="5211394"/>
                              <a:ext cx="1483897" cy="584775"/>
                              <a:chOff x="2033877" y="5211394"/>
                              <a:chExt cx="1483897" cy="584775"/>
                            </a:xfrm>
                          </p:grpSpPr>
                          <p:cxnSp>
                            <p:nvCxnSpPr>
                              <p:cNvPr id="32" name="Straight Arrow Connector 31">
                                <a:extLst>
                                  <a:ext uri="{FF2B5EF4-FFF2-40B4-BE49-F238E27FC236}">
                                    <a16:creationId xmlns:a16="http://schemas.microsoft.com/office/drawing/2014/main" id="{F5D13AB5-A462-55E0-01AB-8F3B38833DBA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H="1">
                                <a:off x="2054734" y="5503781"/>
                                <a:ext cx="146304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28575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ysDash"/>
                                <a:round/>
                                <a:headEnd type="triangle"/>
                                <a:tailEnd type="triangle"/>
                              </a:ln>
                              <a:effectLst/>
                            </p:spPr>
                          </p:cxnSp>
                          <p:sp>
                            <p:nvSpPr>
                              <p:cNvPr id="33" name="TextBox 32">
                                <a:extLst>
                                  <a:ext uri="{FF2B5EF4-FFF2-40B4-BE49-F238E27FC236}">
                                    <a16:creationId xmlns:a16="http://schemas.microsoft.com/office/drawing/2014/main" id="{BD2BDBF8-4B84-6527-C2B9-10330EEDCFA6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033877" y="5211394"/>
                                <a:ext cx="1463040" cy="58477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600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Ideation &amp; Approvals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45" name="Group 44">
                              <a:extLst>
                                <a:ext uri="{FF2B5EF4-FFF2-40B4-BE49-F238E27FC236}">
                                  <a16:creationId xmlns:a16="http://schemas.microsoft.com/office/drawing/2014/main" id="{B29D9D8F-79E4-9E70-881C-C49A9FBE7A4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517774" y="5211394"/>
                              <a:ext cx="1371600" cy="584775"/>
                              <a:chOff x="3517774" y="5211394"/>
                              <a:chExt cx="1371600" cy="584775"/>
                            </a:xfrm>
                          </p:grpSpPr>
                          <p:cxnSp>
                            <p:nvCxnSpPr>
                              <p:cNvPr id="36" name="Straight Arrow Connector 35">
                                <a:extLst>
                                  <a:ext uri="{FF2B5EF4-FFF2-40B4-BE49-F238E27FC236}">
                                    <a16:creationId xmlns:a16="http://schemas.microsoft.com/office/drawing/2014/main" id="{AD8EEACD-E953-FC17-7083-93CD0E6FB460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H="1">
                                <a:off x="3517774" y="5503781"/>
                                <a:ext cx="137160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28575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triangle"/>
                                <a:tailEnd type="triangle"/>
                              </a:ln>
                              <a:effectLst/>
                            </p:spPr>
                          </p:cxnSp>
                          <p:sp>
                            <p:nvSpPr>
                              <p:cNvPr id="37" name="TextBox 36">
                                <a:extLst>
                                  <a:ext uri="{FF2B5EF4-FFF2-40B4-BE49-F238E27FC236}">
                                    <a16:creationId xmlns:a16="http://schemas.microsoft.com/office/drawing/2014/main" id="{BB64A55B-E9BD-6922-F181-31D1419C6874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568818" y="5211394"/>
                                <a:ext cx="1280160" cy="58477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600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Initiation &amp; Planning</a:t>
                                </a:r>
                              </a:p>
                            </p:txBody>
                          </p:sp>
                        </p:grpSp>
                        <p:cxnSp>
                          <p:nvCxnSpPr>
                            <p:cNvPr id="38" name="Straight Arrow Connector 37">
                              <a:extLst>
                                <a:ext uri="{FF2B5EF4-FFF2-40B4-BE49-F238E27FC236}">
                                  <a16:creationId xmlns:a16="http://schemas.microsoft.com/office/drawing/2014/main" id="{2E7F4569-6DC7-BC0C-3FE3-0BAA891EECDB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4409094" y="1832217"/>
                              <a:ext cx="0" cy="292608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sp>
                          <p:nvSpPr>
                            <p:cNvPr id="39" name="TextBox 38">
                              <a:extLst>
                                <a:ext uri="{FF2B5EF4-FFF2-40B4-BE49-F238E27FC236}">
                                  <a16:creationId xmlns:a16="http://schemas.microsoft.com/office/drawing/2014/main" id="{AE68BECF-46F9-1750-C063-50B075E67C47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2719667" y="3063114"/>
                              <a:ext cx="2834640" cy="52322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lIns="0" rIns="0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Requirements / Discovery / Revised Cost / Updated Timelines</a:t>
                              </a:r>
                            </a:p>
                          </p:txBody>
                        </p:sp>
                        <p:cxnSp>
                          <p:nvCxnSpPr>
                            <p:cNvPr id="42" name="Straight Arrow Connector 41">
                              <a:extLst>
                                <a:ext uri="{FF2B5EF4-FFF2-40B4-BE49-F238E27FC236}">
                                  <a16:creationId xmlns:a16="http://schemas.microsoft.com/office/drawing/2014/main" id="{DA1D803C-C57E-14B1-55A5-17C75D347281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4882006" y="1907403"/>
                              <a:ext cx="0" cy="274320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sp>
                          <p:nvSpPr>
                            <p:cNvPr id="43" name="TextBox 42">
                              <a:extLst>
                                <a:ext uri="{FF2B5EF4-FFF2-40B4-BE49-F238E27FC236}">
                                  <a16:creationId xmlns:a16="http://schemas.microsoft.com/office/drawing/2014/main" id="{FE46B1CD-FFBB-7BCA-1B42-EEA0D3D0041D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3237852" y="3078267"/>
                              <a:ext cx="2834640" cy="4572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Acceptance of Baseline Schedule, Cost, Scope, Risk, Etc.</a:t>
                              </a:r>
                            </a:p>
                          </p:txBody>
                        </p:sp>
                        <p:grpSp>
                          <p:nvGrpSpPr>
                            <p:cNvPr id="59" name="Group 58">
                              <a:extLst>
                                <a:ext uri="{FF2B5EF4-FFF2-40B4-BE49-F238E27FC236}">
                                  <a16:creationId xmlns:a16="http://schemas.microsoft.com/office/drawing/2014/main" id="{BE713CAC-EA59-48A7-4FAA-699F7D796AE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4865236" y="5211438"/>
                              <a:ext cx="3474720" cy="338554"/>
                              <a:chOff x="4865236" y="5211438"/>
                              <a:chExt cx="3474720" cy="338554"/>
                            </a:xfrm>
                          </p:grpSpPr>
                          <p:cxnSp>
                            <p:nvCxnSpPr>
                              <p:cNvPr id="47" name="Straight Arrow Connector 46">
                                <a:extLst>
                                  <a:ext uri="{FF2B5EF4-FFF2-40B4-BE49-F238E27FC236}">
                                    <a16:creationId xmlns:a16="http://schemas.microsoft.com/office/drawing/2014/main" id="{6ECE88CF-8872-5FFE-8F93-A93212713158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H="1">
                                <a:off x="4865236" y="5503825"/>
                                <a:ext cx="347472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28575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triangle"/>
                                <a:tailEnd type="triangle"/>
                              </a:ln>
                              <a:effectLst/>
                            </p:spPr>
                          </p:cxnSp>
                          <p:sp>
                            <p:nvSpPr>
                              <p:cNvPr id="48" name="TextBox 47">
                                <a:extLst>
                                  <a:ext uri="{FF2B5EF4-FFF2-40B4-BE49-F238E27FC236}">
                                    <a16:creationId xmlns:a16="http://schemas.microsoft.com/office/drawing/2014/main" id="{996D4041-EF6C-FFA1-5D7A-71383EBE76F9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962825" y="5211438"/>
                                <a:ext cx="3291840" cy="33855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600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Design/ Develop / Test / Train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63" name="Group 62">
                              <a:extLst>
                                <a:ext uri="{FF2B5EF4-FFF2-40B4-BE49-F238E27FC236}">
                                  <a16:creationId xmlns:a16="http://schemas.microsoft.com/office/drawing/2014/main" id="{45687D3E-5B59-CF70-1DD1-0A9290855C2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4887001" y="4701975"/>
                              <a:ext cx="5394960" cy="338554"/>
                              <a:chOff x="4887001" y="4701975"/>
                              <a:chExt cx="5212080" cy="338554"/>
                            </a:xfrm>
                          </p:grpSpPr>
                          <p:cxnSp>
                            <p:nvCxnSpPr>
                              <p:cNvPr id="50" name="Straight Arrow Connector 49">
                                <a:extLst>
                                  <a:ext uri="{FF2B5EF4-FFF2-40B4-BE49-F238E27FC236}">
                                    <a16:creationId xmlns:a16="http://schemas.microsoft.com/office/drawing/2014/main" id="{0ECF9A15-AE22-7251-361B-691928135289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H="1">
                                <a:off x="4887001" y="5020489"/>
                                <a:ext cx="521208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28575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triangle"/>
                                <a:tailEnd type="triangle"/>
                              </a:ln>
                              <a:effectLst/>
                            </p:spPr>
                          </p:cxnSp>
                          <p:sp>
                            <p:nvSpPr>
                              <p:cNvPr id="51" name="TextBox 50">
                                <a:extLst>
                                  <a:ext uri="{FF2B5EF4-FFF2-40B4-BE49-F238E27FC236}">
                                    <a16:creationId xmlns:a16="http://schemas.microsoft.com/office/drawing/2014/main" id="{92EA9CC8-24A2-F64F-4514-1A834505FFDD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938044" y="4701975"/>
                                <a:ext cx="5076809" cy="33855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600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Scope, Schedule, Cost Controls</a:t>
                                </a:r>
                              </a:p>
                            </p:txBody>
                          </p:sp>
                        </p:grpSp>
                        <p:cxnSp>
                          <p:nvCxnSpPr>
                            <p:cNvPr id="52" name="Straight Arrow Connector 51">
                              <a:extLst>
                                <a:ext uri="{FF2B5EF4-FFF2-40B4-BE49-F238E27FC236}">
                                  <a16:creationId xmlns:a16="http://schemas.microsoft.com/office/drawing/2014/main" id="{4E647249-9BA0-E085-055E-74987D9CB793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6114912" y="2175403"/>
                              <a:ext cx="0" cy="228600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cxnSp>
                          <p:nvCxnSpPr>
                            <p:cNvPr id="53" name="Straight Arrow Connector 52">
                              <a:extLst>
                                <a:ext uri="{FF2B5EF4-FFF2-40B4-BE49-F238E27FC236}">
                                  <a16:creationId xmlns:a16="http://schemas.microsoft.com/office/drawing/2014/main" id="{158C4767-4AD8-B8F6-8FF3-750EBE5F3FF9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7051086" y="2362644"/>
                              <a:ext cx="0" cy="192024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cxnSp>
                          <p:nvCxnSpPr>
                            <p:cNvPr id="54" name="Straight Arrow Connector 53">
                              <a:extLst>
                                <a:ext uri="{FF2B5EF4-FFF2-40B4-BE49-F238E27FC236}">
                                  <a16:creationId xmlns:a16="http://schemas.microsoft.com/office/drawing/2014/main" id="{286F0D2E-E776-F0FF-4AE4-6F2C8C1B7F62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9476430" y="2845968"/>
                              <a:ext cx="0" cy="91440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cxnSp>
                          <p:nvCxnSpPr>
                            <p:cNvPr id="55" name="Straight Arrow Connector 54">
                              <a:extLst>
                                <a:ext uri="{FF2B5EF4-FFF2-40B4-BE49-F238E27FC236}">
                                  <a16:creationId xmlns:a16="http://schemas.microsoft.com/office/drawing/2014/main" id="{F9F86B2B-7F04-66D1-3137-C3C2540B2127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8357378" y="2597773"/>
                              <a:ext cx="0" cy="1417320"/>
                            </a:xfrm>
                            <a:prstGeom prst="straightConnector1">
                              <a:avLst/>
                            </a:prstGeom>
                            <a:solidFill>
                              <a:schemeClr val="accent1"/>
                            </a:solidFill>
                            <a:ln w="28575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triangle"/>
                              <a:tailEnd type="triangle"/>
                            </a:ln>
                            <a:effectLst/>
                          </p:spPr>
                        </p:cxnSp>
                        <p:sp>
                          <p:nvSpPr>
                            <p:cNvPr id="56" name="TextBox 55">
                              <a:extLst>
                                <a:ext uri="{FF2B5EF4-FFF2-40B4-BE49-F238E27FC236}">
                                  <a16:creationId xmlns:a16="http://schemas.microsoft.com/office/drawing/2014/main" id="{A0ECA738-D56B-BAD5-8477-ABA39D23B5B1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4358703" y="2783553"/>
                              <a:ext cx="2286000" cy="109728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lIns="0" rIns="0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Solution Design / Core Development / Unit Testing</a:t>
                              </a:r>
                            </a:p>
                          </p:txBody>
                        </p:sp>
                        <p:sp>
                          <p:nvSpPr>
                            <p:cNvPr id="57" name="TextBox 56">
                              <a:extLst>
                                <a:ext uri="{FF2B5EF4-FFF2-40B4-BE49-F238E27FC236}">
                                  <a16:creationId xmlns:a16="http://schemas.microsoft.com/office/drawing/2014/main" id="{11BC39FC-292C-F60A-286C-8493EF5FFAFA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6940658" y="2819872"/>
                              <a:ext cx="1463040" cy="100584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lIns="0" rIns="0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User Acceptance Testing, End User Training</a:t>
                              </a:r>
                            </a:p>
                          </p:txBody>
                        </p:sp>
                        <p:sp>
                          <p:nvSpPr>
                            <p:cNvPr id="58" name="TextBox 57">
                              <a:extLst>
                                <a:ext uri="{FF2B5EF4-FFF2-40B4-BE49-F238E27FC236}">
                                  <a16:creationId xmlns:a16="http://schemas.microsoft.com/office/drawing/2014/main" id="{F558DBAF-B4AC-C81E-0B64-F9C010A9FEC6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5639113" y="2848530"/>
                              <a:ext cx="1920240" cy="9144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lIns="0" rIns="0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Integration &amp; End-to-End Testing / Training Data Setup</a:t>
                              </a:r>
                            </a:p>
                          </p:txBody>
                        </p:sp>
                        <p:sp>
                          <p:nvSpPr>
                            <p:cNvPr id="60" name="TextBox 59">
                              <a:extLst>
                                <a:ext uri="{FF2B5EF4-FFF2-40B4-BE49-F238E27FC236}">
                                  <a16:creationId xmlns:a16="http://schemas.microsoft.com/office/drawing/2014/main" id="{636A7A98-0820-29C6-54CC-766384D6E29E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8455838" y="2943331"/>
                              <a:ext cx="914400" cy="73866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lIns="0" rIns="0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Go-Live Support / Hypercare</a:t>
                              </a:r>
                            </a:p>
                          </p:txBody>
                        </p:sp>
                        <p:sp>
                          <p:nvSpPr>
                            <p:cNvPr id="61" name="TextBox 60">
                              <a:extLst>
                                <a:ext uri="{FF2B5EF4-FFF2-40B4-BE49-F238E27FC236}">
                                  <a16:creationId xmlns:a16="http://schemas.microsoft.com/office/drawing/2014/main" id="{7CE99311-429A-EA9E-C972-4E3F0D9D794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6200000">
                              <a:off x="9453017" y="3077189"/>
                              <a:ext cx="731520" cy="52322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lIns="0" rIns="0" rtlCol="0" anchor="ctr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a:t>Steady State</a:t>
                              </a:r>
                            </a:p>
                          </p:txBody>
                        </p:sp>
                        <p:grpSp>
                          <p:nvGrpSpPr>
                            <p:cNvPr id="64" name="Group 63">
                              <a:extLst>
                                <a:ext uri="{FF2B5EF4-FFF2-40B4-BE49-F238E27FC236}">
                                  <a16:creationId xmlns:a16="http://schemas.microsoft.com/office/drawing/2014/main" id="{67E237E4-3D35-57A1-1619-5B8C24F129C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8383093" y="3961557"/>
                              <a:ext cx="1920240" cy="584775"/>
                              <a:chOff x="4865236" y="5211438"/>
                              <a:chExt cx="1920240" cy="584775"/>
                            </a:xfrm>
                          </p:grpSpPr>
                          <p:cxnSp>
                            <p:nvCxnSpPr>
                              <p:cNvPr id="65" name="Straight Arrow Connector 64">
                                <a:extLst>
                                  <a:ext uri="{FF2B5EF4-FFF2-40B4-BE49-F238E27FC236}">
                                    <a16:creationId xmlns:a16="http://schemas.microsoft.com/office/drawing/2014/main" id="{3B393106-67DB-8908-2B55-CEE4B481F376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H="1">
                                <a:off x="4865236" y="5503825"/>
                                <a:ext cx="192024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28575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triangle"/>
                                <a:tailEnd type="triangle"/>
                              </a:ln>
                              <a:effectLst/>
                            </p:spPr>
                          </p:cxnSp>
                          <p:sp>
                            <p:nvSpPr>
                              <p:cNvPr id="66" name="TextBox 65">
                                <a:extLst>
                                  <a:ext uri="{FF2B5EF4-FFF2-40B4-BE49-F238E27FC236}">
                                    <a16:creationId xmlns:a16="http://schemas.microsoft.com/office/drawing/2014/main" id="{49792272-EF09-32A6-DD70-7CDB76429269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962825" y="5211438"/>
                                <a:ext cx="1737360" cy="584775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600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Transition to</a:t>
                                </a:r>
                              </a:p>
                              <a:p>
                                <a:pPr algn="ctr"/>
                                <a:r>
                                  <a:rPr lang="en-US" sz="1600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Run the Business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67" name="Group 66">
                              <a:extLst>
                                <a:ext uri="{FF2B5EF4-FFF2-40B4-BE49-F238E27FC236}">
                                  <a16:creationId xmlns:a16="http://schemas.microsoft.com/office/drawing/2014/main" id="{0BD391F7-963B-A5F8-38CA-78F15C43E13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8319150" y="5214559"/>
                              <a:ext cx="1188720" cy="338554"/>
                              <a:chOff x="3517774" y="5211394"/>
                              <a:chExt cx="1371600" cy="338554"/>
                            </a:xfrm>
                          </p:grpSpPr>
                          <p:cxnSp>
                            <p:nvCxnSpPr>
                              <p:cNvPr id="68" name="Straight Arrow Connector 67">
                                <a:extLst>
                                  <a:ext uri="{FF2B5EF4-FFF2-40B4-BE49-F238E27FC236}">
                                    <a16:creationId xmlns:a16="http://schemas.microsoft.com/office/drawing/2014/main" id="{FEB11402-3813-E374-C53A-476FF6AC61E5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H="1">
                                <a:off x="3517774" y="5503781"/>
                                <a:ext cx="137160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28575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triangle"/>
                                <a:tailEnd type="triangle"/>
                              </a:ln>
                              <a:effectLst/>
                            </p:spPr>
                          </p:cxnSp>
                          <p:sp>
                            <p:nvSpPr>
                              <p:cNvPr id="69" name="TextBox 68">
                                <a:extLst>
                                  <a:ext uri="{FF2B5EF4-FFF2-40B4-BE49-F238E27FC236}">
                                    <a16:creationId xmlns:a16="http://schemas.microsoft.com/office/drawing/2014/main" id="{BD7BF07D-E09B-6FC6-1EA5-6AD89FA955C8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568818" y="5211394"/>
                                <a:ext cx="1280160" cy="33855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600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Support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70" name="Group 69">
                              <a:extLst>
                                <a:ext uri="{FF2B5EF4-FFF2-40B4-BE49-F238E27FC236}">
                                  <a16:creationId xmlns:a16="http://schemas.microsoft.com/office/drawing/2014/main" id="{DDA90B8B-3538-F67C-2E50-27D4225D23B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9481653" y="5209989"/>
                              <a:ext cx="822960" cy="338554"/>
                              <a:chOff x="3517774" y="5211394"/>
                              <a:chExt cx="1371600" cy="338554"/>
                            </a:xfrm>
                          </p:grpSpPr>
                          <p:cxnSp>
                            <p:nvCxnSpPr>
                              <p:cNvPr id="71" name="Straight Arrow Connector 70">
                                <a:extLst>
                                  <a:ext uri="{FF2B5EF4-FFF2-40B4-BE49-F238E27FC236}">
                                    <a16:creationId xmlns:a16="http://schemas.microsoft.com/office/drawing/2014/main" id="{82269446-4623-97C5-ADE8-7798B71B0C01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 bwMode="auto">
                              <a:xfrm flipH="1">
                                <a:off x="3517774" y="5503781"/>
                                <a:ext cx="1371600" cy="0"/>
                              </a:xfrm>
                              <a:prstGeom prst="straightConnector1">
                                <a:avLst/>
                              </a:prstGeom>
                              <a:solidFill>
                                <a:schemeClr val="accent1"/>
                              </a:solidFill>
                              <a:ln w="28575" cap="flat" cmpd="sng" algn="ctr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prstDash val="solid"/>
                                <a:round/>
                                <a:headEnd type="triangle"/>
                                <a:tailEnd type="triangle"/>
                              </a:ln>
                              <a:effectLst/>
                            </p:spPr>
                          </p:cxnSp>
                          <p:sp>
                            <p:nvSpPr>
                              <p:cNvPr id="72" name="TextBox 71">
                                <a:extLst>
                                  <a:ext uri="{FF2B5EF4-FFF2-40B4-BE49-F238E27FC236}">
                                    <a16:creationId xmlns:a16="http://schemas.microsoft.com/office/drawing/2014/main" id="{9C160F44-F643-C44A-E281-622241FD97F5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3568818" y="5211394"/>
                                <a:ext cx="1280160" cy="33855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1600" dirty="0">
                                    <a:solidFill>
                                      <a:schemeClr val="tx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a:t>Close</a:t>
                                </a: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34" name="Rectangle: Rounded Corners 33">
                            <a:extLst>
                              <a:ext uri="{FF2B5EF4-FFF2-40B4-BE49-F238E27FC236}">
                                <a16:creationId xmlns:a16="http://schemas.microsoft.com/office/drawing/2014/main" id="{0EA5FDEC-BF5A-D3E3-0BA5-5888FE2A54E4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2052923" y="1198998"/>
                            <a:ext cx="1481328" cy="274320"/>
                          </a:xfrm>
                          <a:prstGeom prst="roundRect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 w="19050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indent="0" algn="ctr" defTabSz="455613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10000"/>
                              </a:spcBef>
                              <a:spcAft>
                                <a:spcPct val="10000"/>
                              </a:spcAft>
                              <a:buClrTx/>
                              <a:buSzTx/>
                              <a:buFontTx/>
                              <a:buNone/>
                              <a:tabLst>
                                <a:tab pos="190500" algn="l"/>
                                <a:tab pos="623888" algn="l"/>
                                <a:tab pos="5207000" algn="r"/>
                                <a:tab pos="5778500" algn="r"/>
                                <a:tab pos="6172200" algn="r"/>
                                <a:tab pos="6865938" algn="l"/>
                                <a:tab pos="7024688" algn="l"/>
                                <a:tab pos="7489825" algn="r"/>
                                <a:tab pos="7546975" algn="r"/>
                                <a:tab pos="8178800" algn="r"/>
                                <a:tab pos="8288338" algn="r"/>
                              </a:tabLst>
                            </a:pPr>
                            <a:r>
                              <a:rPr lang="en-US" sz="1200" dirty="0">
                                <a:solidFill>
                                  <a:schemeClr val="bg1"/>
                                </a:solidFill>
                              </a:rPr>
                              <a:t>Prj. Approvals</a:t>
                            </a:r>
                            <a:endParaRPr kumimoji="0" lang="en-US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endParaRPr>
                          </a:p>
                        </p:txBody>
                      </p:sp>
                      <p:sp>
                        <p:nvSpPr>
                          <p:cNvPr id="41" name="Rectangle: Rounded Corners 40">
                            <a:extLst>
                              <a:ext uri="{FF2B5EF4-FFF2-40B4-BE49-F238E27FC236}">
                                <a16:creationId xmlns:a16="http://schemas.microsoft.com/office/drawing/2014/main" id="{78C34B9B-033C-70B2-63B4-F093D7832CE8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533608" y="1198998"/>
                            <a:ext cx="1371600" cy="274320"/>
                          </a:xfrm>
                          <a:prstGeom prst="roundRect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 w="19050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ctr" anchorCtr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indent="0" algn="ctr" defTabSz="455613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10000"/>
                              </a:spcBef>
                              <a:spcAft>
                                <a:spcPct val="10000"/>
                              </a:spcAft>
                              <a:buClrTx/>
                              <a:buSzTx/>
                              <a:buFontTx/>
                              <a:buNone/>
                              <a:tabLst>
                                <a:tab pos="190500" algn="l"/>
                                <a:tab pos="623888" algn="l"/>
                                <a:tab pos="5207000" algn="r"/>
                                <a:tab pos="5778500" algn="r"/>
                                <a:tab pos="6172200" algn="r"/>
                                <a:tab pos="6865938" algn="l"/>
                                <a:tab pos="7024688" algn="l"/>
                                <a:tab pos="7489825" algn="r"/>
                                <a:tab pos="7546975" algn="r"/>
                                <a:tab pos="8178800" algn="r"/>
                                <a:tab pos="8288338" algn="r"/>
                              </a:tabLst>
                            </a:pPr>
                            <a:r>
                              <a:rPr kumimoji="0" lang="en-US" sz="1200" b="0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+mn-lt"/>
                              </a:rPr>
                              <a:t>Getting it Going</a:t>
                            </a:r>
                          </a:p>
                        </p:txBody>
                      </p:sp>
                    </p:grpSp>
                    <p:sp>
                      <p:nvSpPr>
                        <p:cNvPr id="77" name="TextBox 76">
                          <a:extLst>
                            <a:ext uri="{FF2B5EF4-FFF2-40B4-BE49-F238E27FC236}">
                              <a16:creationId xmlns:a16="http://schemas.microsoft.com/office/drawing/2014/main" id="{02661ED1-BEEA-C5EB-C3BA-801D0DFEDA3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365631" y="6010647"/>
                          <a:ext cx="1416734" cy="52322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2800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Lifecycle</a:t>
                          </a:r>
                        </a:p>
                      </p:txBody>
                    </p:sp>
                  </p:grpSp>
                  <p:sp>
                    <p:nvSpPr>
                      <p:cNvPr id="62" name="Rectangle: Rounded Corners 61">
                        <a:extLst>
                          <a:ext uri="{FF2B5EF4-FFF2-40B4-BE49-F238E27FC236}">
                            <a16:creationId xmlns:a16="http://schemas.microsoft.com/office/drawing/2014/main" id="{BEB4F49E-3EA9-9706-1D8F-85EAE5A5B75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904565" y="1293884"/>
                        <a:ext cx="3383280" cy="274320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 w="190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indent="0" algn="ctr" defTabSz="455613" rtl="0" eaLnBrk="0" fontAlgn="base" latinLnBrk="0" hangingPunct="0">
                          <a:lnSpc>
                            <a:spcPct val="100000"/>
                          </a:lnSpc>
                          <a:spcBef>
                            <a:spcPct val="10000"/>
                          </a:spcBef>
                          <a:spcAft>
                            <a:spcPct val="10000"/>
                          </a:spcAft>
                          <a:buClrTx/>
                          <a:buSzTx/>
                          <a:buFontTx/>
                          <a:buNone/>
                          <a:tabLst>
                            <a:tab pos="190500" algn="l"/>
                            <a:tab pos="623888" algn="l"/>
                            <a:tab pos="5207000" algn="r"/>
                            <a:tab pos="5778500" algn="r"/>
                            <a:tab pos="6172200" algn="r"/>
                            <a:tab pos="6865938" algn="l"/>
                            <a:tab pos="7024688" algn="l"/>
                            <a:tab pos="7489825" algn="r"/>
                            <a:tab pos="7546975" algn="r"/>
                            <a:tab pos="8178800" algn="r"/>
                            <a:tab pos="8288338" algn="r"/>
                          </a:tabLst>
                        </a:pPr>
                        <a:r>
                          <a:rPr kumimoji="0" lang="en-US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+mn-lt"/>
                          </a:rPr>
                          <a:t>Doing the Work</a:t>
                        </a:r>
                      </a:p>
                    </p:txBody>
                  </p:sp>
                </p:grpSp>
                <p:sp>
                  <p:nvSpPr>
                    <p:cNvPr id="84" name="Trapezoid 83">
                      <a:extLst>
                        <a:ext uri="{FF2B5EF4-FFF2-40B4-BE49-F238E27FC236}">
                          <a16:creationId xmlns:a16="http://schemas.microsoft.com/office/drawing/2014/main" id="{9E589FA7-E6A3-83E1-595E-81C9B858DAD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16500" y="705729"/>
                      <a:ext cx="2725102" cy="5394960"/>
                    </a:xfrm>
                    <a:prstGeom prst="trapezoid">
                      <a:avLst>
                        <a:gd name="adj" fmla="val 40828"/>
                      </a:avLst>
                    </a:prstGeom>
                    <a:gradFill flip="none" rotWithShape="1">
                      <a:gsLst>
                        <a:gs pos="15000">
                          <a:srgbClr val="FFC000">
                            <a:alpha val="40000"/>
                          </a:srgbClr>
                        </a:gs>
                        <a:gs pos="33000">
                          <a:srgbClr val="BC8F00">
                            <a:alpha val="40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8991">
                          <a:srgbClr val="00B050">
                            <a:alpha val="40000"/>
                          </a:srgbClr>
                        </a:gs>
                        <a:gs pos="76147">
                          <a:srgbClr val="FFC000">
                            <a:alpha val="40000"/>
                          </a:srgbClr>
                        </a:gs>
                        <a:gs pos="69000">
                          <a:srgbClr val="C00000">
                            <a:alpha val="40000"/>
                          </a:srgb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  <a:effectLst>
                      <a:softEdge rad="127000"/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86" name="Trapezoid 85">
                    <a:extLst>
                      <a:ext uri="{FF2B5EF4-FFF2-40B4-BE49-F238E27FC236}">
                        <a16:creationId xmlns:a16="http://schemas.microsoft.com/office/drawing/2014/main" id="{75D66CBD-6F09-C014-F31D-02DC5E08EDF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97643" y="2680879"/>
                    <a:ext cx="3962153" cy="1481327"/>
                  </a:xfrm>
                  <a:prstGeom prst="trapezoid">
                    <a:avLst/>
                  </a:prstGeom>
                  <a:solidFill>
                    <a:srgbClr val="00B050">
                      <a:alpha val="34000"/>
                    </a:srgbClr>
                  </a:solidFill>
                  <a:ln>
                    <a:noFill/>
                  </a:ln>
                  <a:effectLst>
                    <a:softEdge rad="127000"/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88" name="Trapezoid 87">
                  <a:extLst>
                    <a:ext uri="{FF2B5EF4-FFF2-40B4-BE49-F238E27FC236}">
                      <a16:creationId xmlns:a16="http://schemas.microsoft.com/office/drawing/2014/main" id="{37D03367-6E5E-4F9D-D688-8637866F73F7}"/>
                    </a:ext>
                  </a:extLst>
                </p:cNvPr>
                <p:cNvSpPr/>
                <p:nvPr/>
              </p:nvSpPr>
              <p:spPr>
                <a:xfrm rot="5400000">
                  <a:off x="2504123" y="2752458"/>
                  <a:ext cx="3383280" cy="1371601"/>
                </a:xfrm>
                <a:prstGeom prst="trapezoid">
                  <a:avLst/>
                </a:prstGeom>
                <a:solidFill>
                  <a:srgbClr val="FFFF00">
                    <a:alpha val="34000"/>
                  </a:srgbClr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2725D0AF-0425-A50B-2CCB-71EFB58B348D}"/>
                  </a:ext>
                </a:extLst>
              </p:cNvPr>
              <p:cNvSpPr/>
              <p:nvPr/>
            </p:nvSpPr>
            <p:spPr bwMode="auto">
              <a:xfrm>
                <a:off x="8287202" y="1293884"/>
                <a:ext cx="2011680" cy="27432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1200" dirty="0">
                    <a:solidFill>
                      <a:schemeClr val="bg1"/>
                    </a:solidFill>
                  </a:rPr>
                  <a:t>Transferring</a:t>
                </a: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AC34FF6-4868-204F-35C4-661ADA3E894A}"/>
                </a:ext>
              </a:extLst>
            </p:cNvPr>
            <p:cNvCxnSpPr/>
            <p:nvPr/>
          </p:nvCxnSpPr>
          <p:spPr>
            <a:xfrm>
              <a:off x="8643668" y="4055777"/>
              <a:ext cx="0" cy="201168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2132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E695B035-9CFF-7442-6951-6334D90A9405}"/>
              </a:ext>
            </a:extLst>
          </p:cNvPr>
          <p:cNvGrpSpPr/>
          <p:nvPr/>
        </p:nvGrpSpPr>
        <p:grpSpPr>
          <a:xfrm>
            <a:off x="969375" y="1429403"/>
            <a:ext cx="10324524" cy="4625975"/>
            <a:chOff x="969375" y="1222373"/>
            <a:chExt cx="10324524" cy="462597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2E8E4D4-81F9-43E0-5F8C-81B8E7C1962E}"/>
                </a:ext>
              </a:extLst>
            </p:cNvPr>
            <p:cNvGrpSpPr/>
            <p:nvPr/>
          </p:nvGrpSpPr>
          <p:grpSpPr>
            <a:xfrm>
              <a:off x="6267431" y="1222373"/>
              <a:ext cx="2377440" cy="4625975"/>
              <a:chOff x="6287559" y="1222373"/>
              <a:chExt cx="2377440" cy="4625975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CB72CA1-C662-676C-6D35-A721E9F925F4}"/>
                  </a:ext>
                </a:extLst>
              </p:cNvPr>
              <p:cNvSpPr/>
              <p:nvPr/>
            </p:nvSpPr>
            <p:spPr bwMode="auto">
              <a:xfrm>
                <a:off x="6561879" y="1733548"/>
                <a:ext cx="1828800" cy="1828800"/>
              </a:xfrm>
              <a:prstGeom prst="ellipse">
                <a:avLst/>
              </a:prstGeom>
              <a:blipFill dpi="0" rotWithShape="1">
                <a:blip r:embed="rId2">
                  <a:biLevel thresh="25000"/>
                </a:blip>
                <a:srcRect/>
                <a:stretch>
                  <a:fillRect l="7000" t="7000" r="7000" b="7000"/>
                </a:stretch>
              </a:blipFill>
              <a:ln w="666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664F2CF-345D-1B0A-BD77-34E277E5897C}"/>
                  </a:ext>
                </a:extLst>
              </p:cNvPr>
              <p:cNvSpPr/>
              <p:nvPr/>
            </p:nvSpPr>
            <p:spPr bwMode="auto">
              <a:xfrm>
                <a:off x="6561879" y="1222373"/>
                <a:ext cx="1828800" cy="457200"/>
              </a:xfrm>
              <a:prstGeom prst="round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kumimoji="0" lang="en-US" sz="3200" b="0" i="0" u="none" strike="noStrike" cap="none" normalizeH="0" baseline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Archives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189FC88-4B59-26B6-27D5-76218DC66E9C}"/>
                  </a:ext>
                </a:extLst>
              </p:cNvPr>
              <p:cNvSpPr/>
              <p:nvPr/>
            </p:nvSpPr>
            <p:spPr bwMode="auto">
              <a:xfrm>
                <a:off x="6287559" y="3562348"/>
                <a:ext cx="2377440" cy="2286000"/>
              </a:xfrm>
              <a:prstGeom prst="round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Schedules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Resources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Costs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Risk Tools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Action Items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Performance KPIs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1B81831-B77A-850C-6B94-AD25EE65DDDF}"/>
                </a:ext>
              </a:extLst>
            </p:cNvPr>
            <p:cNvGrpSpPr/>
            <p:nvPr/>
          </p:nvGrpSpPr>
          <p:grpSpPr>
            <a:xfrm>
              <a:off x="3618403" y="1222373"/>
              <a:ext cx="2377440" cy="4625975"/>
              <a:chOff x="3658659" y="1222373"/>
              <a:chExt cx="2377440" cy="4625975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42F6B78-9087-CE5D-4581-CAE1BF1450A4}"/>
                  </a:ext>
                </a:extLst>
              </p:cNvPr>
              <p:cNvSpPr/>
              <p:nvPr/>
            </p:nvSpPr>
            <p:spPr bwMode="auto">
              <a:xfrm>
                <a:off x="3932979" y="1733548"/>
                <a:ext cx="1828800" cy="1828800"/>
              </a:xfrm>
              <a:prstGeom prst="ellipse">
                <a:avLst/>
              </a:prstGeom>
              <a:blipFill dpi="0" rotWithShape="1">
                <a:blip r:embed="rId3">
                  <a:biLevel thresh="25000"/>
                </a:blip>
                <a:srcRect/>
                <a:stretch>
                  <a:fillRect l="7000" t="7000" r="7000" b="7000"/>
                </a:stretch>
              </a:blipFill>
              <a:ln w="666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D9F2BC4-2288-B1F0-0EF4-E20E20357DBF}"/>
                  </a:ext>
                </a:extLst>
              </p:cNvPr>
              <p:cNvSpPr/>
              <p:nvPr/>
            </p:nvSpPr>
            <p:spPr bwMode="auto">
              <a:xfrm>
                <a:off x="3932979" y="1222373"/>
                <a:ext cx="1828800" cy="457200"/>
              </a:xfrm>
              <a:prstGeom prst="round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Learnings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54D8CFEA-D57A-C443-BC70-DD1904D22CAE}"/>
                  </a:ext>
                </a:extLst>
              </p:cNvPr>
              <p:cNvSpPr/>
              <p:nvPr/>
            </p:nvSpPr>
            <p:spPr bwMode="auto">
              <a:xfrm>
                <a:off x="3658659" y="3562348"/>
                <a:ext cx="2377440" cy="2286000"/>
              </a:xfrm>
              <a:prstGeom prst="round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Went Well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Had Struggles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Just Went Wrong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AA8571A-11AA-F759-E6B2-0AAB511452E5}"/>
                </a:ext>
              </a:extLst>
            </p:cNvPr>
            <p:cNvGrpSpPr/>
            <p:nvPr/>
          </p:nvGrpSpPr>
          <p:grpSpPr>
            <a:xfrm>
              <a:off x="969375" y="1222373"/>
              <a:ext cx="2377440" cy="4625975"/>
              <a:chOff x="969375" y="1222373"/>
              <a:chExt cx="2377440" cy="4625975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C1E6137-7A24-3DC0-1313-F14B159054B5}"/>
                  </a:ext>
                </a:extLst>
              </p:cNvPr>
              <p:cNvSpPr/>
              <p:nvPr/>
            </p:nvSpPr>
            <p:spPr bwMode="auto">
              <a:xfrm>
                <a:off x="1243695" y="1733548"/>
                <a:ext cx="1828800" cy="1828800"/>
              </a:xfrm>
              <a:prstGeom prst="ellipse">
                <a:avLst/>
              </a:prstGeom>
              <a:blipFill dpi="0" rotWithShape="1">
                <a:blip r:embed="rId4">
                  <a:biLevel thresh="25000"/>
                </a:blip>
                <a:srcRect/>
                <a:stretch>
                  <a:fillRect l="7000" t="7000" r="7000" b="7000"/>
                </a:stretch>
              </a:blipFill>
              <a:ln w="666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97AD7B3D-9851-6326-2D51-2DF64D75A1E3}"/>
                  </a:ext>
                </a:extLst>
              </p:cNvPr>
              <p:cNvSpPr/>
              <p:nvPr/>
            </p:nvSpPr>
            <p:spPr bwMode="auto">
              <a:xfrm>
                <a:off x="1243695" y="1222373"/>
                <a:ext cx="1828800" cy="457200"/>
              </a:xfrm>
              <a:prstGeom prst="round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kumimoji="0" lang="en-US" sz="3200" b="0" i="0" u="none" strike="noStrike" cap="none" normalizeH="0" baseline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Inputs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509182BA-80A4-D0EA-7B7A-1B620D8217E0}"/>
                  </a:ext>
                </a:extLst>
              </p:cNvPr>
              <p:cNvSpPr/>
              <p:nvPr/>
            </p:nvSpPr>
            <p:spPr bwMode="auto">
              <a:xfrm>
                <a:off x="969375" y="3562348"/>
                <a:ext cx="2377440" cy="2286000"/>
              </a:xfrm>
              <a:prstGeom prst="round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Stakeholders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External Partners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Internal Partners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10454-995F-434C-48C9-D31C4FDC5FC2}"/>
                </a:ext>
              </a:extLst>
            </p:cNvPr>
            <p:cNvGrpSpPr/>
            <p:nvPr/>
          </p:nvGrpSpPr>
          <p:grpSpPr>
            <a:xfrm>
              <a:off x="8916459" y="1222373"/>
              <a:ext cx="2377440" cy="4625975"/>
              <a:chOff x="8916459" y="1222373"/>
              <a:chExt cx="2377440" cy="4625975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19E342B-B315-24B9-7A4C-7AA586D97C5E}"/>
                  </a:ext>
                </a:extLst>
              </p:cNvPr>
              <p:cNvSpPr/>
              <p:nvPr/>
            </p:nvSpPr>
            <p:spPr bwMode="auto">
              <a:xfrm>
                <a:off x="9190779" y="1733548"/>
                <a:ext cx="1828800" cy="1828800"/>
              </a:xfrm>
              <a:prstGeom prst="ellipse">
                <a:avLst/>
              </a:prstGeom>
              <a:blipFill dpi="0" rotWithShape="1">
                <a:blip r:embed="rId5">
                  <a:biLevel thresh="25000"/>
                </a:blip>
                <a:srcRect/>
                <a:stretch>
                  <a:fillRect l="7000" t="7000" r="7000" b="7000"/>
                </a:stretch>
              </a:blipFill>
              <a:ln w="666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99A61FB9-C7A6-F1E5-2A05-2B50348DA61B}"/>
                  </a:ext>
                </a:extLst>
              </p:cNvPr>
              <p:cNvSpPr/>
              <p:nvPr/>
            </p:nvSpPr>
            <p:spPr bwMode="auto">
              <a:xfrm>
                <a:off x="9190779" y="1222373"/>
                <a:ext cx="1828800" cy="457200"/>
              </a:xfrm>
              <a:prstGeom prst="round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kumimoji="0" lang="en-US" sz="3200" b="0" i="0" u="none" strike="noStrike" cap="none" normalizeH="0" baseline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Outputs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96A6DE6-1AE3-51AC-75A7-F896A50B6DE7}"/>
                  </a:ext>
                </a:extLst>
              </p:cNvPr>
              <p:cNvSpPr/>
              <p:nvPr/>
            </p:nvSpPr>
            <p:spPr bwMode="auto">
              <a:xfrm>
                <a:off x="8916459" y="3562348"/>
                <a:ext cx="2377440" cy="2286000"/>
              </a:xfrm>
              <a:prstGeom prst="round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Run-the-Business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People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Roadmap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Escalations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Future Call Outs</a:t>
                </a:r>
              </a:p>
            </p:txBody>
          </p:sp>
        </p:grpSp>
      </p:grpSp>
      <p:sp>
        <p:nvSpPr>
          <p:cNvPr id="15" name="Title 14">
            <a:extLst>
              <a:ext uri="{FF2B5EF4-FFF2-40B4-BE49-F238E27FC236}">
                <a16:creationId xmlns:a16="http://schemas.microsoft.com/office/drawing/2014/main" id="{80DA88BC-A428-7B4B-A8E4-62E164C48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Transitioning to Run-the-Business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3564302-8611-C384-5251-AA76F230A8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What, How, and Why we Close Projects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F0C9B0-F15D-4A7B-AEC6-F110BF055822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11</a:t>
            </a:r>
          </a:p>
        </p:txBody>
      </p:sp>
    </p:spTree>
    <p:extLst>
      <p:ext uri="{BB962C8B-B14F-4D97-AF65-F5344CB8AC3E}">
        <p14:creationId xmlns:p14="http://schemas.microsoft.com/office/powerpoint/2010/main" val="120618770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039BE-ACA9-6EA1-F1BC-B628CBF54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1D15D-64DF-70FA-7969-18616AA633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How it Actually Works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DAA953-287F-F13B-9542-653C6FBCCAD8}"/>
              </a:ext>
            </a:extLst>
          </p:cNvPr>
          <p:cNvGrpSpPr/>
          <p:nvPr/>
        </p:nvGrpSpPr>
        <p:grpSpPr>
          <a:xfrm>
            <a:off x="839259" y="1416290"/>
            <a:ext cx="10478559" cy="4130675"/>
            <a:chOff x="839259" y="1631948"/>
            <a:chExt cx="10478559" cy="413067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166BCE3-9F56-C414-EF0F-4062D59D9EB9}"/>
                </a:ext>
              </a:extLst>
            </p:cNvPr>
            <p:cNvGrpSpPr/>
            <p:nvPr/>
          </p:nvGrpSpPr>
          <p:grpSpPr>
            <a:xfrm>
              <a:off x="839259" y="1631948"/>
              <a:ext cx="3200400" cy="4130675"/>
              <a:chOff x="839259" y="1631948"/>
              <a:chExt cx="3200400" cy="4130675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C22CD96-DC26-AE6E-1C65-613D4BC7BBF4}"/>
                  </a:ext>
                </a:extLst>
              </p:cNvPr>
              <p:cNvSpPr/>
              <p:nvPr/>
            </p:nvSpPr>
            <p:spPr bwMode="auto">
              <a:xfrm>
                <a:off x="1753659" y="2200277"/>
                <a:ext cx="1371600" cy="1371600"/>
              </a:xfrm>
              <a:prstGeom prst="ellipse">
                <a:avLst/>
              </a:prstGeom>
              <a:blipFill dpi="0" rotWithShape="1">
                <a:blip r:embed="rId2">
                  <a:grayscl/>
                </a:blip>
                <a:srcRect/>
                <a:stretch>
                  <a:fillRect l="7000" t="7000" r="7000" b="7000"/>
                </a:stretch>
              </a:blipFill>
              <a:ln w="666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D3C46327-3CE9-4667-F3A0-7BB76F3C7022}"/>
                  </a:ext>
                </a:extLst>
              </p:cNvPr>
              <p:cNvSpPr/>
              <p:nvPr/>
            </p:nvSpPr>
            <p:spPr bwMode="auto">
              <a:xfrm>
                <a:off x="1296459" y="1631948"/>
                <a:ext cx="2286000" cy="457200"/>
              </a:xfrm>
              <a:prstGeom prst="round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5720" rIns="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Manager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5FD3B11-C99F-8628-630C-62D966C532F3}"/>
                  </a:ext>
                </a:extLst>
              </p:cNvPr>
              <p:cNvSpPr/>
              <p:nvPr/>
            </p:nvSpPr>
            <p:spPr bwMode="auto">
              <a:xfrm>
                <a:off x="839259" y="3476623"/>
                <a:ext cx="3200400" cy="2286000"/>
              </a:xfrm>
              <a:prstGeom prst="round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Prepares for Closing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Builds the Structure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Populates Project Info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Gathers Input from Team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Finalize Closing Documents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Presents Closing Material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Formally Closes the Project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3177457-319F-5609-D0B9-55CA21C3F03B}"/>
                </a:ext>
              </a:extLst>
            </p:cNvPr>
            <p:cNvGrpSpPr/>
            <p:nvPr/>
          </p:nvGrpSpPr>
          <p:grpSpPr>
            <a:xfrm>
              <a:off x="4478338" y="1631948"/>
              <a:ext cx="3200400" cy="4130675"/>
              <a:chOff x="4486275" y="1631948"/>
              <a:chExt cx="3200400" cy="4130675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9A83ABE-EB06-A17B-791F-5D0BB519377E}"/>
                  </a:ext>
                </a:extLst>
              </p:cNvPr>
              <p:cNvSpPr/>
              <p:nvPr/>
            </p:nvSpPr>
            <p:spPr bwMode="auto">
              <a:xfrm>
                <a:off x="5400675" y="2200277"/>
                <a:ext cx="1371600" cy="1371600"/>
              </a:xfrm>
              <a:prstGeom prst="ellipse">
                <a:avLst/>
              </a:prstGeom>
              <a:blipFill dpi="0" rotWithShape="1">
                <a:blip r:embed="rId3">
                  <a:grayscl/>
                </a:blip>
                <a:srcRect/>
                <a:stretch>
                  <a:fillRect l="7000" t="7000" r="7000" b="7000"/>
                </a:stretch>
              </a:blipFill>
              <a:ln w="666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8774726-D3ED-DD51-6888-05E7F7663EE1}"/>
                  </a:ext>
                </a:extLst>
              </p:cNvPr>
              <p:cNvSpPr/>
              <p:nvPr/>
            </p:nvSpPr>
            <p:spPr bwMode="auto">
              <a:xfrm>
                <a:off x="4943475" y="1631948"/>
                <a:ext cx="2286000" cy="457200"/>
              </a:xfrm>
              <a:prstGeom prst="round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5720" rIns="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Team Members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A8F180A-B641-5560-2110-E35BC48754DC}"/>
                  </a:ext>
                </a:extLst>
              </p:cNvPr>
              <p:cNvSpPr/>
              <p:nvPr/>
            </p:nvSpPr>
            <p:spPr bwMode="auto">
              <a:xfrm>
                <a:off x="4486275" y="3476623"/>
                <a:ext cx="3200400" cy="2286000"/>
              </a:xfrm>
              <a:prstGeom prst="round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Provides Support Material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Provides Constructive Input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Participates in Closing Sessions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461FE72-34D0-A88E-FF48-F213CB0AAB09}"/>
                </a:ext>
              </a:extLst>
            </p:cNvPr>
            <p:cNvGrpSpPr/>
            <p:nvPr/>
          </p:nvGrpSpPr>
          <p:grpSpPr>
            <a:xfrm>
              <a:off x="8117418" y="1631948"/>
              <a:ext cx="3200400" cy="4130675"/>
              <a:chOff x="8117418" y="1631948"/>
              <a:chExt cx="3200400" cy="413067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26FD462-2773-B673-B386-AC38D4090840}"/>
                  </a:ext>
                </a:extLst>
              </p:cNvPr>
              <p:cNvSpPr/>
              <p:nvPr/>
            </p:nvSpPr>
            <p:spPr bwMode="auto">
              <a:xfrm>
                <a:off x="9031818" y="2200277"/>
                <a:ext cx="1371600" cy="1371600"/>
              </a:xfrm>
              <a:prstGeom prst="ellipse">
                <a:avLst/>
              </a:prstGeom>
              <a:blipFill dpi="0" rotWithShape="1">
                <a:blip r:embed="rId4">
                  <a:grayscl/>
                </a:blip>
                <a:srcRect/>
                <a:stretch>
                  <a:fillRect l="7000" t="7000" r="7000" b="7000"/>
                </a:stretch>
              </a:blipFill>
              <a:ln w="666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91E043C-5DEC-6C9E-A5C0-946FAD39E1D0}"/>
                  </a:ext>
                </a:extLst>
              </p:cNvPr>
              <p:cNvSpPr/>
              <p:nvPr/>
            </p:nvSpPr>
            <p:spPr bwMode="auto">
              <a:xfrm>
                <a:off x="8437458" y="1631948"/>
                <a:ext cx="2560320" cy="457200"/>
              </a:xfrm>
              <a:prstGeom prst="round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5720" rIns="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Question Examples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30BDC6F-69E8-44DB-E5D7-20445EF98026}"/>
                  </a:ext>
                </a:extLst>
              </p:cNvPr>
              <p:cNvSpPr/>
              <p:nvPr/>
            </p:nvSpPr>
            <p:spPr bwMode="auto">
              <a:xfrm>
                <a:off x="8117418" y="3476623"/>
                <a:ext cx="3200400" cy="2286000"/>
              </a:xfrm>
              <a:prstGeom prst="round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How did the organizations work together?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How could they do better?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 should be repeated?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Were expectations met?</a:t>
                </a:r>
              </a:p>
              <a:p>
                <a:pPr marL="285750" marR="0" indent="-28575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 typeface="Wingdings" panose="05000000000000000000" pitchFamily="2" charset="2"/>
                  <a:buChar char="ü"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CF799A0-8F40-6CF0-FAFA-235D001B9B2F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11</a:t>
            </a:r>
          </a:p>
        </p:txBody>
      </p:sp>
    </p:spTree>
    <p:extLst>
      <p:ext uri="{BB962C8B-B14F-4D97-AF65-F5344CB8AC3E}">
        <p14:creationId xmlns:p14="http://schemas.microsoft.com/office/powerpoint/2010/main" val="361633978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9F4A1-B386-72E4-E3C4-B7C5CA62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of Ownership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9A4E06C-D4F5-A1DA-3075-2CD3FD797A39}"/>
              </a:ext>
            </a:extLst>
          </p:cNvPr>
          <p:cNvGrpSpPr/>
          <p:nvPr/>
        </p:nvGrpSpPr>
        <p:grpSpPr>
          <a:xfrm>
            <a:off x="681491" y="1268083"/>
            <a:ext cx="10846416" cy="4714336"/>
            <a:chOff x="681491" y="1268083"/>
            <a:chExt cx="10846416" cy="4714336"/>
          </a:xfrm>
        </p:grpSpPr>
        <p:pic>
          <p:nvPicPr>
            <p:cNvPr id="27" name="Picture 26" descr="A black arrow pointing to three different directions&#10;&#10;Description automatically generated">
              <a:extLst>
                <a:ext uri="{FF2B5EF4-FFF2-40B4-BE49-F238E27FC236}">
                  <a16:creationId xmlns:a16="http://schemas.microsoft.com/office/drawing/2014/main" id="{29224939-1DD2-4B7B-004D-7A48341DA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677" y="2141588"/>
              <a:ext cx="2119020" cy="2254539"/>
            </a:xfrm>
            <a:prstGeom prst="rect">
              <a:avLst/>
            </a:prstGeom>
          </p:spPr>
        </p:pic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1095CA97-E044-3F57-EF81-DABB673B7E4E}"/>
                </a:ext>
              </a:extLst>
            </p:cNvPr>
            <p:cNvSpPr/>
            <p:nvPr/>
          </p:nvSpPr>
          <p:spPr>
            <a:xfrm>
              <a:off x="1406827" y="1727440"/>
              <a:ext cx="8412480" cy="3795623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860148D-143A-A631-D188-D9B21E97F952}"/>
                </a:ext>
              </a:extLst>
            </p:cNvPr>
            <p:cNvGrpSpPr/>
            <p:nvPr/>
          </p:nvGrpSpPr>
          <p:grpSpPr>
            <a:xfrm>
              <a:off x="681491" y="1268083"/>
              <a:ext cx="7394272" cy="4714336"/>
              <a:chOff x="2294627" y="1268083"/>
              <a:chExt cx="7394272" cy="471433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070B030-E7A2-A988-88D0-DC48050963A3}"/>
                  </a:ext>
                </a:extLst>
              </p:cNvPr>
              <p:cNvGrpSpPr/>
              <p:nvPr/>
            </p:nvGrpSpPr>
            <p:grpSpPr>
              <a:xfrm>
                <a:off x="2294627" y="2544793"/>
                <a:ext cx="2057400" cy="2160917"/>
                <a:chOff x="2294627" y="2372264"/>
                <a:chExt cx="2057400" cy="2160917"/>
              </a:xfrm>
            </p:grpSpPr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069810BA-97F3-F164-52E5-4DF78EE732B5}"/>
                    </a:ext>
                  </a:extLst>
                </p:cNvPr>
                <p:cNvSpPr/>
                <p:nvPr/>
              </p:nvSpPr>
              <p:spPr>
                <a:xfrm>
                  <a:off x="2294627" y="2475781"/>
                  <a:ext cx="2057400" cy="2057400"/>
                </a:xfrm>
                <a:prstGeom prst="ellipse">
                  <a:avLst/>
                </a:prstGeom>
                <a:blipFill dpi="0" rotWithShape="1">
                  <a:blip r:embed="rId3"/>
                  <a:srcRect/>
                  <a:stretch>
                    <a:fillRect/>
                  </a:stretch>
                </a:blipFill>
                <a:ln w="3810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CC40E8DB-7AB8-48BD-E3A9-9136F735259D}"/>
                    </a:ext>
                  </a:extLst>
                </p:cNvPr>
                <p:cNvSpPr/>
                <p:nvPr/>
              </p:nvSpPr>
              <p:spPr>
                <a:xfrm>
                  <a:off x="2294627" y="2372264"/>
                  <a:ext cx="2057400" cy="144923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Project Manager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F5062BD-A837-9ADE-82E0-D163585AED65}"/>
                  </a:ext>
                </a:extLst>
              </p:cNvPr>
              <p:cNvGrpSpPr/>
              <p:nvPr/>
            </p:nvGrpSpPr>
            <p:grpSpPr>
              <a:xfrm>
                <a:off x="7631499" y="1268083"/>
                <a:ext cx="2057400" cy="4714336"/>
                <a:chOff x="7631499" y="1268083"/>
                <a:chExt cx="2057400" cy="4714336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8FDA8534-108C-47FF-728A-1B90F969D02D}"/>
                    </a:ext>
                  </a:extLst>
                </p:cNvPr>
                <p:cNvGrpSpPr/>
                <p:nvPr/>
              </p:nvGrpSpPr>
              <p:grpSpPr>
                <a:xfrm>
                  <a:off x="7631499" y="1268083"/>
                  <a:ext cx="2057400" cy="2160917"/>
                  <a:chOff x="2294627" y="2372264"/>
                  <a:chExt cx="2057400" cy="2160917"/>
                </a:xfrm>
              </p:grpSpPr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E979EEAE-2F03-48B0-492C-09929AC30F0A}"/>
                      </a:ext>
                    </a:extLst>
                  </p:cNvPr>
                  <p:cNvSpPr/>
                  <p:nvPr/>
                </p:nvSpPr>
                <p:spPr>
                  <a:xfrm>
                    <a:off x="2294627" y="2475781"/>
                    <a:ext cx="2057400" cy="2057400"/>
                  </a:xfrm>
                  <a:prstGeom prst="ellipse">
                    <a:avLst/>
                  </a:prstGeom>
                  <a:blipFill dpi="0" rotWithShape="1">
                    <a:blip r:embed="rId4"/>
                    <a:srcRect/>
                    <a:stretch>
                      <a:fillRect/>
                    </a:stretch>
                  </a:blipFill>
                  <a:ln w="38100"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08561AE4-B7FD-53AF-A398-576D89B7CE9B}"/>
                      </a:ext>
                    </a:extLst>
                  </p:cNvPr>
                  <p:cNvSpPr/>
                  <p:nvPr/>
                </p:nvSpPr>
                <p:spPr>
                  <a:xfrm>
                    <a:off x="2294627" y="2372264"/>
                    <a:ext cx="2057400" cy="14492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28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Operations Owner</a:t>
                    </a:r>
                  </a:p>
                </p:txBody>
              </p: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29C66056-B5D2-AE6B-16B3-124B0116BBAB}"/>
                    </a:ext>
                  </a:extLst>
                </p:cNvPr>
                <p:cNvGrpSpPr/>
                <p:nvPr/>
              </p:nvGrpSpPr>
              <p:grpSpPr>
                <a:xfrm>
                  <a:off x="7631499" y="3821502"/>
                  <a:ext cx="2057400" cy="2160917"/>
                  <a:chOff x="2294627" y="2372264"/>
                  <a:chExt cx="2057400" cy="2160917"/>
                </a:xfrm>
              </p:grpSpPr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9489D63A-5411-F8AB-AEF1-44A2ABC33BC4}"/>
                      </a:ext>
                    </a:extLst>
                  </p:cNvPr>
                  <p:cNvSpPr/>
                  <p:nvPr/>
                </p:nvSpPr>
                <p:spPr>
                  <a:xfrm>
                    <a:off x="2294627" y="2475781"/>
                    <a:ext cx="2057400" cy="2057400"/>
                  </a:xfrm>
                  <a:prstGeom prst="ellipse">
                    <a:avLst/>
                  </a:prstGeom>
                  <a:blipFill dpi="0" rotWithShape="1">
                    <a:blip r:embed="rId5"/>
                    <a:srcRect/>
                    <a:stretch>
                      <a:fillRect/>
                    </a:stretch>
                  </a:blipFill>
                  <a:ln w="38100"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5BD2E988-58F3-C3F1-3ADD-16D9EDE0D95C}"/>
                      </a:ext>
                    </a:extLst>
                  </p:cNvPr>
                  <p:cNvSpPr/>
                  <p:nvPr/>
                </p:nvSpPr>
                <p:spPr>
                  <a:xfrm>
                    <a:off x="2294627" y="2372264"/>
                    <a:ext cx="2057400" cy="144923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28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Product/Service Owner</a:t>
                    </a:r>
                  </a:p>
                </p:txBody>
              </p:sp>
            </p:grp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937E5AE-DFDA-6356-DFCA-A7312FFE1498}"/>
                  </a:ext>
                </a:extLst>
              </p:cNvPr>
              <p:cNvGrpSpPr/>
              <p:nvPr/>
            </p:nvGrpSpPr>
            <p:grpSpPr>
              <a:xfrm>
                <a:off x="5168803" y="1430113"/>
                <a:ext cx="1645920" cy="4390276"/>
                <a:chOff x="4992244" y="1371600"/>
                <a:chExt cx="1645920" cy="4390276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1B574F44-DAC5-56F5-B3B7-A0DA9969DCF8}"/>
                    </a:ext>
                  </a:extLst>
                </p:cNvPr>
                <p:cNvGrpSpPr/>
                <p:nvPr/>
              </p:nvGrpSpPr>
              <p:grpSpPr>
                <a:xfrm>
                  <a:off x="5129404" y="1371600"/>
                  <a:ext cx="1371600" cy="1325562"/>
                  <a:chOff x="5193314" y="1539717"/>
                  <a:chExt cx="1371600" cy="1325562"/>
                </a:xfrm>
              </p:grpSpPr>
              <p:sp>
                <p:nvSpPr>
                  <p:cNvPr id="12" name="Rectangle: Rounded Corners 11">
                    <a:extLst>
                      <a:ext uri="{FF2B5EF4-FFF2-40B4-BE49-F238E27FC236}">
                        <a16:creationId xmlns:a16="http://schemas.microsoft.com/office/drawing/2014/main" id="{1ED81F5E-34A6-268D-DBA0-042CC876FAC2}"/>
                      </a:ext>
                    </a:extLst>
                  </p:cNvPr>
                  <p:cNvSpPr/>
                  <p:nvPr/>
                </p:nvSpPr>
                <p:spPr>
                  <a:xfrm>
                    <a:off x="5421914" y="1539717"/>
                    <a:ext cx="914400" cy="1097280"/>
                  </a:xfrm>
                  <a:prstGeom prst="roundRect">
                    <a:avLst/>
                  </a:prstGeom>
                  <a:blipFill dpi="0" rotWithShape="1">
                    <a:blip r:embed="rId6">
                      <a:biLevel thresh="25000"/>
                    </a:blip>
                    <a:srcRect/>
                    <a:stretch>
                      <a:fillRect l="5000" t="5000" r="5000" b="5000"/>
                    </a:stretch>
                  </a:blipFill>
                  <a:ln w="3810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98CF0BBD-E40E-A4DB-22F9-250195362B07}"/>
                      </a:ext>
                    </a:extLst>
                  </p:cNvPr>
                  <p:cNvSpPr/>
                  <p:nvPr/>
                </p:nvSpPr>
                <p:spPr>
                  <a:xfrm>
                    <a:off x="5193314" y="2590959"/>
                    <a:ext cx="1371600" cy="274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Open Issues</a:t>
                    </a:r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0D5609F2-9F37-E160-A6F6-5DC74CA9D05A}"/>
                    </a:ext>
                  </a:extLst>
                </p:cNvPr>
                <p:cNvGrpSpPr/>
                <p:nvPr/>
              </p:nvGrpSpPr>
              <p:grpSpPr>
                <a:xfrm>
                  <a:off x="4992244" y="2822655"/>
                  <a:ext cx="1645920" cy="1310612"/>
                  <a:chOff x="4992244" y="1539717"/>
                  <a:chExt cx="1645920" cy="1310612"/>
                </a:xfrm>
              </p:grpSpPr>
              <p:sp>
                <p:nvSpPr>
                  <p:cNvPr id="16" name="Rectangle: Rounded Corners 15">
                    <a:extLst>
                      <a:ext uri="{FF2B5EF4-FFF2-40B4-BE49-F238E27FC236}">
                        <a16:creationId xmlns:a16="http://schemas.microsoft.com/office/drawing/2014/main" id="{8AC43AEB-EB06-93E2-DC4E-CECCF0F0DACA}"/>
                      </a:ext>
                    </a:extLst>
                  </p:cNvPr>
                  <p:cNvSpPr/>
                  <p:nvPr/>
                </p:nvSpPr>
                <p:spPr>
                  <a:xfrm>
                    <a:off x="5358004" y="1539717"/>
                    <a:ext cx="914400" cy="1097280"/>
                  </a:xfrm>
                  <a:prstGeom prst="roundRect">
                    <a:avLst/>
                  </a:prstGeom>
                  <a:blipFill dpi="0" rotWithShape="1">
                    <a:blip r:embed="rId7"/>
                    <a:srcRect/>
                    <a:stretch>
                      <a:fillRect l="5000" t="5000" r="5000" b="5000"/>
                    </a:stretch>
                  </a:blipFill>
                  <a:ln w="3810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78F2772C-FE3B-97EF-86B4-3CAF089F3FE8}"/>
                      </a:ext>
                    </a:extLst>
                  </p:cNvPr>
                  <p:cNvSpPr/>
                  <p:nvPr/>
                </p:nvSpPr>
                <p:spPr>
                  <a:xfrm>
                    <a:off x="4992244" y="2576009"/>
                    <a:ext cx="1645920" cy="274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Enhancements</a:t>
                    </a:r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00A00338-E61A-4887-E45E-EC89367B065F}"/>
                    </a:ext>
                  </a:extLst>
                </p:cNvPr>
                <p:cNvGrpSpPr/>
                <p:nvPr/>
              </p:nvGrpSpPr>
              <p:grpSpPr>
                <a:xfrm>
                  <a:off x="4992244" y="4258759"/>
                  <a:ext cx="1645920" cy="1503117"/>
                  <a:chOff x="4992244" y="1539717"/>
                  <a:chExt cx="1645920" cy="1503117"/>
                </a:xfrm>
              </p:grpSpPr>
              <p:sp>
                <p:nvSpPr>
                  <p:cNvPr id="19" name="Rectangle: Rounded Corners 18">
                    <a:extLst>
                      <a:ext uri="{FF2B5EF4-FFF2-40B4-BE49-F238E27FC236}">
                        <a16:creationId xmlns:a16="http://schemas.microsoft.com/office/drawing/2014/main" id="{ACBF106C-C02B-2264-797C-5C34DEBE5CBE}"/>
                      </a:ext>
                    </a:extLst>
                  </p:cNvPr>
                  <p:cNvSpPr/>
                  <p:nvPr/>
                </p:nvSpPr>
                <p:spPr>
                  <a:xfrm>
                    <a:off x="5358004" y="1539717"/>
                    <a:ext cx="914400" cy="1097280"/>
                  </a:xfrm>
                  <a:prstGeom prst="roundRect">
                    <a:avLst/>
                  </a:prstGeom>
                  <a:blipFill dpi="0" rotWithShape="1">
                    <a:blip r:embed="rId8"/>
                    <a:srcRect/>
                    <a:stretch>
                      <a:fillRect l="5000" t="5000" r="5000" b="5000"/>
                    </a:stretch>
                  </a:blipFill>
                  <a:ln w="3810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163B431C-C9B1-71B5-3765-A6BE23FBF7C7}"/>
                      </a:ext>
                    </a:extLst>
                  </p:cNvPr>
                  <p:cNvSpPr/>
                  <p:nvPr/>
                </p:nvSpPr>
                <p:spPr>
                  <a:xfrm>
                    <a:off x="4992244" y="2585634"/>
                    <a:ext cx="1645920" cy="457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Project Documentation</a:t>
                    </a:r>
                  </a:p>
                </p:txBody>
              </p:sp>
            </p:grp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C9E2BFA-42E7-097F-B2D3-D0602F09BB6B}"/>
                </a:ext>
              </a:extLst>
            </p:cNvPr>
            <p:cNvSpPr txBox="1"/>
            <p:nvPr/>
          </p:nvSpPr>
          <p:spPr>
            <a:xfrm>
              <a:off x="9150467" y="4339472"/>
              <a:ext cx="237744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Adaptive</a:t>
              </a:r>
            </a:p>
            <a:p>
              <a:pPr algn="ctr"/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Management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A9E4B62-86FD-FFBA-D0F6-775492B88EBA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11</a:t>
            </a:r>
          </a:p>
        </p:txBody>
      </p:sp>
    </p:spTree>
    <p:extLst>
      <p:ext uri="{BB962C8B-B14F-4D97-AF65-F5344CB8AC3E}">
        <p14:creationId xmlns:p14="http://schemas.microsoft.com/office/powerpoint/2010/main" val="82799356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E9599-5501-F398-C53A-2F674127F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918C9-D194-F57C-BB07-011D0BAF0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Exercise: Wrapping up the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87CC9-24BE-E5F0-E547-C68017631655}"/>
              </a:ext>
            </a:extLst>
          </p:cNvPr>
          <p:cNvSpPr txBox="1"/>
          <p:nvPr/>
        </p:nvSpPr>
        <p:spPr>
          <a:xfrm>
            <a:off x="6406849" y="2215691"/>
            <a:ext cx="48488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Presentation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an executive-level presentation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the project about?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should it be approved?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will be the cost?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can it be ready to go?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3FBF4-FCC9-A951-E0E7-F68FCFF0BCBC}"/>
              </a:ext>
            </a:extLst>
          </p:cNvPr>
          <p:cNvSpPr txBox="1"/>
          <p:nvPr/>
        </p:nvSpPr>
        <p:spPr>
          <a:xfrm>
            <a:off x="560717" y="6340415"/>
            <a:ext cx="1204882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 Exercise</a:t>
            </a:r>
          </a:p>
        </p:txBody>
      </p:sp>
      <p:pic>
        <p:nvPicPr>
          <p:cNvPr id="8" name="Picture 7" descr="A tablet and pen on papers&#10;&#10;Description automatically generated">
            <a:extLst>
              <a:ext uri="{FF2B5EF4-FFF2-40B4-BE49-F238E27FC236}">
                <a16:creationId xmlns:a16="http://schemas.microsoft.com/office/drawing/2014/main" id="{8D0ACCBC-2834-1601-49E2-766ED7858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1" y="1959864"/>
            <a:ext cx="4572000" cy="293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5891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B3E6A-AE5C-9043-FE87-2398E4A8E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E8059-BAAB-1E88-39D0-4A9A9509CA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Management into Strategy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694C31-AC16-BBAF-49D2-6F929827F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1" y="3602037"/>
            <a:ext cx="8869680" cy="2460625"/>
          </a:xfrm>
        </p:spPr>
        <p:txBody>
          <a:bodyPr>
            <a:normAutofit/>
          </a:bodyPr>
          <a:lstStyle/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Strategy Management Tools</a:t>
            </a:r>
          </a:p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Teams &amp; Capabilities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A6D4FD-69F0-3476-AC3C-112912D8C225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24518679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10774-4C2A-3569-EBA6-8C786432D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42E41-8D61-D403-EA0C-B89F2B264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Organizationally Deep Strategy, Culture, Mission, Vision, &amp; Values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5AEE9AE-F580-F57B-AEA0-E0E9B7350E0E}"/>
              </a:ext>
            </a:extLst>
          </p:cNvPr>
          <p:cNvGrpSpPr/>
          <p:nvPr/>
        </p:nvGrpSpPr>
        <p:grpSpPr>
          <a:xfrm>
            <a:off x="555493" y="875540"/>
            <a:ext cx="10889436" cy="5329275"/>
            <a:chOff x="641218" y="875540"/>
            <a:chExt cx="10889436" cy="53292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E47D0FE-EE1C-BA5C-1562-BDBD6FEFA8F3}"/>
                </a:ext>
              </a:extLst>
            </p:cNvPr>
            <p:cNvGrpSpPr/>
            <p:nvPr/>
          </p:nvGrpSpPr>
          <p:grpSpPr>
            <a:xfrm>
              <a:off x="641218" y="875540"/>
              <a:ext cx="10889436" cy="5329275"/>
              <a:chOff x="641218" y="875540"/>
              <a:chExt cx="10889436" cy="5329275"/>
            </a:xfrm>
          </p:grpSpPr>
          <p:pic>
            <p:nvPicPr>
              <p:cNvPr id="9" name="Picture 8" descr="A diagram of a company structure&#10;&#10;Description automatically generated">
                <a:extLst>
                  <a:ext uri="{FF2B5EF4-FFF2-40B4-BE49-F238E27FC236}">
                    <a16:creationId xmlns:a16="http://schemas.microsoft.com/office/drawing/2014/main" id="{F50CBB72-A7D9-6057-FDA9-E7D2BDD574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9736" y="875540"/>
                <a:ext cx="7772400" cy="5329275"/>
              </a:xfrm>
              <a:prstGeom prst="rect">
                <a:avLst/>
              </a:prstGeom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695B4767-AFE5-6184-84FD-3C76258615FC}"/>
                  </a:ext>
                </a:extLst>
              </p:cNvPr>
              <p:cNvSpPr/>
              <p:nvPr/>
            </p:nvSpPr>
            <p:spPr>
              <a:xfrm>
                <a:off x="2700068" y="1065892"/>
                <a:ext cx="274320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Highest-Level Organizational Strategy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E330969E-336F-8F4F-B498-75F514655EB6}"/>
                  </a:ext>
                </a:extLst>
              </p:cNvPr>
              <p:cNvSpPr/>
              <p:nvPr/>
            </p:nvSpPr>
            <p:spPr>
              <a:xfrm>
                <a:off x="6630838" y="1065892"/>
                <a:ext cx="237744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Highest-Level Mission, Vision, and Values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CA6BF12B-93DF-F507-58B9-250A2BB72068}"/>
                  </a:ext>
                </a:extLst>
              </p:cNvPr>
              <p:cNvSpPr/>
              <p:nvPr/>
            </p:nvSpPr>
            <p:spPr>
              <a:xfrm>
                <a:off x="1501002" y="2386203"/>
                <a:ext cx="274320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Business Units / Regional Area Strategy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7D6D12E-A34A-455A-FBAD-CB11BE9411F5}"/>
                  </a:ext>
                </a:extLst>
              </p:cNvPr>
              <p:cNvSpPr/>
              <p:nvPr/>
            </p:nvSpPr>
            <p:spPr>
              <a:xfrm>
                <a:off x="7942048" y="2386203"/>
                <a:ext cx="237744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Mission, Vision, and Values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CF117B3-3271-BD55-6809-9FEFE67AA084}"/>
                  </a:ext>
                </a:extLst>
              </p:cNvPr>
              <p:cNvSpPr/>
              <p:nvPr/>
            </p:nvSpPr>
            <p:spPr>
              <a:xfrm>
                <a:off x="888534" y="3798060"/>
                <a:ext cx="201168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Functional Area Strategy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FFF6980-9BC8-C1F7-E6ED-BFC5CB6A5F20}"/>
                  </a:ext>
                </a:extLst>
              </p:cNvPr>
              <p:cNvSpPr/>
              <p:nvPr/>
            </p:nvSpPr>
            <p:spPr>
              <a:xfrm>
                <a:off x="8243980" y="3798060"/>
                <a:ext cx="237744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Mission, Vision, and Values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9539511-62CA-064E-F917-B1DB75C2C85F}"/>
                  </a:ext>
                </a:extLst>
              </p:cNvPr>
              <p:cNvSpPr/>
              <p:nvPr/>
            </p:nvSpPr>
            <p:spPr>
              <a:xfrm>
                <a:off x="641218" y="5209917"/>
                <a:ext cx="182880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Personal Strategy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1D134484-DC63-32C3-7B76-AD0F20BBCCAD}"/>
                  </a:ext>
                </a:extLst>
              </p:cNvPr>
              <p:cNvSpPr/>
              <p:nvPr/>
            </p:nvSpPr>
            <p:spPr>
              <a:xfrm>
                <a:off x="9153214" y="5209917"/>
                <a:ext cx="237744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Mission, Vision, and Values</a:t>
                </a: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6B9A06-E1DF-4DBC-60C8-CF3881215EAC}"/>
                </a:ext>
              </a:extLst>
            </p:cNvPr>
            <p:cNvSpPr/>
            <p:nvPr/>
          </p:nvSpPr>
          <p:spPr>
            <a:xfrm>
              <a:off x="5772710" y="1983618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5EB7246-B227-79AF-B237-8AE56FF1F46A}"/>
                </a:ext>
              </a:extLst>
            </p:cNvPr>
            <p:cNvSpPr/>
            <p:nvPr/>
          </p:nvSpPr>
          <p:spPr>
            <a:xfrm>
              <a:off x="4532597" y="3374632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52C758A-369A-6DD0-C58A-B14BDF536D38}"/>
                </a:ext>
              </a:extLst>
            </p:cNvPr>
            <p:cNvSpPr/>
            <p:nvPr/>
          </p:nvSpPr>
          <p:spPr>
            <a:xfrm>
              <a:off x="5336425" y="3374632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2570BAF-1C64-67D7-0E78-35568884B559}"/>
                </a:ext>
              </a:extLst>
            </p:cNvPr>
            <p:cNvSpPr/>
            <p:nvPr/>
          </p:nvSpPr>
          <p:spPr>
            <a:xfrm>
              <a:off x="6101419" y="3377624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BAF6A0D-8E06-8297-203A-0F51125B1C6A}"/>
                </a:ext>
              </a:extLst>
            </p:cNvPr>
            <p:cNvSpPr/>
            <p:nvPr/>
          </p:nvSpPr>
          <p:spPr>
            <a:xfrm>
              <a:off x="7257855" y="3377624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0CDDF2A-FE16-5888-B9D3-F86C28F940FB}"/>
                </a:ext>
              </a:extLst>
            </p:cNvPr>
            <p:cNvSpPr/>
            <p:nvPr/>
          </p:nvSpPr>
          <p:spPr>
            <a:xfrm>
              <a:off x="3077329" y="4764160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CFC9243-3D68-96E8-5A2E-A212C86BA934}"/>
                </a:ext>
              </a:extLst>
            </p:cNvPr>
            <p:cNvSpPr/>
            <p:nvPr/>
          </p:nvSpPr>
          <p:spPr>
            <a:xfrm>
              <a:off x="4520623" y="4764160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7A718DF-48A4-7012-9019-22B619AE1F0C}"/>
                </a:ext>
              </a:extLst>
            </p:cNvPr>
            <p:cNvSpPr/>
            <p:nvPr/>
          </p:nvSpPr>
          <p:spPr>
            <a:xfrm>
              <a:off x="5046147" y="4755955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6166F57-C4C6-CF13-477E-7BC8FD2BD335}"/>
                </a:ext>
              </a:extLst>
            </p:cNvPr>
            <p:cNvSpPr/>
            <p:nvPr/>
          </p:nvSpPr>
          <p:spPr>
            <a:xfrm>
              <a:off x="6567141" y="4761931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DC57129-81B2-0F0A-7C9E-F9956A5B144E}"/>
                </a:ext>
              </a:extLst>
            </p:cNvPr>
            <p:cNvSpPr/>
            <p:nvPr/>
          </p:nvSpPr>
          <p:spPr>
            <a:xfrm>
              <a:off x="5581040" y="4758943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AAC86C1-1356-E762-B34E-55827105E7A4}"/>
                </a:ext>
              </a:extLst>
            </p:cNvPr>
            <p:cNvSpPr/>
            <p:nvPr/>
          </p:nvSpPr>
          <p:spPr>
            <a:xfrm>
              <a:off x="6086046" y="4761935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F34E0FB-2BFE-8AED-2EFE-56A5DF40CD14}"/>
                </a:ext>
              </a:extLst>
            </p:cNvPr>
            <p:cNvSpPr/>
            <p:nvPr/>
          </p:nvSpPr>
          <p:spPr>
            <a:xfrm>
              <a:off x="7054211" y="4758951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FA7A2ED-D974-B761-0786-1F98CABDC296}"/>
                </a:ext>
              </a:extLst>
            </p:cNvPr>
            <p:cNvSpPr/>
            <p:nvPr/>
          </p:nvSpPr>
          <p:spPr>
            <a:xfrm>
              <a:off x="7553235" y="4755969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2456102-EB2B-00BE-0056-C63E42E1241F}"/>
                </a:ext>
              </a:extLst>
            </p:cNvPr>
            <p:cNvSpPr/>
            <p:nvPr/>
          </p:nvSpPr>
          <p:spPr>
            <a:xfrm>
              <a:off x="2542437" y="6040127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20FDEC0-F91B-F40E-1C7B-89801CE03AF9}"/>
                </a:ext>
              </a:extLst>
            </p:cNvPr>
            <p:cNvSpPr/>
            <p:nvPr/>
          </p:nvSpPr>
          <p:spPr>
            <a:xfrm>
              <a:off x="3047433" y="6034151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BD0F0EB9-0970-B345-24BE-6740A6035568}"/>
                </a:ext>
              </a:extLst>
            </p:cNvPr>
            <p:cNvSpPr/>
            <p:nvPr/>
          </p:nvSpPr>
          <p:spPr>
            <a:xfrm>
              <a:off x="3549049" y="6031922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373CDE2D-14AD-43B9-982A-58965311E5E0}"/>
                </a:ext>
              </a:extLst>
            </p:cNvPr>
            <p:cNvSpPr/>
            <p:nvPr/>
          </p:nvSpPr>
          <p:spPr>
            <a:xfrm>
              <a:off x="5082001" y="6037898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94E9503-35BC-4413-758C-642A6877E4AD}"/>
                </a:ext>
              </a:extLst>
            </p:cNvPr>
            <p:cNvSpPr/>
            <p:nvPr/>
          </p:nvSpPr>
          <p:spPr>
            <a:xfrm>
              <a:off x="4060047" y="6034910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D249791-DE5B-5885-3EA3-8C46E541FF83}"/>
                </a:ext>
              </a:extLst>
            </p:cNvPr>
            <p:cNvSpPr/>
            <p:nvPr/>
          </p:nvSpPr>
          <p:spPr>
            <a:xfrm>
              <a:off x="4571016" y="6037902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D948B3F-2E7F-809C-022C-59A2438D5023}"/>
                </a:ext>
              </a:extLst>
            </p:cNvPr>
            <p:cNvSpPr/>
            <p:nvPr/>
          </p:nvSpPr>
          <p:spPr>
            <a:xfrm>
              <a:off x="5610898" y="6034918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295D1C3-B852-7D3A-4AAE-2D41DED93D82}"/>
                </a:ext>
              </a:extLst>
            </p:cNvPr>
            <p:cNvSpPr/>
            <p:nvPr/>
          </p:nvSpPr>
          <p:spPr>
            <a:xfrm>
              <a:off x="6588048" y="6031936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D39EDCD-2B2D-AAF0-70AD-AE87191B6A13}"/>
                </a:ext>
              </a:extLst>
            </p:cNvPr>
            <p:cNvSpPr/>
            <p:nvPr/>
          </p:nvSpPr>
          <p:spPr>
            <a:xfrm>
              <a:off x="7075120" y="6034928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A84917C-FA2C-9A0B-6448-FB2AA3D9239A}"/>
                </a:ext>
              </a:extLst>
            </p:cNvPr>
            <p:cNvSpPr/>
            <p:nvPr/>
          </p:nvSpPr>
          <p:spPr>
            <a:xfrm>
              <a:off x="7568176" y="6037916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720FDC8-4E5F-3234-B53A-D0D063C4FA5D}"/>
                </a:ext>
              </a:extLst>
            </p:cNvPr>
            <p:cNvSpPr/>
            <p:nvPr/>
          </p:nvSpPr>
          <p:spPr>
            <a:xfrm>
              <a:off x="8061228" y="6034930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36E904B-819F-2384-B218-5ECBCCBCC234}"/>
                </a:ext>
              </a:extLst>
            </p:cNvPr>
            <p:cNvSpPr/>
            <p:nvPr/>
          </p:nvSpPr>
          <p:spPr>
            <a:xfrm>
              <a:off x="8560254" y="6037925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E46E3CF-3C92-B07B-BEF2-811D5CB6F2F5}"/>
              </a:ext>
            </a:extLst>
          </p:cNvPr>
          <p:cNvGrpSpPr/>
          <p:nvPr/>
        </p:nvGrpSpPr>
        <p:grpSpPr>
          <a:xfrm>
            <a:off x="10751528" y="1282859"/>
            <a:ext cx="1242648" cy="3155281"/>
            <a:chOff x="10736995" y="1249956"/>
            <a:chExt cx="1242648" cy="3155281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FB3A98D-A4A3-7707-2AF3-AE6F0F3C920B}"/>
                </a:ext>
              </a:extLst>
            </p:cNvPr>
            <p:cNvSpPr/>
            <p:nvPr/>
          </p:nvSpPr>
          <p:spPr>
            <a:xfrm>
              <a:off x="10809679" y="1249956"/>
              <a:ext cx="1097280" cy="64008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Highest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C15FD31-2302-A4BD-48EB-50EFBBAA4FEE}"/>
                </a:ext>
              </a:extLst>
            </p:cNvPr>
            <p:cNvSpPr/>
            <p:nvPr/>
          </p:nvSpPr>
          <p:spPr>
            <a:xfrm>
              <a:off x="10809679" y="3765157"/>
              <a:ext cx="1097280" cy="64008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Lowest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EF98B7D-2D1E-70B8-C1CE-2F40E83D997D}"/>
                </a:ext>
              </a:extLst>
            </p:cNvPr>
            <p:cNvSpPr txBox="1"/>
            <p:nvPr/>
          </p:nvSpPr>
          <p:spPr>
            <a:xfrm>
              <a:off x="10736995" y="2609850"/>
              <a:ext cx="12426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cap="small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Alignment</a:t>
              </a:r>
            </a:p>
          </p:txBody>
        </p: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50FA4E08-F427-9A6A-6210-17D0A04B3734}"/>
                </a:ext>
              </a:extLst>
            </p:cNvPr>
            <p:cNvSpPr/>
            <p:nvPr/>
          </p:nvSpPr>
          <p:spPr>
            <a:xfrm rot="5400000">
              <a:off x="11040678" y="3133201"/>
              <a:ext cx="635283" cy="38880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Arrow: Right 50">
              <a:extLst>
                <a:ext uri="{FF2B5EF4-FFF2-40B4-BE49-F238E27FC236}">
                  <a16:creationId xmlns:a16="http://schemas.microsoft.com/office/drawing/2014/main" id="{B8F3C377-EAEC-C477-D8D7-2CE6DBEB60A3}"/>
                </a:ext>
              </a:extLst>
            </p:cNvPr>
            <p:cNvSpPr/>
            <p:nvPr/>
          </p:nvSpPr>
          <p:spPr>
            <a:xfrm rot="16200000" flipV="1">
              <a:off x="11040678" y="2095577"/>
              <a:ext cx="635283" cy="38880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810699F-73D0-9FA9-CA8D-4DE1163D0424}"/>
              </a:ext>
            </a:extLst>
          </p:cNvPr>
          <p:cNvSpPr txBox="1"/>
          <p:nvPr/>
        </p:nvSpPr>
        <p:spPr>
          <a:xfrm>
            <a:off x="560717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35139511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04E65-581A-13EB-4B7D-4BEF82821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Strategy?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62AD22-2107-8622-B4E4-7FB9FABF2DD8}"/>
              </a:ext>
            </a:extLst>
          </p:cNvPr>
          <p:cNvGrpSpPr/>
          <p:nvPr/>
        </p:nvGrpSpPr>
        <p:grpSpPr>
          <a:xfrm>
            <a:off x="1521884" y="1251105"/>
            <a:ext cx="9144000" cy="4789978"/>
            <a:chOff x="1471131" y="1199347"/>
            <a:chExt cx="9144000" cy="478997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F6F00C-B1BF-5810-B456-C83DF9AFC03A}"/>
                </a:ext>
              </a:extLst>
            </p:cNvPr>
            <p:cNvSpPr txBox="1"/>
            <p:nvPr/>
          </p:nvSpPr>
          <p:spPr>
            <a:xfrm>
              <a:off x="1471131" y="1199347"/>
              <a:ext cx="914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u="sng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…Value for Shareholders…</a:t>
              </a:r>
              <a:endPara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Kaplan, R. S., &amp; Norton, D. P. (2004). Strategy Maps. Harvard Business School Press.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EBFBC3-3F20-BC5F-0441-68EE6685F7F8}"/>
                </a:ext>
              </a:extLst>
            </p:cNvPr>
            <p:cNvSpPr txBox="1"/>
            <p:nvPr/>
          </p:nvSpPr>
          <p:spPr>
            <a:xfrm>
              <a:off x="1471131" y="1991143"/>
              <a:ext cx="914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u="sng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…Competitive Advantage…</a:t>
              </a:r>
              <a:endPara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Pearce II, J. A., &amp; de Kluyver, C. A. (2015). Strategic Management. Business Expert Press.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10F4A6-CF8B-9E06-90FB-B9289E496BA5}"/>
                </a:ext>
              </a:extLst>
            </p:cNvPr>
            <p:cNvSpPr txBox="1"/>
            <p:nvPr/>
          </p:nvSpPr>
          <p:spPr>
            <a:xfrm>
              <a:off x="1471131" y="2782939"/>
              <a:ext cx="914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u="sng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…Superior Performance Relative to Competitors…</a:t>
              </a:r>
              <a:endPara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Rothaermel, F. T. (2017). Strategic Management. McGraw Hill.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9A1C83-A9C9-F602-18AC-40BB9DB92CBC}"/>
                </a:ext>
              </a:extLst>
            </p:cNvPr>
            <p:cNvSpPr txBox="1"/>
            <p:nvPr/>
          </p:nvSpPr>
          <p:spPr>
            <a:xfrm>
              <a:off x="1471131" y="3574735"/>
              <a:ext cx="914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u="sng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…How a  Business is  Going  to  Compete…</a:t>
              </a:r>
            </a:p>
            <a:p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Porter, M. (1980). Competitive Strategy. The Free Press.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C79995-A1F3-2331-BE89-C15377BCE99F}"/>
                </a:ext>
              </a:extLst>
            </p:cNvPr>
            <p:cNvSpPr txBox="1"/>
            <p:nvPr/>
          </p:nvSpPr>
          <p:spPr>
            <a:xfrm>
              <a:off x="1471131" y="4366531"/>
              <a:ext cx="914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u="sng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…Plan for Achieving Goals  and Objectives…</a:t>
              </a:r>
              <a:r>
                <a:rPr lang="en-US" sz="3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Nickols, F. (2008). Strategy, Strategic Management, Strategic Planning, and Strategic Thinking.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C105D9-BFA4-EFB7-EDCB-F90B4D376897}"/>
                </a:ext>
              </a:extLst>
            </p:cNvPr>
            <p:cNvSpPr txBox="1"/>
            <p:nvPr/>
          </p:nvSpPr>
          <p:spPr>
            <a:xfrm>
              <a:off x="1471131" y="5158328"/>
              <a:ext cx="914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u="sng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…Building Capabilities &amp; Competencies…</a:t>
              </a:r>
              <a:r>
                <a:rPr lang="en-US" sz="3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Gerald Jeffs, Strategy &amp; Project Management Professional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D9F94B0-0E28-F605-B93E-F4AE715982C4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388912822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95DAE-DB56-EC8F-F6AF-9F67A983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What it is and What it’s not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C60880-5F5C-FD5E-E9A3-4E0FEA345F08}"/>
              </a:ext>
            </a:extLst>
          </p:cNvPr>
          <p:cNvGrpSpPr/>
          <p:nvPr/>
        </p:nvGrpSpPr>
        <p:grpSpPr>
          <a:xfrm>
            <a:off x="199139" y="1260903"/>
            <a:ext cx="11421671" cy="4863852"/>
            <a:chOff x="199139" y="1260903"/>
            <a:chExt cx="11421671" cy="486385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502BA96-5F9D-CB88-ECFF-E492D59C8647}"/>
                </a:ext>
              </a:extLst>
            </p:cNvPr>
            <p:cNvGrpSpPr/>
            <p:nvPr/>
          </p:nvGrpSpPr>
          <p:grpSpPr>
            <a:xfrm>
              <a:off x="199139" y="1260903"/>
              <a:ext cx="5515480" cy="4633353"/>
              <a:chOff x="777107" y="1260903"/>
              <a:chExt cx="5515480" cy="4633353"/>
            </a:xfrm>
          </p:grpSpPr>
          <p:pic>
            <p:nvPicPr>
              <p:cNvPr id="4" name="Picture 3" descr="A group of colorful people with speech bubbles&#10;&#10;Description automatically generated">
                <a:extLst>
                  <a:ext uri="{FF2B5EF4-FFF2-40B4-BE49-F238E27FC236}">
                    <a16:creationId xmlns:a16="http://schemas.microsoft.com/office/drawing/2014/main" id="{083AA14C-3286-1B7F-D19B-926C0B396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107" y="1779456"/>
                <a:ext cx="5515480" cy="27432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FC4FD3-A40B-53FD-D7AB-C4E4EFA87D2E}"/>
                  </a:ext>
                </a:extLst>
              </p:cNvPr>
              <p:cNvSpPr txBox="1"/>
              <p:nvPr/>
            </p:nvSpPr>
            <p:spPr>
              <a:xfrm>
                <a:off x="2552912" y="1260903"/>
                <a:ext cx="196387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cap="all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It’s Not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8C85528-4FA9-970A-0A51-16EC704388E7}"/>
                  </a:ext>
                </a:extLst>
              </p:cNvPr>
              <p:cNvSpPr/>
              <p:nvPr/>
            </p:nvSpPr>
            <p:spPr>
              <a:xfrm>
                <a:off x="791647" y="4522656"/>
                <a:ext cx="5486400" cy="1371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t"/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 you say you’re going to do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 your plans say you’ll do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76DFD8-3E1B-4284-D3FA-7FA3343A4700}"/>
                </a:ext>
              </a:extLst>
            </p:cNvPr>
            <p:cNvGrpSpPr/>
            <p:nvPr/>
          </p:nvGrpSpPr>
          <p:grpSpPr>
            <a:xfrm>
              <a:off x="6134410" y="1260903"/>
              <a:ext cx="5486400" cy="4633353"/>
              <a:chOff x="6824518" y="1260903"/>
              <a:chExt cx="5486400" cy="4633353"/>
            </a:xfrm>
          </p:grpSpPr>
          <p:pic>
            <p:nvPicPr>
              <p:cNvPr id="8" name="Picture 7" descr="A group of gears with people running&#10;&#10;Description automatically generated">
                <a:extLst>
                  <a:ext uri="{FF2B5EF4-FFF2-40B4-BE49-F238E27FC236}">
                    <a16:creationId xmlns:a16="http://schemas.microsoft.com/office/drawing/2014/main" id="{67B72480-1D1B-3CFA-0D80-CBB499192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0351" y="1779456"/>
                <a:ext cx="4434734" cy="27432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EA1F0D-D231-42B9-C070-5C7FE07E1636}"/>
                  </a:ext>
                </a:extLst>
              </p:cNvPr>
              <p:cNvSpPr txBox="1"/>
              <p:nvPr/>
            </p:nvSpPr>
            <p:spPr>
              <a:xfrm>
                <a:off x="9044979" y="1260903"/>
                <a:ext cx="10454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cap="all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 Is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321AF21-D9E5-4478-FCF2-5774B13764E9}"/>
                  </a:ext>
                </a:extLst>
              </p:cNvPr>
              <p:cNvSpPr/>
              <p:nvPr/>
            </p:nvSpPr>
            <p:spPr>
              <a:xfrm>
                <a:off x="6824518" y="4522656"/>
                <a:ext cx="5486400" cy="1371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t"/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 you are doing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 plans are being implemented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9C3396F-5FF2-1D6A-4F8E-217D68D8294A}"/>
                </a:ext>
              </a:extLst>
            </p:cNvPr>
            <p:cNvCxnSpPr/>
            <p:nvPr/>
          </p:nvCxnSpPr>
          <p:spPr>
            <a:xfrm>
              <a:off x="5900466" y="1260903"/>
              <a:ext cx="0" cy="4863852"/>
            </a:xfrm>
            <a:prstGeom prst="line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ED87F83-97D2-698E-7422-CBBC8BC5B514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276797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2C9B4-85D2-1C20-9E45-ECC405E14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5C95B-E957-1BD2-8C25-13CEE9084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Success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4CAEE-B4DF-8B4A-090B-DA2AE1836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What Defines Success?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557DAC-516D-AB91-68C8-1254F9BB106A}"/>
              </a:ext>
            </a:extLst>
          </p:cNvPr>
          <p:cNvGrpSpPr/>
          <p:nvPr/>
        </p:nvGrpSpPr>
        <p:grpSpPr>
          <a:xfrm>
            <a:off x="793631" y="1761154"/>
            <a:ext cx="10266885" cy="2720768"/>
            <a:chOff x="793631" y="1761154"/>
            <a:chExt cx="10266885" cy="272076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2305525-98FD-928D-D58A-20B56E85B7C7}"/>
                </a:ext>
              </a:extLst>
            </p:cNvPr>
            <p:cNvGrpSpPr/>
            <p:nvPr/>
          </p:nvGrpSpPr>
          <p:grpSpPr>
            <a:xfrm>
              <a:off x="793631" y="1761154"/>
              <a:ext cx="2286000" cy="2720768"/>
              <a:chOff x="793631" y="1761154"/>
              <a:chExt cx="2286000" cy="2720768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4783BC7B-A878-A7D2-EF13-0EB97A3E339A}"/>
                  </a:ext>
                </a:extLst>
              </p:cNvPr>
              <p:cNvSpPr/>
              <p:nvPr/>
            </p:nvSpPr>
            <p:spPr>
              <a:xfrm>
                <a:off x="793631" y="2195922"/>
                <a:ext cx="2286000" cy="2286000"/>
              </a:xfrm>
              <a:prstGeom prst="roundRect">
                <a:avLst/>
              </a:prstGeom>
              <a:blipFill>
                <a:blip r:embed="rId2"/>
                <a:stretch>
                  <a:fillRect l="5000" t="5000" r="5000" b="5000"/>
                </a:stretch>
              </a:blipFill>
              <a:ln w="5715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0FBF34A-3F72-4FAD-8406-14D6DA381ECB}"/>
                  </a:ext>
                </a:extLst>
              </p:cNvPr>
              <p:cNvSpPr/>
              <p:nvPr/>
            </p:nvSpPr>
            <p:spPr>
              <a:xfrm>
                <a:off x="793631" y="1761154"/>
                <a:ext cx="2286000" cy="457200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SCOPE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417F330-CE55-C01C-A5D7-05B403B2092A}"/>
                </a:ext>
              </a:extLst>
            </p:cNvPr>
            <p:cNvGrpSpPr/>
            <p:nvPr/>
          </p:nvGrpSpPr>
          <p:grpSpPr>
            <a:xfrm>
              <a:off x="3453926" y="1761154"/>
              <a:ext cx="2286000" cy="2720768"/>
              <a:chOff x="3977260" y="1761154"/>
              <a:chExt cx="2286000" cy="2720768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B4D106E-40E3-1EB4-89A0-0F3B2C017A1F}"/>
                  </a:ext>
                </a:extLst>
              </p:cNvPr>
              <p:cNvSpPr/>
              <p:nvPr/>
            </p:nvSpPr>
            <p:spPr>
              <a:xfrm>
                <a:off x="3977260" y="2195922"/>
                <a:ext cx="2286000" cy="2286000"/>
              </a:xfrm>
              <a:prstGeom prst="roundRect">
                <a:avLst/>
              </a:prstGeom>
              <a:blipFill>
                <a:blip r:embed="rId3"/>
                <a:stretch>
                  <a:fillRect l="5000" t="5000" r="5000" b="5000"/>
                </a:stretch>
              </a:blipFill>
              <a:ln w="5715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3348AB04-146B-6FE7-C8B9-1FDD17DEA6AF}"/>
                  </a:ext>
                </a:extLst>
              </p:cNvPr>
              <p:cNvSpPr/>
              <p:nvPr/>
            </p:nvSpPr>
            <p:spPr>
              <a:xfrm>
                <a:off x="3977260" y="1761154"/>
                <a:ext cx="2286000" cy="457200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COST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6064E8E-F330-9AB6-39FB-DF97138EE6F8}"/>
                </a:ext>
              </a:extLst>
            </p:cNvPr>
            <p:cNvGrpSpPr/>
            <p:nvPr/>
          </p:nvGrpSpPr>
          <p:grpSpPr>
            <a:xfrm>
              <a:off x="6114221" y="1761154"/>
              <a:ext cx="2286000" cy="2720768"/>
              <a:chOff x="6073963" y="1761154"/>
              <a:chExt cx="2286000" cy="2720768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DE51FE0-3267-63B2-164F-F01FA78189FB}"/>
                  </a:ext>
                </a:extLst>
              </p:cNvPr>
              <p:cNvSpPr/>
              <p:nvPr/>
            </p:nvSpPr>
            <p:spPr>
              <a:xfrm>
                <a:off x="6073963" y="2195922"/>
                <a:ext cx="2286000" cy="2286000"/>
              </a:xfrm>
              <a:prstGeom prst="roundRect">
                <a:avLst/>
              </a:prstGeom>
              <a:blipFill>
                <a:blip r:embed="rId4"/>
                <a:stretch>
                  <a:fillRect l="5000" t="5000" r="5000" b="5000"/>
                </a:stretch>
              </a:blipFill>
              <a:ln w="5715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F343AFB-8968-5246-030D-79D9F811068C}"/>
                  </a:ext>
                </a:extLst>
              </p:cNvPr>
              <p:cNvSpPr/>
              <p:nvPr/>
            </p:nvSpPr>
            <p:spPr>
              <a:xfrm>
                <a:off x="6073963" y="1761154"/>
                <a:ext cx="2286000" cy="457200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SCHEDULE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0A38E66-B1B1-1B57-0D6E-3C8240EAF948}"/>
                </a:ext>
              </a:extLst>
            </p:cNvPr>
            <p:cNvGrpSpPr/>
            <p:nvPr/>
          </p:nvGrpSpPr>
          <p:grpSpPr>
            <a:xfrm>
              <a:off x="8774516" y="1761154"/>
              <a:ext cx="2286000" cy="2720768"/>
              <a:chOff x="8170666" y="1761154"/>
              <a:chExt cx="2286000" cy="272076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5D88FF8-37DE-A547-FB89-69E8FED6F575}"/>
                  </a:ext>
                </a:extLst>
              </p:cNvPr>
              <p:cNvSpPr/>
              <p:nvPr/>
            </p:nvSpPr>
            <p:spPr>
              <a:xfrm>
                <a:off x="8170666" y="2195922"/>
                <a:ext cx="2286000" cy="2286000"/>
              </a:xfrm>
              <a:prstGeom prst="roundRect">
                <a:avLst/>
              </a:prstGeom>
              <a:blipFill>
                <a:blip r:embed="rId5"/>
                <a:stretch>
                  <a:fillRect l="5000" t="5000" r="5000" b="5000"/>
                </a:stretch>
              </a:blipFill>
              <a:ln w="5715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784C54-F539-137E-91D0-0164CE759855}"/>
                  </a:ext>
                </a:extLst>
              </p:cNvPr>
              <p:cNvSpPr/>
              <p:nvPr/>
            </p:nvSpPr>
            <p:spPr>
              <a:xfrm>
                <a:off x="8170666" y="1761154"/>
                <a:ext cx="2286000" cy="457200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VALUE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6B5C9D6-33D8-3ED5-5742-24CB363D0A7E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13747762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75B42E-42A0-87AD-53BD-A3AA7CB5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Strategy Management?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2FF86-EC83-A370-CBA3-73AAE32652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Management, Planning, Controlling, and Adjusting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0C9AD1-5702-7377-74B2-54721C100EB0}"/>
              </a:ext>
            </a:extLst>
          </p:cNvPr>
          <p:cNvGrpSpPr/>
          <p:nvPr/>
        </p:nvGrpSpPr>
        <p:grpSpPr>
          <a:xfrm>
            <a:off x="338790" y="1588439"/>
            <a:ext cx="11432884" cy="4186539"/>
            <a:chOff x="243904" y="1424539"/>
            <a:chExt cx="11432884" cy="41865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3063AA-437A-6FBE-9090-56692B25AEF4}"/>
                </a:ext>
              </a:extLst>
            </p:cNvPr>
            <p:cNvGrpSpPr/>
            <p:nvPr/>
          </p:nvGrpSpPr>
          <p:grpSpPr>
            <a:xfrm>
              <a:off x="243904" y="1424539"/>
              <a:ext cx="5587044" cy="4186539"/>
              <a:chOff x="243904" y="1424539"/>
              <a:chExt cx="5587044" cy="418653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5EF453A-7B0E-770E-5DA3-7088173264A4}"/>
                  </a:ext>
                </a:extLst>
              </p:cNvPr>
              <p:cNvGrpSpPr/>
              <p:nvPr/>
            </p:nvGrpSpPr>
            <p:grpSpPr>
              <a:xfrm>
                <a:off x="243904" y="1424539"/>
                <a:ext cx="5587044" cy="914400"/>
                <a:chOff x="243904" y="1424539"/>
                <a:chExt cx="5587044" cy="914400"/>
              </a:xfrm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3FE99801-890F-20F1-3A79-2F8383DD6C40}"/>
                    </a:ext>
                  </a:extLst>
                </p:cNvPr>
                <p:cNvSpPr/>
                <p:nvPr/>
              </p:nvSpPr>
              <p:spPr>
                <a:xfrm>
                  <a:off x="243904" y="1424539"/>
                  <a:ext cx="1828800" cy="914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Markets Served</a:t>
                  </a:r>
                </a:p>
              </p:txBody>
            </p: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901E509-5271-CF68-17FE-E1ACD52DFDD0}"/>
                    </a:ext>
                  </a:extLst>
                </p:cNvPr>
                <p:cNvSpPr/>
                <p:nvPr/>
              </p:nvSpPr>
              <p:spPr>
                <a:xfrm>
                  <a:off x="2173348" y="1424539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Ins="91440" bIns="45720"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Value Proposition to Market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Market Potential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Entry into Market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149216-DC2C-687D-C797-464452C5B921}"/>
                  </a:ext>
                </a:extLst>
              </p:cNvPr>
              <p:cNvGrpSpPr/>
              <p:nvPr/>
            </p:nvGrpSpPr>
            <p:grpSpPr>
              <a:xfrm>
                <a:off x="243904" y="2515252"/>
                <a:ext cx="5587044" cy="914400"/>
                <a:chOff x="243904" y="2515252"/>
                <a:chExt cx="5587044" cy="914400"/>
              </a:xfrm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B822C629-AE18-11E1-BAF9-388BC656C15F}"/>
                    </a:ext>
                  </a:extLst>
                </p:cNvPr>
                <p:cNvSpPr/>
                <p:nvPr/>
              </p:nvSpPr>
              <p:spPr>
                <a:xfrm>
                  <a:off x="243904" y="2515252"/>
                  <a:ext cx="1828800" cy="914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Organization Alignment</a:t>
                  </a:r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7DEE0780-BA62-5D3A-4FB5-0474A9345673}"/>
                    </a:ext>
                  </a:extLst>
                </p:cNvPr>
                <p:cNvSpPr/>
                <p:nvPr/>
              </p:nvSpPr>
              <p:spPr>
                <a:xfrm>
                  <a:off x="2173348" y="2515252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Ins="91440" bIns="45720"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Impacted Stakeholders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Organizational Capability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Organizational Motivation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7E29218-1C72-CB57-E9FE-1CDAA7552B5A}"/>
                  </a:ext>
                </a:extLst>
              </p:cNvPr>
              <p:cNvGrpSpPr/>
              <p:nvPr/>
            </p:nvGrpSpPr>
            <p:grpSpPr>
              <a:xfrm>
                <a:off x="243904" y="3605965"/>
                <a:ext cx="5587044" cy="914400"/>
                <a:chOff x="243904" y="3605965"/>
                <a:chExt cx="5587044" cy="914400"/>
              </a:xfrm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7B768F1D-5EA6-566F-6C55-728FECD60187}"/>
                    </a:ext>
                  </a:extLst>
                </p:cNvPr>
                <p:cNvSpPr/>
                <p:nvPr/>
              </p:nvSpPr>
              <p:spPr>
                <a:xfrm>
                  <a:off x="243904" y="3605965"/>
                  <a:ext cx="1828800" cy="914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Prioritizations</a:t>
                  </a:r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90FF0DBE-ED26-7BF0-4203-9CD199B63CCE}"/>
                    </a:ext>
                  </a:extLst>
                </p:cNvPr>
                <p:cNvSpPr/>
                <p:nvPr/>
              </p:nvSpPr>
              <p:spPr>
                <a:xfrm>
                  <a:off x="2173348" y="3605965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Ins="91440" bIns="45720"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Strategic Portfolio Pipeline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Competing Forces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Decision Making Authorities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1C89F78-8116-2D1A-1485-EB517BA42673}"/>
                  </a:ext>
                </a:extLst>
              </p:cNvPr>
              <p:cNvGrpSpPr/>
              <p:nvPr/>
            </p:nvGrpSpPr>
            <p:grpSpPr>
              <a:xfrm>
                <a:off x="243904" y="4696678"/>
                <a:ext cx="5587044" cy="914400"/>
                <a:chOff x="243904" y="4696678"/>
                <a:chExt cx="5587044" cy="914400"/>
              </a:xfrm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F89351E2-9D8E-A7B9-2D66-F1CA4111C169}"/>
                    </a:ext>
                  </a:extLst>
                </p:cNvPr>
                <p:cNvSpPr/>
                <p:nvPr/>
              </p:nvSpPr>
              <p:spPr>
                <a:xfrm>
                  <a:off x="243904" y="4696678"/>
                  <a:ext cx="1828800" cy="914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Measurements</a:t>
                  </a:r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BB799BE-D5B1-1F3A-280D-515B007421DB}"/>
                    </a:ext>
                  </a:extLst>
                </p:cNvPr>
                <p:cNvSpPr/>
                <p:nvPr/>
              </p:nvSpPr>
              <p:spPr>
                <a:xfrm>
                  <a:off x="2173348" y="4696678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Ins="91440" bIns="45720"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Success Factors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Leading &amp; Lagging Indicators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Quantitative vs. Qualitative</a:t>
                  </a: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64D7A83-BED8-FC3C-67FE-B3C9606B8C06}"/>
                </a:ext>
              </a:extLst>
            </p:cNvPr>
            <p:cNvGrpSpPr/>
            <p:nvPr/>
          </p:nvGrpSpPr>
          <p:grpSpPr>
            <a:xfrm>
              <a:off x="6089744" y="1424539"/>
              <a:ext cx="5587044" cy="4186539"/>
              <a:chOff x="6210508" y="1424539"/>
              <a:chExt cx="5587044" cy="418653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8C5F953-7C9E-4314-C5BA-C776A49E88BF}"/>
                  </a:ext>
                </a:extLst>
              </p:cNvPr>
              <p:cNvGrpSpPr/>
              <p:nvPr/>
            </p:nvGrpSpPr>
            <p:grpSpPr>
              <a:xfrm>
                <a:off x="6210508" y="1424539"/>
                <a:ext cx="5587044" cy="914400"/>
                <a:chOff x="6210508" y="1424539"/>
                <a:chExt cx="5587044" cy="914400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6D061CE2-6079-6743-9B58-9A98FDF87DE8}"/>
                    </a:ext>
                  </a:extLst>
                </p:cNvPr>
                <p:cNvSpPr/>
                <p:nvPr/>
              </p:nvSpPr>
              <p:spPr>
                <a:xfrm>
                  <a:off x="6210508" y="1424539"/>
                  <a:ext cx="1828800" cy="914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Resources</a:t>
                  </a: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C69DF0C0-0172-1E7F-9BA4-5F064349FA31}"/>
                    </a:ext>
                  </a:extLst>
                </p:cNvPr>
                <p:cNvSpPr/>
                <p:nvPr/>
              </p:nvSpPr>
              <p:spPr>
                <a:xfrm>
                  <a:off x="8139952" y="1424539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Ins="91440" bIns="45720"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Capabilities &amp; Competencies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Bandwidth &amp; Incentives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People, Capital, Financial, etc.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0B5FB18-9E13-4A3B-E305-B1CB7C155ADC}"/>
                  </a:ext>
                </a:extLst>
              </p:cNvPr>
              <p:cNvGrpSpPr/>
              <p:nvPr/>
            </p:nvGrpSpPr>
            <p:grpSpPr>
              <a:xfrm>
                <a:off x="6210508" y="2515252"/>
                <a:ext cx="5587044" cy="914400"/>
                <a:chOff x="6210508" y="2515252"/>
                <a:chExt cx="5587044" cy="914400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7D3A5A23-80DE-7011-7F9E-C3F0DE13F062}"/>
                    </a:ext>
                  </a:extLst>
                </p:cNvPr>
                <p:cNvSpPr/>
                <p:nvPr/>
              </p:nvSpPr>
              <p:spPr>
                <a:xfrm>
                  <a:off x="6210508" y="2515252"/>
                  <a:ext cx="1828800" cy="914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Pivoting</a:t>
                  </a: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E6FC23B1-EE20-DE7D-E3E0-40A15D92655A}"/>
                    </a:ext>
                  </a:extLst>
                </p:cNvPr>
                <p:cNvSpPr/>
                <p:nvPr/>
              </p:nvSpPr>
              <p:spPr>
                <a:xfrm>
                  <a:off x="8139952" y="2515252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Ins="91440" bIns="45720"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Sunk Work &amp; Cost Acceptance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Risk Analysis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Executive Feedback Loop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4D8DF12-2FE2-63A2-9395-2B443FA17BDE}"/>
                  </a:ext>
                </a:extLst>
              </p:cNvPr>
              <p:cNvGrpSpPr/>
              <p:nvPr/>
            </p:nvGrpSpPr>
            <p:grpSpPr>
              <a:xfrm>
                <a:off x="6210508" y="3605965"/>
                <a:ext cx="5587044" cy="914400"/>
                <a:chOff x="6210508" y="3605965"/>
                <a:chExt cx="5587044" cy="914400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1EE5A475-B09D-8CF1-6839-9109CAF9A7FF}"/>
                    </a:ext>
                  </a:extLst>
                </p:cNvPr>
                <p:cNvSpPr/>
                <p:nvPr/>
              </p:nvSpPr>
              <p:spPr>
                <a:xfrm>
                  <a:off x="6210508" y="3605965"/>
                  <a:ext cx="1828800" cy="914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Business Modeling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7953C858-1FBC-B00F-D26B-9C352467C0E4}"/>
                    </a:ext>
                  </a:extLst>
                </p:cNvPr>
                <p:cNvSpPr/>
                <p:nvPr/>
              </p:nvSpPr>
              <p:spPr>
                <a:xfrm>
                  <a:off x="8139952" y="3605965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Ins="91440" bIns="45720"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Writing the Story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What, Who, and How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Financial Flows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B10EE95-A10F-14CB-A74D-D271804C5C15}"/>
                  </a:ext>
                </a:extLst>
              </p:cNvPr>
              <p:cNvGrpSpPr/>
              <p:nvPr/>
            </p:nvGrpSpPr>
            <p:grpSpPr>
              <a:xfrm>
                <a:off x="6210508" y="4696678"/>
                <a:ext cx="5587044" cy="914400"/>
                <a:chOff x="6210508" y="4696678"/>
                <a:chExt cx="5587044" cy="914400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B81D20FB-489E-3C1E-FC87-AB79B7DD6245}"/>
                    </a:ext>
                  </a:extLst>
                </p:cNvPr>
                <p:cNvSpPr/>
                <p:nvPr/>
              </p:nvSpPr>
              <p:spPr>
                <a:xfrm>
                  <a:off x="6210508" y="4696678"/>
                  <a:ext cx="1828800" cy="91440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Strategic Mapping</a:t>
                  </a: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84588D0-B73F-7429-11C7-D9F3F87C59A5}"/>
                    </a:ext>
                  </a:extLst>
                </p:cNvPr>
                <p:cNvSpPr/>
                <p:nvPr/>
              </p:nvSpPr>
              <p:spPr>
                <a:xfrm>
                  <a:off x="8139952" y="4696678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Ins="91440" bIns="45720"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Projects Driving Strategy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Impacts of Strategy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Value Returned from Strategy</a:t>
                  </a:r>
                </a:p>
              </p:txBody>
            </p:sp>
          </p:grp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00762D0-3632-7C59-7402-7BD0F9E37D8A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320107483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5D9CA07-608B-DDA9-867E-5C50E2F6B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Mission, Vision, and Values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92D30-E6B7-0452-0B7D-A0BEDF965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What, How, and Guiding Beliefs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AD4063D-A90A-6608-0050-D1736F2F3DE3}"/>
              </a:ext>
            </a:extLst>
          </p:cNvPr>
          <p:cNvGrpSpPr/>
          <p:nvPr/>
        </p:nvGrpSpPr>
        <p:grpSpPr>
          <a:xfrm>
            <a:off x="573989" y="1368949"/>
            <a:ext cx="8606293" cy="3038065"/>
            <a:chOff x="573989" y="1368949"/>
            <a:chExt cx="8606293" cy="303806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7BAE459-50F9-864C-12D1-6C3270D19BA2}"/>
                </a:ext>
              </a:extLst>
            </p:cNvPr>
            <p:cNvGrpSpPr/>
            <p:nvPr/>
          </p:nvGrpSpPr>
          <p:grpSpPr>
            <a:xfrm>
              <a:off x="573990" y="1368949"/>
              <a:ext cx="8606292" cy="914400"/>
              <a:chOff x="1032738" y="1032508"/>
              <a:chExt cx="8606292" cy="9144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0C3C725-A467-C24C-F421-C8B1F4C2DCCB}"/>
                  </a:ext>
                </a:extLst>
              </p:cNvPr>
              <p:cNvSpPr/>
              <p:nvPr/>
            </p:nvSpPr>
            <p:spPr bwMode="auto">
              <a:xfrm>
                <a:off x="3150267" y="1032508"/>
                <a:ext cx="914400" cy="914400"/>
              </a:xfrm>
              <a:prstGeom prst="ellipse">
                <a:avLst/>
              </a:prstGeom>
              <a:blipFill dpi="0" rotWithShape="1">
                <a:blip r:embed="rId2">
                  <a:biLevel thresh="25000"/>
                </a:blip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6BDD58A-7A7D-0ABA-8350-E493D1E97BAA}"/>
                  </a:ext>
                </a:extLst>
              </p:cNvPr>
              <p:cNvSpPr/>
              <p:nvPr/>
            </p:nvSpPr>
            <p:spPr bwMode="auto">
              <a:xfrm>
                <a:off x="1032738" y="1032508"/>
                <a:ext cx="201168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99061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kumimoji="0" 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MISSION</a:t>
                </a: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D57BBC2-7360-4087-30F0-A2F6D285FE15}"/>
                  </a:ext>
                </a:extLst>
              </p:cNvPr>
              <p:cNvSpPr/>
              <p:nvPr/>
            </p:nvSpPr>
            <p:spPr bwMode="auto">
              <a:xfrm>
                <a:off x="4152630" y="1032508"/>
                <a:ext cx="548640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299061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lang="en-US" sz="3600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</a:t>
                </a:r>
                <a:r>
                  <a:rPr lang="en-US" sz="3600" i="1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 organization does</a:t>
                </a:r>
                <a:endPara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676E3AD-A6EE-41C5-5D00-C18A6424E69B}"/>
                </a:ext>
              </a:extLst>
            </p:cNvPr>
            <p:cNvGrpSpPr/>
            <p:nvPr/>
          </p:nvGrpSpPr>
          <p:grpSpPr>
            <a:xfrm>
              <a:off x="573989" y="2430782"/>
              <a:ext cx="8606291" cy="914400"/>
              <a:chOff x="1032739" y="2535021"/>
              <a:chExt cx="8606291" cy="9144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C55E2CE-4A0C-2C5A-823C-660D3675A3A2}"/>
                  </a:ext>
                </a:extLst>
              </p:cNvPr>
              <p:cNvSpPr/>
              <p:nvPr/>
            </p:nvSpPr>
            <p:spPr bwMode="auto">
              <a:xfrm>
                <a:off x="3150265" y="2535021"/>
                <a:ext cx="914400" cy="914400"/>
              </a:xfrm>
              <a:prstGeom prst="ellipse">
                <a:avLst/>
              </a:prstGeom>
              <a:blipFill dpi="0" rotWithShape="1">
                <a:blip r:embed="rId3">
                  <a:biLevel thresh="25000"/>
                </a:blip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C01DABE-7109-B188-37B0-B90DFD5E49BC}"/>
                  </a:ext>
                </a:extLst>
              </p:cNvPr>
              <p:cNvSpPr/>
              <p:nvPr/>
            </p:nvSpPr>
            <p:spPr bwMode="auto">
              <a:xfrm>
                <a:off x="1032739" y="2535021"/>
                <a:ext cx="2011679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99061" eaLnBrk="0" fontAlgn="base" hangingPunct="0">
                  <a:spcAft>
                    <a:spcPts val="447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lang="en-US" sz="4000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VISION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2897187-69AF-DD9B-EB60-024A553D763B}"/>
                  </a:ext>
                </a:extLst>
              </p:cNvPr>
              <p:cNvSpPr/>
              <p:nvPr/>
            </p:nvSpPr>
            <p:spPr bwMode="auto">
              <a:xfrm>
                <a:off x="4152630" y="2535021"/>
                <a:ext cx="548640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299061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lang="en-US" sz="3600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How</a:t>
                </a:r>
                <a:r>
                  <a:rPr lang="en-US" sz="36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 organization delivers on its mission</a:t>
                </a:r>
                <a:endPara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BECEAAF-3AC0-4F80-C69C-CC34D40AC786}"/>
                </a:ext>
              </a:extLst>
            </p:cNvPr>
            <p:cNvGrpSpPr/>
            <p:nvPr/>
          </p:nvGrpSpPr>
          <p:grpSpPr>
            <a:xfrm>
              <a:off x="573992" y="3492614"/>
              <a:ext cx="8606287" cy="914400"/>
              <a:chOff x="1032743" y="4175532"/>
              <a:chExt cx="8606287" cy="9144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D08E96A-3377-9D3C-574F-3F7CB3D16F44}"/>
                  </a:ext>
                </a:extLst>
              </p:cNvPr>
              <p:cNvSpPr/>
              <p:nvPr/>
            </p:nvSpPr>
            <p:spPr bwMode="auto">
              <a:xfrm>
                <a:off x="3150253" y="4175532"/>
                <a:ext cx="914400" cy="914400"/>
              </a:xfrm>
              <a:prstGeom prst="ellipse">
                <a:avLst/>
              </a:prstGeom>
              <a:blipFill dpi="0" rotWithShape="1">
                <a:blip r:embed="rId4">
                  <a:biLevel thresh="25000"/>
                </a:blip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F5E4DD-1C52-02F3-8293-12DF4CD99EC6}"/>
                  </a:ext>
                </a:extLst>
              </p:cNvPr>
              <p:cNvSpPr/>
              <p:nvPr/>
            </p:nvSpPr>
            <p:spPr bwMode="auto">
              <a:xfrm>
                <a:off x="1032743" y="4175532"/>
                <a:ext cx="201167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99061" eaLnBrk="0" fontAlgn="base" hangingPunct="0">
                  <a:spcAft>
                    <a:spcPts val="447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lang="en-US" sz="4000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VALUES</a:t>
                </a: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F8A1611-2273-F118-8AB1-B2A3FA040F34}"/>
                  </a:ext>
                </a:extLst>
              </p:cNvPr>
              <p:cNvSpPr/>
              <p:nvPr/>
            </p:nvSpPr>
            <p:spPr bwMode="auto">
              <a:xfrm>
                <a:off x="4152630" y="4175532"/>
                <a:ext cx="548640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299061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lang="en-US" sz="3600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kumimoji="0" lang="en-US" sz="36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eliefs</a:t>
                </a:r>
                <a:r>
                  <a:rPr kumimoji="0" lang="en-US" sz="3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an organization </a:t>
                </a:r>
                <a:endPara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E2DD1D0-F9FF-0C2A-7E93-93D7739A990D}"/>
              </a:ext>
            </a:extLst>
          </p:cNvPr>
          <p:cNvGrpSpPr/>
          <p:nvPr/>
        </p:nvGrpSpPr>
        <p:grpSpPr>
          <a:xfrm>
            <a:off x="8866181" y="1239650"/>
            <a:ext cx="2751827" cy="3200400"/>
            <a:chOff x="9145757" y="1492080"/>
            <a:chExt cx="2751827" cy="32004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C60D3A8-D917-0376-2B5A-1E430FD597A7}"/>
                </a:ext>
              </a:extLst>
            </p:cNvPr>
            <p:cNvSpPr/>
            <p:nvPr/>
          </p:nvSpPr>
          <p:spPr>
            <a:xfrm>
              <a:off x="9145757" y="1492080"/>
              <a:ext cx="2751827" cy="32004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CEB92D-C3A7-6C4E-6DCC-97DAEF186031}"/>
                </a:ext>
              </a:extLst>
            </p:cNvPr>
            <p:cNvSpPr txBox="1"/>
            <p:nvPr/>
          </p:nvSpPr>
          <p:spPr>
            <a:xfrm>
              <a:off x="9359660" y="2061230"/>
              <a:ext cx="2324021" cy="20621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cap="small" dirty="0">
                  <a:solidFill>
                    <a:srgbClr val="C00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Different People have Different Definitions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AD81E77-8116-B770-BE70-68EA6C54D28A}"/>
              </a:ext>
            </a:extLst>
          </p:cNvPr>
          <p:cNvGrpSpPr/>
          <p:nvPr/>
        </p:nvGrpSpPr>
        <p:grpSpPr>
          <a:xfrm>
            <a:off x="3168419" y="4457688"/>
            <a:ext cx="5654550" cy="2175594"/>
            <a:chOff x="3325821" y="4417638"/>
            <a:chExt cx="5654550" cy="2175594"/>
          </a:xfrm>
        </p:grpSpPr>
        <p:pic>
          <p:nvPicPr>
            <p:cNvPr id="39" name="Picture 38" descr="Silhouettes of people standing in a row&#10;&#10;Description automatically generated">
              <a:extLst>
                <a:ext uri="{FF2B5EF4-FFF2-40B4-BE49-F238E27FC236}">
                  <a16:creationId xmlns:a16="http://schemas.microsoft.com/office/drawing/2014/main" id="{9DB19EFB-8931-1A6C-A265-CD7F8EEB5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821" y="4453875"/>
              <a:ext cx="3222705" cy="2103120"/>
            </a:xfrm>
            <a:prstGeom prst="rect">
              <a:avLst/>
            </a:prstGeom>
            <a:effectLst>
              <a:softEdge rad="127000"/>
            </a:effectLst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AC2EF98-759F-B6C4-EA90-B5ADFA60A4B6}"/>
                </a:ext>
              </a:extLst>
            </p:cNvPr>
            <p:cNvGrpSpPr/>
            <p:nvPr/>
          </p:nvGrpSpPr>
          <p:grpSpPr>
            <a:xfrm>
              <a:off x="5132844" y="4417638"/>
              <a:ext cx="3847527" cy="2175594"/>
              <a:chOff x="5132844" y="4426264"/>
              <a:chExt cx="3847527" cy="2175594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C8C94AC9-5921-30D4-73B3-623768932C7F}"/>
                  </a:ext>
                </a:extLst>
              </p:cNvPr>
              <p:cNvSpPr/>
              <p:nvPr/>
            </p:nvSpPr>
            <p:spPr>
              <a:xfrm>
                <a:off x="5132844" y="4426264"/>
                <a:ext cx="3847527" cy="2175594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  <a:alpha val="76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3548B49-4B8D-38D6-DBB8-6829EE2E072E}"/>
                  </a:ext>
                </a:extLst>
              </p:cNvPr>
              <p:cNvSpPr/>
              <p:nvPr/>
            </p:nvSpPr>
            <p:spPr>
              <a:xfrm>
                <a:off x="5730727" y="5098563"/>
                <a:ext cx="2651760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ctr">
                <a:spAutoFit/>
              </a:bodyPr>
              <a:lstStyle/>
              <a:p>
                <a:pPr algn="ctr"/>
                <a:r>
                  <a:rPr lang="en-US" sz="28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Leadership</a:t>
                </a:r>
              </a:p>
              <a:p>
                <a:pPr algn="ctr"/>
                <a:r>
                  <a:rPr lang="en-US" sz="2000" b="1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Sets Vision &amp; Strategy</a:t>
                </a:r>
                <a:endParaRPr lang="en-US" sz="2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73BDC55-4C6F-F411-BB48-64FECB48EC39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75905260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BDA9992-0C22-01EB-04F3-EBE80D4B4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Mission, Vision, Values, and Why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92D30-E6B7-0452-0B7D-A0BEDF965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What, How, and Guiding Beliefs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59B96C-7232-C683-6CB6-01BD1BF51E7A}"/>
              </a:ext>
            </a:extLst>
          </p:cNvPr>
          <p:cNvGrpSpPr/>
          <p:nvPr/>
        </p:nvGrpSpPr>
        <p:grpSpPr>
          <a:xfrm>
            <a:off x="1660027" y="1446583"/>
            <a:ext cx="9057655" cy="4317716"/>
            <a:chOff x="564475" y="1368949"/>
            <a:chExt cx="9057655" cy="431771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3F789A7-B2F1-197F-51FD-52932E86AF2A}"/>
                </a:ext>
              </a:extLst>
            </p:cNvPr>
            <p:cNvGrpSpPr/>
            <p:nvPr/>
          </p:nvGrpSpPr>
          <p:grpSpPr>
            <a:xfrm>
              <a:off x="564475" y="1368949"/>
              <a:ext cx="9057655" cy="914400"/>
              <a:chOff x="564475" y="1368949"/>
              <a:chExt cx="9057655" cy="9144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0C3C725-A467-C24C-F421-C8B1F4C2DCCB}"/>
                  </a:ext>
                </a:extLst>
              </p:cNvPr>
              <p:cNvSpPr/>
              <p:nvPr/>
            </p:nvSpPr>
            <p:spPr bwMode="auto">
              <a:xfrm>
                <a:off x="2691510" y="1368949"/>
                <a:ext cx="914400" cy="914400"/>
              </a:xfrm>
              <a:prstGeom prst="ellipse">
                <a:avLst/>
              </a:prstGeom>
              <a:blipFill dpi="0" rotWithShape="1">
                <a:blip r:embed="rId2">
                  <a:biLevel thresh="25000"/>
                </a:blip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6BDD58A-7A7D-0ABA-8350-E493D1E97BAA}"/>
                  </a:ext>
                </a:extLst>
              </p:cNvPr>
              <p:cNvSpPr/>
              <p:nvPr/>
            </p:nvSpPr>
            <p:spPr bwMode="auto">
              <a:xfrm>
                <a:off x="564475" y="1368949"/>
                <a:ext cx="201168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99061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kumimoji="0" 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MISSION</a:t>
                </a: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D57BBC2-7360-4087-30F0-A2F6D285FE15}"/>
                  </a:ext>
                </a:extLst>
              </p:cNvPr>
              <p:cNvSpPr/>
              <p:nvPr/>
            </p:nvSpPr>
            <p:spPr bwMode="auto">
              <a:xfrm>
                <a:off x="3678530" y="1368949"/>
                <a:ext cx="594360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299061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lang="en-US" sz="2400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Delivering Strategic Project Portfolio Management Expertise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D01A445-BCD0-77DD-7DDC-8A7AD1F69C89}"/>
                </a:ext>
              </a:extLst>
            </p:cNvPr>
            <p:cNvGrpSpPr/>
            <p:nvPr/>
          </p:nvGrpSpPr>
          <p:grpSpPr>
            <a:xfrm>
              <a:off x="564475" y="2503388"/>
              <a:ext cx="9057655" cy="914400"/>
              <a:chOff x="564475" y="2430782"/>
              <a:chExt cx="9057655" cy="9144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C55E2CE-4A0C-2C5A-823C-660D3675A3A2}"/>
                  </a:ext>
                </a:extLst>
              </p:cNvPr>
              <p:cNvSpPr/>
              <p:nvPr/>
            </p:nvSpPr>
            <p:spPr bwMode="auto">
              <a:xfrm>
                <a:off x="2691510" y="2430782"/>
                <a:ext cx="914400" cy="914400"/>
              </a:xfrm>
              <a:prstGeom prst="ellipse">
                <a:avLst/>
              </a:prstGeom>
              <a:blipFill dpi="0" rotWithShape="1">
                <a:blip r:embed="rId3">
                  <a:biLevel thresh="25000"/>
                </a:blip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C01DABE-7109-B188-37B0-B90DFD5E49BC}"/>
                  </a:ext>
                </a:extLst>
              </p:cNvPr>
              <p:cNvSpPr/>
              <p:nvPr/>
            </p:nvSpPr>
            <p:spPr bwMode="auto">
              <a:xfrm>
                <a:off x="564475" y="2430782"/>
                <a:ext cx="201168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99061" eaLnBrk="0" fontAlgn="base" hangingPunct="0">
                  <a:spcAft>
                    <a:spcPts val="447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lang="en-US" sz="4000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VISION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2897187-69AF-DD9B-EB60-024A553D763B}"/>
                  </a:ext>
                </a:extLst>
              </p:cNvPr>
              <p:cNvSpPr/>
              <p:nvPr/>
            </p:nvSpPr>
            <p:spPr bwMode="auto">
              <a:xfrm>
                <a:off x="3678530" y="2430782"/>
                <a:ext cx="594360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299061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lang="en-US" sz="2400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Make Strategy Management Accessible to People, Teams, and Smaller Organizations 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A6D87D5-504C-9151-0419-207155CC52E0}"/>
                </a:ext>
              </a:extLst>
            </p:cNvPr>
            <p:cNvGrpSpPr/>
            <p:nvPr/>
          </p:nvGrpSpPr>
          <p:grpSpPr>
            <a:xfrm>
              <a:off x="564475" y="3637827"/>
              <a:ext cx="9057655" cy="914400"/>
              <a:chOff x="564475" y="3492614"/>
              <a:chExt cx="9057655" cy="9144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D08E96A-3377-9D3C-574F-3F7CB3D16F44}"/>
                  </a:ext>
                </a:extLst>
              </p:cNvPr>
              <p:cNvSpPr/>
              <p:nvPr/>
            </p:nvSpPr>
            <p:spPr bwMode="auto">
              <a:xfrm>
                <a:off x="2691510" y="3492614"/>
                <a:ext cx="914400" cy="914400"/>
              </a:xfrm>
              <a:prstGeom prst="ellipse">
                <a:avLst/>
              </a:prstGeom>
              <a:blipFill dpi="0" rotWithShape="1">
                <a:blip r:embed="rId4">
                  <a:biLevel thresh="25000"/>
                </a:blip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F5E4DD-1C52-02F3-8293-12DF4CD99EC6}"/>
                  </a:ext>
                </a:extLst>
              </p:cNvPr>
              <p:cNvSpPr/>
              <p:nvPr/>
            </p:nvSpPr>
            <p:spPr bwMode="auto">
              <a:xfrm>
                <a:off x="564475" y="3492614"/>
                <a:ext cx="201168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99061" eaLnBrk="0" fontAlgn="base" hangingPunct="0">
                  <a:spcAft>
                    <a:spcPts val="447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lang="en-US" sz="4000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VALUES</a:t>
                </a: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F8A1611-2273-F118-8AB1-B2A3FA040F34}"/>
                  </a:ext>
                </a:extLst>
              </p:cNvPr>
              <p:cNvSpPr/>
              <p:nvPr/>
            </p:nvSpPr>
            <p:spPr bwMode="auto">
              <a:xfrm>
                <a:off x="3678530" y="3492614"/>
                <a:ext cx="594360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299061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25043" algn="l"/>
                    <a:tab pos="409516" algn="l"/>
                    <a:tab pos="3417843" algn="r"/>
                    <a:tab pos="3792972" algn="r"/>
                    <a:tab pos="4051394" algn="r"/>
                    <a:tab pos="4506759" algn="l"/>
                    <a:tab pos="4610961" algn="l"/>
                    <a:tab pos="4916274" algn="r"/>
                    <a:tab pos="4953787" algn="r"/>
                    <a:tab pos="5368515" algn="r"/>
                    <a:tab pos="5440414" algn="r"/>
                  </a:tabLst>
                </a:pPr>
                <a:r>
                  <a:rPr kumimoji="0" lang="en-US" sz="24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Trust and Continuous Development</a:t>
                </a: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12F70C7-03A0-39E0-63B1-DF60ECFBC7DC}"/>
                </a:ext>
              </a:extLst>
            </p:cNvPr>
            <p:cNvGrpSpPr/>
            <p:nvPr/>
          </p:nvGrpSpPr>
          <p:grpSpPr>
            <a:xfrm>
              <a:off x="564475" y="4772265"/>
              <a:ext cx="9057655" cy="914400"/>
              <a:chOff x="564475" y="4772265"/>
              <a:chExt cx="9057655" cy="9144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2E5EE98-0BA4-176D-7124-EDF71D310376}"/>
                  </a:ext>
                </a:extLst>
              </p:cNvPr>
              <p:cNvSpPr/>
              <p:nvPr/>
            </p:nvSpPr>
            <p:spPr bwMode="auto">
              <a:xfrm>
                <a:off x="2691510" y="4772265"/>
                <a:ext cx="914400" cy="914400"/>
              </a:xfrm>
              <a:prstGeom prst="ellipse">
                <a:avLst/>
              </a:prstGeom>
              <a:blipFill dpi="0" rotWithShape="1">
                <a:blip r:embed="rId2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B5C54FF-1911-0492-39A4-6BA23A71F4A7}"/>
                  </a:ext>
                </a:extLst>
              </p:cNvPr>
              <p:cNvSpPr/>
              <p:nvPr/>
            </p:nvSpPr>
            <p:spPr bwMode="auto">
              <a:xfrm>
                <a:off x="564475" y="4772265"/>
                <a:ext cx="201168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kumimoji="0" lang="en-US" sz="4000" b="0" i="0" u="none" strike="noStrike" cap="none" normalizeH="0" baseline="0" dirty="0">
                    <a:ln>
                      <a:noFill/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WHY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97466CF-DF66-DA04-99E4-08E66D4CE39F}"/>
                  </a:ext>
                </a:extLst>
              </p:cNvPr>
              <p:cNvSpPr/>
              <p:nvPr/>
            </p:nvSpPr>
            <p:spPr bwMode="auto">
              <a:xfrm>
                <a:off x="3678530" y="4772265"/>
                <a:ext cx="5943600" cy="9144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r>
                  <a:rPr lang="en-US" sz="24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helping people, teams, and organizations Improve, we improve ourselves.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0E1341-6E05-40A2-0632-FB4A3EF7EB00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256803278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3F85-88C9-067C-F01E-B3E585D3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Statements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27CA9-F825-8091-B178-2595763151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Examples: There is no one set of rules.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3918B-509A-69A4-92FE-7D9B20D16F66}"/>
              </a:ext>
            </a:extLst>
          </p:cNvPr>
          <p:cNvSpPr/>
          <p:nvPr/>
        </p:nvSpPr>
        <p:spPr>
          <a:xfrm>
            <a:off x="326190" y="1461411"/>
            <a:ext cx="5212080" cy="420624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 Guiding Principles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Concise description of a company’s general purpose.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10 to 25 words, keep it simple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Be aspirational &amp; memorable.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If those close can’t remember it, it isn’t working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This is for the organization, not the World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Written with multiple audiences in mind.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Primarily employees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Public, stakeholders, and customers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Don’t compare yours to others.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 respected organization doesn’t mean they have a great mission statement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A37B15-0D78-A62D-40D8-B0A2BA9159DD}"/>
              </a:ext>
            </a:extLst>
          </p:cNvPr>
          <p:cNvGrpSpPr/>
          <p:nvPr/>
        </p:nvGrpSpPr>
        <p:grpSpPr>
          <a:xfrm>
            <a:off x="5795194" y="1392311"/>
            <a:ext cx="5905740" cy="4344439"/>
            <a:chOff x="5826170" y="1058281"/>
            <a:chExt cx="5905740" cy="434443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6A21130-80D6-D062-11C8-BA11C7D90019}"/>
                </a:ext>
              </a:extLst>
            </p:cNvPr>
            <p:cNvGrpSpPr/>
            <p:nvPr/>
          </p:nvGrpSpPr>
          <p:grpSpPr>
            <a:xfrm>
              <a:off x="6274820" y="1058281"/>
              <a:ext cx="5431213" cy="914400"/>
              <a:chOff x="6274820" y="1058281"/>
              <a:chExt cx="5431213" cy="914400"/>
            </a:xfrm>
          </p:grpSpPr>
          <p:pic>
            <p:nvPicPr>
              <p:cNvPr id="8" name="Picture 7" descr="A colorful apple with a bite taken out&#10;&#10;Description automatically generated">
                <a:extLst>
                  <a:ext uri="{FF2B5EF4-FFF2-40B4-BE49-F238E27FC236}">
                    <a16:creationId xmlns:a16="http://schemas.microsoft.com/office/drawing/2014/main" id="{B86B2C39-6557-2DFE-D27C-CE06B1D56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4820" y="1058281"/>
                <a:ext cx="823532" cy="91440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BA456F-9824-CC04-8076-15485853BE5A}"/>
                  </a:ext>
                </a:extLst>
              </p:cNvPr>
              <p:cNvSpPr/>
              <p:nvPr/>
            </p:nvSpPr>
            <p:spPr>
              <a:xfrm>
                <a:off x="7591233" y="1058281"/>
                <a:ext cx="4114800" cy="914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“To bring the best user experience to customers through innovative hardware, software and services.” 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DE107F6-6D8D-16E2-1FE9-AD0FC1E66BAA}"/>
                </a:ext>
              </a:extLst>
            </p:cNvPr>
            <p:cNvGrpSpPr/>
            <p:nvPr/>
          </p:nvGrpSpPr>
          <p:grpSpPr>
            <a:xfrm>
              <a:off x="6072348" y="2140667"/>
              <a:ext cx="5659562" cy="1371600"/>
              <a:chOff x="6072348" y="2141962"/>
              <a:chExt cx="5659562" cy="13716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DE9C6B-2809-2DCC-237A-63AC55E0D468}"/>
                  </a:ext>
                </a:extLst>
              </p:cNvPr>
              <p:cNvSpPr/>
              <p:nvPr/>
            </p:nvSpPr>
            <p:spPr>
              <a:xfrm>
                <a:off x="7617110" y="2141962"/>
                <a:ext cx="4114800" cy="1371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“To provide branded products and services of superior quality and value that improve the lives of the world’s consumers, now and for generations to come.” </a:t>
                </a:r>
              </a:p>
            </p:txBody>
          </p:sp>
          <p:pic>
            <p:nvPicPr>
              <p:cNvPr id="12" name="Picture 11" descr="Blue and black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96159E70-8613-3153-726A-E335B9CDF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2348" y="2553442"/>
                <a:ext cx="1228477" cy="548640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B1935FD-7C07-0B9D-9BF8-5D1218E2F87C}"/>
                </a:ext>
              </a:extLst>
            </p:cNvPr>
            <p:cNvGrpSpPr/>
            <p:nvPr/>
          </p:nvGrpSpPr>
          <p:grpSpPr>
            <a:xfrm>
              <a:off x="6000786" y="3680253"/>
              <a:ext cx="5731124" cy="914400"/>
              <a:chOff x="6000786" y="3682843"/>
              <a:chExt cx="5731124" cy="9144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A426A00-25BE-1171-27E4-04E7109F7B03}"/>
                  </a:ext>
                </a:extLst>
              </p:cNvPr>
              <p:cNvSpPr/>
              <p:nvPr/>
            </p:nvSpPr>
            <p:spPr>
              <a:xfrm>
                <a:off x="7617110" y="3682843"/>
                <a:ext cx="4114800" cy="914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“To bring inspiration and innovation to every athlete in the world. If you have a body, you are an athlete.”</a:t>
                </a:r>
              </a:p>
            </p:txBody>
          </p:sp>
          <p:pic>
            <p:nvPicPr>
              <p:cNvPr id="15" name="Picture 1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36EBD6A0-04E1-0E13-EE0F-463D8C19EA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0786" y="3869552"/>
                <a:ext cx="1371600" cy="540983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BAB1A5-B6CC-DABC-D459-4520B25E6C85}"/>
                </a:ext>
              </a:extLst>
            </p:cNvPr>
            <p:cNvGrpSpPr/>
            <p:nvPr/>
          </p:nvGrpSpPr>
          <p:grpSpPr>
            <a:xfrm>
              <a:off x="5826170" y="4762640"/>
              <a:ext cx="5905740" cy="640080"/>
              <a:chOff x="5826170" y="4762640"/>
              <a:chExt cx="5905740" cy="64008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FDE0F8F-D217-A77B-3712-DE13E7C05CFF}"/>
                  </a:ext>
                </a:extLst>
              </p:cNvPr>
              <p:cNvSpPr/>
              <p:nvPr/>
            </p:nvSpPr>
            <p:spPr>
              <a:xfrm>
                <a:off x="7617110" y="4762640"/>
                <a:ext cx="4114800" cy="640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“Delivering Strategic Project Portfolio Management Expertise.”</a:t>
                </a:r>
              </a:p>
            </p:txBody>
          </p:sp>
          <p:pic>
            <p:nvPicPr>
              <p:cNvPr id="18" name="Picture 17" descr="A black and blue logo&#10;&#10;Description automatically generated">
                <a:extLst>
                  <a:ext uri="{FF2B5EF4-FFF2-40B4-BE49-F238E27FC236}">
                    <a16:creationId xmlns:a16="http://schemas.microsoft.com/office/drawing/2014/main" id="{A0327A80-0886-BF8B-5D87-F05CD370E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6170" y="4812160"/>
                <a:ext cx="1720832" cy="541041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222C94C-D097-B7B9-DB12-2D718C404434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216378109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3F85-88C9-067C-F01E-B3E585D3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Statements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27CA9-F825-8091-B178-2595763151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Examples: There is no one set of rules.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3918B-509A-69A4-92FE-7D9B20D16F66}"/>
              </a:ext>
            </a:extLst>
          </p:cNvPr>
          <p:cNvSpPr/>
          <p:nvPr/>
        </p:nvSpPr>
        <p:spPr>
          <a:xfrm>
            <a:off x="326190" y="1461411"/>
            <a:ext cx="5212080" cy="420624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 Guiding Principles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Specific but concise, and not overly detailed.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 to 15 words, keep it simple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One or two key points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Not a catchy phrase, aim for clarity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Inspirational, memorable, and simple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Easy to focus on and fulfill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 technical terms or jargon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This is organizational not a World vision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Don’t compare yours to others.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 respected organization doesn’t mean they have a great vision statement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9D63A35-2301-2B5B-9991-3B012DD8AD1D}"/>
              </a:ext>
            </a:extLst>
          </p:cNvPr>
          <p:cNvGrpSpPr/>
          <p:nvPr/>
        </p:nvGrpSpPr>
        <p:grpSpPr>
          <a:xfrm>
            <a:off x="5769316" y="1452699"/>
            <a:ext cx="5997181" cy="4263359"/>
            <a:chOff x="5769316" y="1452699"/>
            <a:chExt cx="5997181" cy="426335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1CDD8D-D5F4-D171-0D21-59F03763E9CB}"/>
                </a:ext>
              </a:extLst>
            </p:cNvPr>
            <p:cNvGrpSpPr/>
            <p:nvPr/>
          </p:nvGrpSpPr>
          <p:grpSpPr>
            <a:xfrm>
              <a:off x="5769316" y="4984538"/>
              <a:ext cx="5997181" cy="731520"/>
              <a:chOff x="5769316" y="5096670"/>
              <a:chExt cx="5997181" cy="73152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FDE0F8F-D217-A77B-3712-DE13E7C05CFF}"/>
                  </a:ext>
                </a:extLst>
              </p:cNvPr>
              <p:cNvSpPr/>
              <p:nvPr/>
            </p:nvSpPr>
            <p:spPr>
              <a:xfrm>
                <a:off x="7560257" y="5096670"/>
                <a:ext cx="4206240" cy="731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“Make Strategy Management Accessible to People, Teams, and Smaller Organizations</a:t>
                </a:r>
              </a:p>
            </p:txBody>
          </p:sp>
          <p:pic>
            <p:nvPicPr>
              <p:cNvPr id="18" name="Picture 17" descr="A black and blue logo&#10;&#10;Description automatically generated">
                <a:extLst>
                  <a:ext uri="{FF2B5EF4-FFF2-40B4-BE49-F238E27FC236}">
                    <a16:creationId xmlns:a16="http://schemas.microsoft.com/office/drawing/2014/main" id="{A0327A80-0886-BF8B-5D87-F05CD370E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9316" y="5191910"/>
                <a:ext cx="1720832" cy="541041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A6132C-47E5-6931-8347-4C460AB00A35}"/>
                </a:ext>
              </a:extLst>
            </p:cNvPr>
            <p:cNvGrpSpPr/>
            <p:nvPr/>
          </p:nvGrpSpPr>
          <p:grpSpPr>
            <a:xfrm>
              <a:off x="5845782" y="1452699"/>
              <a:ext cx="5920715" cy="914400"/>
              <a:chOff x="5845782" y="1392311"/>
              <a:chExt cx="5920715" cy="9144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BA456F-9824-CC04-8076-15485853BE5A}"/>
                  </a:ext>
                </a:extLst>
              </p:cNvPr>
              <p:cNvSpPr/>
              <p:nvPr/>
            </p:nvSpPr>
            <p:spPr>
              <a:xfrm>
                <a:off x="7560257" y="1392311"/>
                <a:ext cx="4206240" cy="914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“Our vision is to be the most trusted and agile partner for meeting diverse educational needs.”</a:t>
                </a:r>
              </a:p>
            </p:txBody>
          </p:sp>
          <p:pic>
            <p:nvPicPr>
              <p:cNvPr id="6" name="Picture 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55659876-73A6-A825-76AB-21375C329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5782" y="1620911"/>
                <a:ext cx="1567901" cy="457200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4338F5A-6258-9CE7-09A9-C22FABA08F6B}"/>
                </a:ext>
              </a:extLst>
            </p:cNvPr>
            <p:cNvGrpSpPr/>
            <p:nvPr/>
          </p:nvGrpSpPr>
          <p:grpSpPr>
            <a:xfrm>
              <a:off x="5837558" y="2548421"/>
              <a:ext cx="5928939" cy="731520"/>
              <a:chOff x="5837558" y="2296752"/>
              <a:chExt cx="5928939" cy="73152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DE9C6B-2809-2DCC-237A-63AC55E0D468}"/>
                  </a:ext>
                </a:extLst>
              </p:cNvPr>
              <p:cNvSpPr/>
              <p:nvPr/>
            </p:nvSpPr>
            <p:spPr>
              <a:xfrm>
                <a:off x="7560257" y="2433912"/>
                <a:ext cx="4206240" cy="457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“To make people happy.” </a:t>
                </a:r>
              </a:p>
            </p:txBody>
          </p:sp>
          <p:pic>
            <p:nvPicPr>
              <p:cNvPr id="11" name="Picture 10" descr="A logo with a green and blue design&#10;&#10;Description automatically generated">
                <a:extLst>
                  <a:ext uri="{FF2B5EF4-FFF2-40B4-BE49-F238E27FC236}">
                    <a16:creationId xmlns:a16="http://schemas.microsoft.com/office/drawing/2014/main" id="{2FC00530-75EE-1B52-FFC7-3C6C1DDEE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7558" y="2296752"/>
                <a:ext cx="1584348" cy="73152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BD1C65D-CC24-CDE2-777B-56C552C90027}"/>
                </a:ext>
              </a:extLst>
            </p:cNvPr>
            <p:cNvGrpSpPr/>
            <p:nvPr/>
          </p:nvGrpSpPr>
          <p:grpSpPr>
            <a:xfrm>
              <a:off x="5920697" y="3461263"/>
              <a:ext cx="5845800" cy="520550"/>
              <a:chOff x="5920697" y="3154828"/>
              <a:chExt cx="5845800" cy="52055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A426A00-25BE-1171-27E4-04E7109F7B03}"/>
                  </a:ext>
                </a:extLst>
              </p:cNvPr>
              <p:cNvSpPr/>
              <p:nvPr/>
            </p:nvSpPr>
            <p:spPr>
              <a:xfrm>
                <a:off x="7560257" y="3186503"/>
                <a:ext cx="4206240" cy="457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“Spread ideas.” </a:t>
                </a:r>
              </a:p>
            </p:txBody>
          </p:sp>
          <p:pic>
            <p:nvPicPr>
              <p:cNvPr id="17" name="Picture 16" descr="A red and black logo&#10;&#10;Description automatically generated">
                <a:extLst>
                  <a:ext uri="{FF2B5EF4-FFF2-40B4-BE49-F238E27FC236}">
                    <a16:creationId xmlns:a16="http://schemas.microsoft.com/office/drawing/2014/main" id="{979EB3FA-CB78-2DE0-3648-7B31F36C0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0697" y="3154828"/>
                <a:ext cx="1418070" cy="520550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DF37BF7-4845-9F3E-A087-BEC8997F9856}"/>
                </a:ext>
              </a:extLst>
            </p:cNvPr>
            <p:cNvGrpSpPr/>
            <p:nvPr/>
          </p:nvGrpSpPr>
          <p:grpSpPr>
            <a:xfrm>
              <a:off x="5928349" y="4163135"/>
              <a:ext cx="5838148" cy="640080"/>
              <a:chOff x="5928349" y="4163135"/>
              <a:chExt cx="5838148" cy="64008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94BDFF3-2272-E3F1-E7B4-FEA47C193927}"/>
                  </a:ext>
                </a:extLst>
              </p:cNvPr>
              <p:cNvSpPr/>
              <p:nvPr/>
            </p:nvSpPr>
            <p:spPr>
              <a:xfrm>
                <a:off x="7560257" y="4163135"/>
                <a:ext cx="4206240" cy="640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“We ignite opportunity by setting the world in motion.”</a:t>
                </a:r>
              </a:p>
            </p:txBody>
          </p:sp>
          <p:pic>
            <p:nvPicPr>
              <p:cNvPr id="35" name="Picture 34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7ACF6653-279A-4475-3361-9F9F9826AD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8349" y="4208855"/>
                <a:ext cx="1402765" cy="548640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3B30D47-0459-651A-91E8-688609E3A986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167453488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3F85-88C9-067C-F01E-B3E585D34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Values, Beliefs, or Behaviors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27CA9-F825-8091-B178-2595763151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Examples: There is no one set of rules.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3918B-509A-69A4-92FE-7D9B20D16F66}"/>
              </a:ext>
            </a:extLst>
          </p:cNvPr>
          <p:cNvSpPr/>
          <p:nvPr/>
        </p:nvSpPr>
        <p:spPr>
          <a:xfrm>
            <a:off x="326190" y="1461411"/>
            <a:ext cx="5212080" cy="420624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 Guiding Principles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Serve as a guide for behavior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Can shape the culture and public perception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Contain words like: Integrity, Diversity, Innovation, Community, Customer Satisfaction, and Sustainability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 statement may follow the descriptive noun.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“Striving for innovation in all we do.”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“Promoting diversity &amp; inclusion”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“We are one team.”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More words are not always better.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These should be memorable to employees.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Decisions must reflect values.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DC8947-1488-98EC-10E9-B8C2C85AA9E1}"/>
              </a:ext>
            </a:extLst>
          </p:cNvPr>
          <p:cNvGrpSpPr/>
          <p:nvPr/>
        </p:nvGrpSpPr>
        <p:grpSpPr>
          <a:xfrm>
            <a:off x="5769316" y="1405191"/>
            <a:ext cx="5905741" cy="4331565"/>
            <a:chOff x="5769316" y="1293053"/>
            <a:chExt cx="5905741" cy="433156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EFDC8C6-F651-8E96-3E11-052563B2FFEA}"/>
                </a:ext>
              </a:extLst>
            </p:cNvPr>
            <p:cNvGrpSpPr/>
            <p:nvPr/>
          </p:nvGrpSpPr>
          <p:grpSpPr>
            <a:xfrm>
              <a:off x="5769316" y="4984538"/>
              <a:ext cx="5905741" cy="640080"/>
              <a:chOff x="5769316" y="4984538"/>
              <a:chExt cx="5905741" cy="64008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FDE0F8F-D217-A77B-3712-DE13E7C05CFF}"/>
                  </a:ext>
                </a:extLst>
              </p:cNvPr>
              <p:cNvSpPr/>
              <p:nvPr/>
            </p:nvSpPr>
            <p:spPr>
              <a:xfrm>
                <a:off x="7560257" y="4984538"/>
                <a:ext cx="4114800" cy="640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Trust and Continuous Development </a:t>
                </a:r>
              </a:p>
            </p:txBody>
          </p:sp>
          <p:pic>
            <p:nvPicPr>
              <p:cNvPr id="18" name="Picture 17" descr="A black and blue logo&#10;&#10;Description automatically generated">
                <a:extLst>
                  <a:ext uri="{FF2B5EF4-FFF2-40B4-BE49-F238E27FC236}">
                    <a16:creationId xmlns:a16="http://schemas.microsoft.com/office/drawing/2014/main" id="{A0327A80-0886-BF8B-5D87-F05CD370E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9316" y="5034058"/>
                <a:ext cx="1720832" cy="541041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5275BEB-BC6D-495C-40AC-9C9A60B5D2EA}"/>
                </a:ext>
              </a:extLst>
            </p:cNvPr>
            <p:cNvGrpSpPr/>
            <p:nvPr/>
          </p:nvGrpSpPr>
          <p:grpSpPr>
            <a:xfrm>
              <a:off x="5877507" y="1293053"/>
              <a:ext cx="5797550" cy="846254"/>
              <a:chOff x="5877507" y="1293053"/>
              <a:chExt cx="5797550" cy="84625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BA456F-9824-CC04-8076-15485853BE5A}"/>
                  </a:ext>
                </a:extLst>
              </p:cNvPr>
              <p:cNvSpPr/>
              <p:nvPr/>
            </p:nvSpPr>
            <p:spPr>
              <a:xfrm>
                <a:off x="7560257" y="1304700"/>
                <a:ext cx="4114800" cy="822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Leadership, Collaboration, Integrity, Accountability, Passion, Diversity, and Quality </a:t>
                </a:r>
              </a:p>
            </p:txBody>
          </p:sp>
          <p:pic>
            <p:nvPicPr>
              <p:cNvPr id="7" name="Picture 6" descr="A red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D1C64203-9B3F-EAED-74DD-0659C43F46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7507" y="1293053"/>
                <a:ext cx="1504451" cy="846254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28F6F7-432A-D8A7-6439-8C2D14A860C2}"/>
                </a:ext>
              </a:extLst>
            </p:cNvPr>
            <p:cNvGrpSpPr/>
            <p:nvPr/>
          </p:nvGrpSpPr>
          <p:grpSpPr>
            <a:xfrm>
              <a:off x="5871925" y="2207712"/>
              <a:ext cx="5803132" cy="852533"/>
              <a:chOff x="5871925" y="2147291"/>
              <a:chExt cx="5803132" cy="85253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DE9C6B-2809-2DCC-237A-63AC55E0D468}"/>
                  </a:ext>
                </a:extLst>
              </p:cNvPr>
              <p:cNvSpPr/>
              <p:nvPr/>
            </p:nvSpPr>
            <p:spPr>
              <a:xfrm>
                <a:off x="7560257" y="2348732"/>
                <a:ext cx="4114800" cy="457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Diversity, Equity, Inclusion, Sustainability </a:t>
                </a:r>
              </a:p>
            </p:txBody>
          </p:sp>
          <p:pic>
            <p:nvPicPr>
              <p:cNvPr id="12" name="Picture 11" descr="A red and black target&#10;&#10;Description automatically generated">
                <a:extLst>
                  <a:ext uri="{FF2B5EF4-FFF2-40B4-BE49-F238E27FC236}">
                    <a16:creationId xmlns:a16="http://schemas.microsoft.com/office/drawing/2014/main" id="{88F6D2BD-F450-68C5-1AC0-2B6754843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1925" y="2147291"/>
                <a:ext cx="1515615" cy="852533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1E211CA-818D-CCBC-99F5-4DDBBAF258C0}"/>
                </a:ext>
              </a:extLst>
            </p:cNvPr>
            <p:cNvGrpSpPr/>
            <p:nvPr/>
          </p:nvGrpSpPr>
          <p:grpSpPr>
            <a:xfrm>
              <a:off x="5806772" y="3213996"/>
              <a:ext cx="5868285" cy="822960"/>
              <a:chOff x="5806772" y="3282451"/>
              <a:chExt cx="5868285" cy="82296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A426A00-25BE-1171-27E4-04E7109F7B03}"/>
                  </a:ext>
                </a:extLst>
              </p:cNvPr>
              <p:cNvSpPr/>
              <p:nvPr/>
            </p:nvSpPr>
            <p:spPr>
              <a:xfrm>
                <a:off x="7560257" y="3282451"/>
                <a:ext cx="4114800" cy="822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People First, Customer Driven, One Team, Act as Owners, Raise the Bar, Value Different Perspectives</a:t>
                </a:r>
              </a:p>
            </p:txBody>
          </p:sp>
          <p:pic>
            <p:nvPicPr>
              <p:cNvPr id="15" name="Picture 14" descr="A blue and white logo&#10;&#10;Description automatically generated">
                <a:extLst>
                  <a:ext uri="{FF2B5EF4-FFF2-40B4-BE49-F238E27FC236}">
                    <a16:creationId xmlns:a16="http://schemas.microsoft.com/office/drawing/2014/main" id="{2B07204A-5057-3D14-8B69-7AD98309E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6772" y="3456436"/>
                <a:ext cx="1645920" cy="47499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07F64ED-EAD3-5E47-81FA-C76AA287F24F}"/>
                </a:ext>
              </a:extLst>
            </p:cNvPr>
            <p:cNvGrpSpPr/>
            <p:nvPr/>
          </p:nvGrpSpPr>
          <p:grpSpPr>
            <a:xfrm>
              <a:off x="5852492" y="4190707"/>
              <a:ext cx="5822565" cy="640080"/>
              <a:chOff x="5852492" y="4163135"/>
              <a:chExt cx="5822565" cy="64008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94BDFF3-2272-E3F1-E7B4-FEA47C193927}"/>
                  </a:ext>
                </a:extLst>
              </p:cNvPr>
              <p:cNvSpPr/>
              <p:nvPr/>
            </p:nvSpPr>
            <p:spPr>
              <a:xfrm>
                <a:off x="7560257" y="4163135"/>
                <a:ext cx="4114800" cy="640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Entrepreneurial Spirit and Employee Focus</a:t>
                </a:r>
              </a:p>
            </p:txBody>
          </p:sp>
          <p:pic>
            <p:nvPicPr>
              <p:cNvPr id="6" name="Picture 5" descr="A red and blue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39000A2A-BCC3-FE9A-D349-A2C41201E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2492" y="4191140"/>
                <a:ext cx="1554480" cy="584071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7364313-FE53-6FEE-0547-78347C5FDC51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124742893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95E39-62BA-8901-7C2C-5276744D3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Strategic Projects &amp; Portfolios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FC852B-483A-186A-00EA-1EBBBEDFA13E}"/>
              </a:ext>
            </a:extLst>
          </p:cNvPr>
          <p:cNvGrpSpPr/>
          <p:nvPr/>
        </p:nvGrpSpPr>
        <p:grpSpPr>
          <a:xfrm>
            <a:off x="746882" y="1383339"/>
            <a:ext cx="10698237" cy="4565428"/>
            <a:chOff x="958924" y="1383339"/>
            <a:chExt cx="10698237" cy="45654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33EC466-B061-7C7A-8F5D-E3F1280FE612}"/>
                </a:ext>
              </a:extLst>
            </p:cNvPr>
            <p:cNvGrpSpPr/>
            <p:nvPr/>
          </p:nvGrpSpPr>
          <p:grpSpPr>
            <a:xfrm>
              <a:off x="958924" y="1383339"/>
              <a:ext cx="3233513" cy="4565428"/>
              <a:chOff x="958924" y="1383339"/>
              <a:chExt cx="3233513" cy="456542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603D0AF-E57F-A421-C83D-E810E8F3753E}"/>
                  </a:ext>
                </a:extLst>
              </p:cNvPr>
              <p:cNvSpPr/>
              <p:nvPr/>
            </p:nvSpPr>
            <p:spPr>
              <a:xfrm>
                <a:off x="1449237" y="1742527"/>
                <a:ext cx="2743200" cy="42062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Business Models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People &amp; Culture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Vision &amp; Mission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Value Proposition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Customer Experience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Technology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Distribution Structure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FD3BF8-9AE9-1923-9C6C-3DA5E25FD256}"/>
                  </a:ext>
                </a:extLst>
              </p:cNvPr>
              <p:cNvSpPr/>
              <p:nvPr/>
            </p:nvSpPr>
            <p:spPr>
              <a:xfrm rot="16200000">
                <a:off x="-522757" y="3891367"/>
                <a:ext cx="3474720" cy="457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TRANSFORMATION</a:t>
                </a:r>
              </a:p>
            </p:txBody>
          </p:sp>
          <p:sp>
            <p:nvSpPr>
              <p:cNvPr id="15" name="Rectangle 14" descr="Business Growth">
                <a:extLst>
                  <a:ext uri="{FF2B5EF4-FFF2-40B4-BE49-F238E27FC236}">
                    <a16:creationId xmlns:a16="http://schemas.microsoft.com/office/drawing/2014/main" id="{4512A8D2-2908-3400-B57B-D6BC7E2CFFFE}"/>
                  </a:ext>
                </a:extLst>
              </p:cNvPr>
              <p:cNvSpPr/>
              <p:nvPr/>
            </p:nvSpPr>
            <p:spPr>
              <a:xfrm>
                <a:off x="958924" y="1383339"/>
                <a:ext cx="968557" cy="968557"/>
              </a:xfrm>
              <a:prstGeom prst="rect">
                <a:avLst/>
              </a:prstGeom>
              <a:blipFill>
                <a:blip r:embed="rId2"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9B6CB6-B10D-0C31-8F9C-9309C7D3B245}"/>
                </a:ext>
              </a:extLst>
            </p:cNvPr>
            <p:cNvGrpSpPr/>
            <p:nvPr/>
          </p:nvGrpSpPr>
          <p:grpSpPr>
            <a:xfrm>
              <a:off x="4697320" y="1383339"/>
              <a:ext cx="3227479" cy="4565428"/>
              <a:chOff x="4697320" y="1383339"/>
              <a:chExt cx="3227479" cy="456542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E8B30D-C3CB-DD97-EA13-7BBE8A461FB4}"/>
                  </a:ext>
                </a:extLst>
              </p:cNvPr>
              <p:cNvSpPr/>
              <p:nvPr/>
            </p:nvSpPr>
            <p:spPr>
              <a:xfrm>
                <a:off x="5181599" y="1742527"/>
                <a:ext cx="2743200" cy="42062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Technology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Internal Skills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Mergers &amp; Acquisitions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Operational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Customer Management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Product Development</a:t>
                </a:r>
              </a:p>
            </p:txBody>
          </p:sp>
          <p:sp>
            <p:nvSpPr>
              <p:cNvPr id="11" name="Rectangle 10" descr="Group of people">
                <a:extLst>
                  <a:ext uri="{FF2B5EF4-FFF2-40B4-BE49-F238E27FC236}">
                    <a16:creationId xmlns:a16="http://schemas.microsoft.com/office/drawing/2014/main" id="{651E714B-395E-2883-E2ED-9571ABA9BFBA}"/>
                  </a:ext>
                </a:extLst>
              </p:cNvPr>
              <p:cNvSpPr/>
              <p:nvPr/>
            </p:nvSpPr>
            <p:spPr>
              <a:xfrm>
                <a:off x="4697320" y="1383339"/>
                <a:ext cx="968557" cy="968557"/>
              </a:xfrm>
              <a:prstGeom prst="rect">
                <a:avLst/>
              </a:prstGeom>
              <a:blipFill>
                <a:blip r:embed="rId4"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80038C1-52F3-87FD-82CA-B7669898975C}"/>
                  </a:ext>
                </a:extLst>
              </p:cNvPr>
              <p:cNvSpPr/>
              <p:nvPr/>
            </p:nvSpPr>
            <p:spPr>
              <a:xfrm rot="16200000">
                <a:off x="3220818" y="3891368"/>
                <a:ext cx="3474720" cy="457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CAPABILITIES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0E08ED-7002-2EAE-575F-B01CF1C02163}"/>
                </a:ext>
              </a:extLst>
            </p:cNvPr>
            <p:cNvGrpSpPr/>
            <p:nvPr/>
          </p:nvGrpSpPr>
          <p:grpSpPr>
            <a:xfrm>
              <a:off x="8429682" y="1383339"/>
              <a:ext cx="3227479" cy="4565428"/>
              <a:chOff x="8429682" y="1383339"/>
              <a:chExt cx="3227479" cy="456542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119521D-C2C1-3DA7-D067-24B6D03D1BE3}"/>
                  </a:ext>
                </a:extLst>
              </p:cNvPr>
              <p:cNvSpPr/>
              <p:nvPr/>
            </p:nvSpPr>
            <p:spPr>
              <a:xfrm>
                <a:off x="8913961" y="1742527"/>
                <a:ext cx="2743200" cy="42062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Market Strategies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Product Strategies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Diversification Strategies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Branding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Innovation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Quality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327712C-4442-D0F7-2CB0-923CE49F4B37}"/>
                  </a:ext>
                </a:extLst>
              </p:cNvPr>
              <p:cNvSpPr/>
              <p:nvPr/>
            </p:nvSpPr>
            <p:spPr>
              <a:xfrm rot="16200000">
                <a:off x="6953181" y="3891367"/>
                <a:ext cx="3474720" cy="457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GROWTH</a:t>
                </a:r>
              </a:p>
            </p:txBody>
          </p:sp>
          <p:sp>
            <p:nvSpPr>
              <p:cNvPr id="9" name="Rectangle 8" descr="Bar graph with upward trend">
                <a:extLst>
                  <a:ext uri="{FF2B5EF4-FFF2-40B4-BE49-F238E27FC236}">
                    <a16:creationId xmlns:a16="http://schemas.microsoft.com/office/drawing/2014/main" id="{B9179002-F162-8A83-2A51-527CF9C20B1E}"/>
                  </a:ext>
                </a:extLst>
              </p:cNvPr>
              <p:cNvSpPr/>
              <p:nvPr/>
            </p:nvSpPr>
            <p:spPr>
              <a:xfrm>
                <a:off x="8429682" y="1383339"/>
                <a:ext cx="968557" cy="968557"/>
              </a:xfrm>
              <a:prstGeom prst="rect">
                <a:avLst/>
              </a:prstGeom>
              <a:blipFill>
                <a:blip r:embed="rId6"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2876A48-9599-106E-2789-608B28D36132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149117222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DD684-E1F3-A02C-AC3E-3403096BD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Modeling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92D30-E6B7-0452-0B7D-A0BEDF965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Telling the Story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E42438-1209-68F3-C8FC-16B05167536D}"/>
              </a:ext>
            </a:extLst>
          </p:cNvPr>
          <p:cNvGrpSpPr/>
          <p:nvPr/>
        </p:nvGrpSpPr>
        <p:grpSpPr>
          <a:xfrm>
            <a:off x="332464" y="1337911"/>
            <a:ext cx="11618413" cy="5199174"/>
            <a:chOff x="375594" y="1208521"/>
            <a:chExt cx="11618413" cy="519917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0ABFBE8-BD43-523A-2536-54D417357801}"/>
                </a:ext>
              </a:extLst>
            </p:cNvPr>
            <p:cNvGrpSpPr/>
            <p:nvPr/>
          </p:nvGrpSpPr>
          <p:grpSpPr>
            <a:xfrm>
              <a:off x="375594" y="1208521"/>
              <a:ext cx="11618413" cy="931410"/>
              <a:chOff x="375594" y="1208521"/>
              <a:chExt cx="11618413" cy="93141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44CD86C-043B-0EEE-5C89-8BF5EB7286A3}"/>
                  </a:ext>
                </a:extLst>
              </p:cNvPr>
              <p:cNvGrpSpPr/>
              <p:nvPr/>
            </p:nvGrpSpPr>
            <p:grpSpPr>
              <a:xfrm>
                <a:off x="375594" y="1208521"/>
                <a:ext cx="5876114" cy="931410"/>
                <a:chOff x="617122" y="1218480"/>
                <a:chExt cx="5876114" cy="931410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1E0E64C-3E25-F950-72B3-59343B281AC5}"/>
                    </a:ext>
                  </a:extLst>
                </p:cNvPr>
                <p:cNvSpPr/>
                <p:nvPr/>
              </p:nvSpPr>
              <p:spPr>
                <a:xfrm>
                  <a:off x="617122" y="1218480"/>
                  <a:ext cx="914400" cy="914400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B42C3041-B345-501E-CCA1-A812042536B8}"/>
                    </a:ext>
                  </a:extLst>
                </p:cNvPr>
                <p:cNvSpPr/>
                <p:nvPr/>
              </p:nvSpPr>
              <p:spPr>
                <a:xfrm>
                  <a:off x="1549535" y="1235490"/>
                  <a:ext cx="1371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Value Propositions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7862932B-5F95-678F-E95C-8E698B7D3F22}"/>
                    </a:ext>
                  </a:extLst>
                </p:cNvPr>
                <p:cNvSpPr/>
                <p:nvPr/>
              </p:nvSpPr>
              <p:spPr>
                <a:xfrm>
                  <a:off x="2835636" y="1235490"/>
                  <a:ext cx="3657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What problems are being solved by your solution?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Is the solution different and durable?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AC4F249-F338-4064-59FA-25A3BE81FD0A}"/>
                  </a:ext>
                </a:extLst>
              </p:cNvPr>
              <p:cNvGrpSpPr/>
              <p:nvPr/>
            </p:nvGrpSpPr>
            <p:grpSpPr>
              <a:xfrm>
                <a:off x="6117893" y="1208521"/>
                <a:ext cx="5876114" cy="931410"/>
                <a:chOff x="5988503" y="1198562"/>
                <a:chExt cx="5876114" cy="931410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35C7F2F4-FE2C-407F-55EF-2D4BD9A8DBB3}"/>
                    </a:ext>
                  </a:extLst>
                </p:cNvPr>
                <p:cNvSpPr/>
                <p:nvPr/>
              </p:nvSpPr>
              <p:spPr>
                <a:xfrm>
                  <a:off x="5988503" y="1198562"/>
                  <a:ext cx="914400" cy="914400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DF80AFD-FD27-33E7-B50A-1DDFD9CC2092}"/>
                    </a:ext>
                  </a:extLst>
                </p:cNvPr>
                <p:cNvSpPr/>
                <p:nvPr/>
              </p:nvSpPr>
              <p:spPr>
                <a:xfrm>
                  <a:off x="6920916" y="1215572"/>
                  <a:ext cx="1371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Customer Segments</a:t>
                  </a: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30C12AF3-F5D2-677D-FE38-B636E2C15688}"/>
                    </a:ext>
                  </a:extLst>
                </p:cNvPr>
                <p:cNvSpPr/>
                <p:nvPr/>
              </p:nvSpPr>
              <p:spPr>
                <a:xfrm>
                  <a:off x="8207017" y="1215572"/>
                  <a:ext cx="3657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Who has the problem, what’s the market size?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Is it measurable and accessible? 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Will the solution impact a substantial piece of the market?</a:t>
                  </a:r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141805C-4B1D-BAFB-0A8F-9EF7B582344B}"/>
                </a:ext>
              </a:extLst>
            </p:cNvPr>
            <p:cNvGrpSpPr/>
            <p:nvPr/>
          </p:nvGrpSpPr>
          <p:grpSpPr>
            <a:xfrm>
              <a:off x="375594" y="2275462"/>
              <a:ext cx="11618413" cy="931410"/>
              <a:chOff x="375594" y="1208521"/>
              <a:chExt cx="11618413" cy="93141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718EC0E-7471-C4EA-F159-6F9A9512DE25}"/>
                  </a:ext>
                </a:extLst>
              </p:cNvPr>
              <p:cNvGrpSpPr/>
              <p:nvPr/>
            </p:nvGrpSpPr>
            <p:grpSpPr>
              <a:xfrm>
                <a:off x="375594" y="1208521"/>
                <a:ext cx="5876114" cy="931410"/>
                <a:chOff x="617122" y="1218480"/>
                <a:chExt cx="5876114" cy="931410"/>
              </a:xfrm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87A42318-C9EA-6B13-BC35-04DC14FF3413}"/>
                    </a:ext>
                  </a:extLst>
                </p:cNvPr>
                <p:cNvSpPr/>
                <p:nvPr/>
              </p:nvSpPr>
              <p:spPr>
                <a:xfrm>
                  <a:off x="617122" y="1218480"/>
                  <a:ext cx="914400" cy="91440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088F2B41-D442-EB88-ECAF-9E6AAB746D46}"/>
                    </a:ext>
                  </a:extLst>
                </p:cNvPr>
                <p:cNvSpPr/>
                <p:nvPr/>
              </p:nvSpPr>
              <p:spPr>
                <a:xfrm>
                  <a:off x="1549535" y="1235490"/>
                  <a:ext cx="1371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Relationship Management</a:t>
                  </a: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AB0BC15C-9B6A-92B5-06FE-E999671CF54A}"/>
                    </a:ext>
                  </a:extLst>
                </p:cNvPr>
                <p:cNvSpPr/>
                <p:nvPr/>
              </p:nvSpPr>
              <p:spPr>
                <a:xfrm>
                  <a:off x="2835636" y="1235490"/>
                  <a:ext cx="3657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How are relationships conducted?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Email, voice, video technology, face-to-face, seminars, etc.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Frequency of contact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75A54F9-FDAE-CF9F-9163-3D7390D2D4E0}"/>
                  </a:ext>
                </a:extLst>
              </p:cNvPr>
              <p:cNvGrpSpPr/>
              <p:nvPr/>
            </p:nvGrpSpPr>
            <p:grpSpPr>
              <a:xfrm>
                <a:off x="6117893" y="1208521"/>
                <a:ext cx="5876114" cy="931410"/>
                <a:chOff x="5988503" y="1198562"/>
                <a:chExt cx="5876114" cy="931410"/>
              </a:xfrm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BB87BFE9-C814-42B0-5A9D-1B7224C88E44}"/>
                    </a:ext>
                  </a:extLst>
                </p:cNvPr>
                <p:cNvSpPr/>
                <p:nvPr/>
              </p:nvSpPr>
              <p:spPr>
                <a:xfrm>
                  <a:off x="5988503" y="1198562"/>
                  <a:ext cx="914400" cy="914400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D84B6512-9FA3-88C6-034E-FB7503DAADD6}"/>
                    </a:ext>
                  </a:extLst>
                </p:cNvPr>
                <p:cNvSpPr/>
                <p:nvPr/>
              </p:nvSpPr>
              <p:spPr>
                <a:xfrm>
                  <a:off x="6920916" y="1215572"/>
                  <a:ext cx="1371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Delivery Channels</a:t>
                  </a:r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06091A9D-ECDF-53DB-9DDA-F4B55F70D3C8}"/>
                    </a:ext>
                  </a:extLst>
                </p:cNvPr>
                <p:cNvSpPr/>
                <p:nvPr/>
              </p:nvSpPr>
              <p:spPr>
                <a:xfrm>
                  <a:off x="8207017" y="1215572"/>
                  <a:ext cx="3657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How are solutions delivered?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Personal delivery, supply chains, technology delivery, brick &amp; mortar, etc.</a:t>
                  </a: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66FDB73-6844-8943-B2E3-A3B0501B40AD}"/>
                </a:ext>
              </a:extLst>
            </p:cNvPr>
            <p:cNvGrpSpPr/>
            <p:nvPr/>
          </p:nvGrpSpPr>
          <p:grpSpPr>
            <a:xfrm>
              <a:off x="375594" y="3342403"/>
              <a:ext cx="11618413" cy="931410"/>
              <a:chOff x="375594" y="1208521"/>
              <a:chExt cx="11618413" cy="931410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41DA4C2-AF68-2AD4-A8A8-5BBE721F31FF}"/>
                  </a:ext>
                </a:extLst>
              </p:cNvPr>
              <p:cNvGrpSpPr/>
              <p:nvPr/>
            </p:nvGrpSpPr>
            <p:grpSpPr>
              <a:xfrm>
                <a:off x="375594" y="1208521"/>
                <a:ext cx="5876114" cy="931410"/>
                <a:chOff x="617122" y="1218480"/>
                <a:chExt cx="5876114" cy="931410"/>
              </a:xfrm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1C0B5D12-BDD8-8C2C-EFD1-FA0928864919}"/>
                    </a:ext>
                  </a:extLst>
                </p:cNvPr>
                <p:cNvSpPr/>
                <p:nvPr/>
              </p:nvSpPr>
              <p:spPr>
                <a:xfrm>
                  <a:off x="617122" y="1218480"/>
                  <a:ext cx="914400" cy="91440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3552C9C5-5E90-C051-59AB-14115854E806}"/>
                    </a:ext>
                  </a:extLst>
                </p:cNvPr>
                <p:cNvSpPr/>
                <p:nvPr/>
              </p:nvSpPr>
              <p:spPr>
                <a:xfrm>
                  <a:off x="1549535" y="1235490"/>
                  <a:ext cx="1371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Key Activities</a:t>
                  </a:r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7B9A2594-735D-D27D-7003-9FA0C114CC30}"/>
                    </a:ext>
                  </a:extLst>
                </p:cNvPr>
                <p:cNvSpPr/>
                <p:nvPr/>
              </p:nvSpPr>
              <p:spPr>
                <a:xfrm>
                  <a:off x="2835636" y="1235490"/>
                  <a:ext cx="3657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Activities performed on a regular basis.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Manufacturing, application development, purchasing, marketing, etc.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DEC019D-3750-3894-04E2-2F37ADF06B74}"/>
                  </a:ext>
                </a:extLst>
              </p:cNvPr>
              <p:cNvGrpSpPr/>
              <p:nvPr/>
            </p:nvGrpSpPr>
            <p:grpSpPr>
              <a:xfrm>
                <a:off x="6117893" y="1208521"/>
                <a:ext cx="5876114" cy="931410"/>
                <a:chOff x="5988503" y="1198562"/>
                <a:chExt cx="5876114" cy="931410"/>
              </a:xfrm>
            </p:grpSpPr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AF783AC1-6B00-BB6E-BDC3-7ABE93B71E21}"/>
                    </a:ext>
                  </a:extLst>
                </p:cNvPr>
                <p:cNvSpPr/>
                <p:nvPr/>
              </p:nvSpPr>
              <p:spPr>
                <a:xfrm>
                  <a:off x="5988503" y="1198562"/>
                  <a:ext cx="914400" cy="914400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00156E72-E3FA-976B-EC0A-4042BC76E024}"/>
                    </a:ext>
                  </a:extLst>
                </p:cNvPr>
                <p:cNvSpPr/>
                <p:nvPr/>
              </p:nvSpPr>
              <p:spPr>
                <a:xfrm>
                  <a:off x="6920916" y="1215572"/>
                  <a:ext cx="1371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Key Resources</a:t>
                  </a: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A06FFE6A-975E-A0B4-0433-B65FC81622D8}"/>
                    </a:ext>
                  </a:extLst>
                </p:cNvPr>
                <p:cNvSpPr/>
                <p:nvPr/>
              </p:nvSpPr>
              <p:spPr>
                <a:xfrm>
                  <a:off x="8207017" y="1215572"/>
                  <a:ext cx="3657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People, skills, or competencies required to deliver the solution.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Capital and financial resources</a:t>
                  </a: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9D377AC-37A6-A9CA-1FF4-70BB305E1842}"/>
                </a:ext>
              </a:extLst>
            </p:cNvPr>
            <p:cNvGrpSpPr/>
            <p:nvPr/>
          </p:nvGrpSpPr>
          <p:grpSpPr>
            <a:xfrm>
              <a:off x="375594" y="4409344"/>
              <a:ext cx="11618413" cy="931410"/>
              <a:chOff x="375594" y="1208521"/>
              <a:chExt cx="11618413" cy="93141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AC7D51C7-1297-BD8E-90FB-BB03B93C0E85}"/>
                  </a:ext>
                </a:extLst>
              </p:cNvPr>
              <p:cNvGrpSpPr/>
              <p:nvPr/>
            </p:nvGrpSpPr>
            <p:grpSpPr>
              <a:xfrm>
                <a:off x="375594" y="1208521"/>
                <a:ext cx="5876114" cy="931410"/>
                <a:chOff x="617122" y="1218480"/>
                <a:chExt cx="5876114" cy="931410"/>
              </a:xfrm>
            </p:grpSpPr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06027F1D-565F-672B-1316-A2B1C5B7CC62}"/>
                    </a:ext>
                  </a:extLst>
                </p:cNvPr>
                <p:cNvSpPr/>
                <p:nvPr/>
              </p:nvSpPr>
              <p:spPr>
                <a:xfrm>
                  <a:off x="617122" y="1218480"/>
                  <a:ext cx="914400" cy="914400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CDDF6766-2F90-05DA-D0C7-9704128A73FD}"/>
                    </a:ext>
                  </a:extLst>
                </p:cNvPr>
                <p:cNvSpPr/>
                <p:nvPr/>
              </p:nvSpPr>
              <p:spPr>
                <a:xfrm>
                  <a:off x="1549535" y="1235490"/>
                  <a:ext cx="1371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Key Partners</a:t>
                  </a: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B6DB50E4-179F-29DB-84ED-31C9C3759A5F}"/>
                    </a:ext>
                  </a:extLst>
                </p:cNvPr>
                <p:cNvSpPr/>
                <p:nvPr/>
              </p:nvSpPr>
              <p:spPr>
                <a:xfrm>
                  <a:off x="2835636" y="1235490"/>
                  <a:ext cx="3657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External partners that assist in delivering the solution, or support of the organization.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Can be functional teams that support other functional teams.</a:t>
                  </a: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9234CD0-C71E-CBFD-3020-E16733B9E90F}"/>
                  </a:ext>
                </a:extLst>
              </p:cNvPr>
              <p:cNvGrpSpPr/>
              <p:nvPr/>
            </p:nvGrpSpPr>
            <p:grpSpPr>
              <a:xfrm>
                <a:off x="6117893" y="1208521"/>
                <a:ext cx="5876114" cy="931410"/>
                <a:chOff x="5988503" y="1198562"/>
                <a:chExt cx="5876114" cy="931410"/>
              </a:xfrm>
            </p:grpSpPr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E8215ECA-001A-E79F-71E4-E36EFDC25C9E}"/>
                    </a:ext>
                  </a:extLst>
                </p:cNvPr>
                <p:cNvSpPr/>
                <p:nvPr/>
              </p:nvSpPr>
              <p:spPr>
                <a:xfrm>
                  <a:off x="5988503" y="1198562"/>
                  <a:ext cx="914400" cy="914400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BCAB2424-7BD7-3DDE-95FB-F92F2E886B74}"/>
                    </a:ext>
                  </a:extLst>
                </p:cNvPr>
                <p:cNvSpPr/>
                <p:nvPr/>
              </p:nvSpPr>
              <p:spPr>
                <a:xfrm>
                  <a:off x="6920916" y="1215572"/>
                  <a:ext cx="1371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Revenue Streams</a:t>
                  </a:r>
                </a:p>
              </p:txBody>
            </p:sp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590F2FD6-9D32-708A-F7AA-D274A802343C}"/>
                    </a:ext>
                  </a:extLst>
                </p:cNvPr>
                <p:cNvSpPr/>
                <p:nvPr/>
              </p:nvSpPr>
              <p:spPr>
                <a:xfrm>
                  <a:off x="8207017" y="1215572"/>
                  <a:ext cx="3657600" cy="914400"/>
                </a:xfrm>
                <a:prstGeom prst="round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Where does the financial support come from?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Can be internal and external sources.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Sales, contributions, in-kind donations, reallocation of profits, etc.</a:t>
                  </a: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73FCE0C-95C0-5B4A-AE44-7E2225FF3F59}"/>
                </a:ext>
              </a:extLst>
            </p:cNvPr>
            <p:cNvGrpSpPr/>
            <p:nvPr/>
          </p:nvGrpSpPr>
          <p:grpSpPr>
            <a:xfrm>
              <a:off x="375594" y="5476285"/>
              <a:ext cx="5876114" cy="931410"/>
              <a:chOff x="617122" y="1218480"/>
              <a:chExt cx="5876114" cy="931410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5BBEE2B1-D998-3E1A-90F0-2230B650DC4A}"/>
                  </a:ext>
                </a:extLst>
              </p:cNvPr>
              <p:cNvSpPr/>
              <p:nvPr/>
            </p:nvSpPr>
            <p:spPr>
              <a:xfrm>
                <a:off x="617122" y="1218480"/>
                <a:ext cx="914400" cy="91440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ECB4C151-5425-4578-509B-3A186F6C1593}"/>
                  </a:ext>
                </a:extLst>
              </p:cNvPr>
              <p:cNvSpPr/>
              <p:nvPr/>
            </p:nvSpPr>
            <p:spPr>
              <a:xfrm>
                <a:off x="1549535" y="1235490"/>
                <a:ext cx="1371600" cy="914400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Cost Structure</a:t>
                </a: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BA015932-02A6-CD62-B820-FEBFB43D7399}"/>
                  </a:ext>
                </a:extLst>
              </p:cNvPr>
              <p:cNvSpPr/>
              <p:nvPr/>
            </p:nvSpPr>
            <p:spPr>
              <a:xfrm>
                <a:off x="2835636" y="1235490"/>
                <a:ext cx="3657600" cy="914400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 costs are needed to support the model?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Payroll, 3</a:t>
                </a:r>
                <a:r>
                  <a:rPr lang="en-US" sz="1400" baseline="30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rd</a:t>
                </a: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Party costs, technology, capital expenses and overhead, cost of goods, etc.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6E2863F-6205-DC68-BC80-15BA31BA8621}"/>
              </a:ext>
            </a:extLst>
          </p:cNvPr>
          <p:cNvSpPr txBox="1"/>
          <p:nvPr/>
        </p:nvSpPr>
        <p:spPr>
          <a:xfrm>
            <a:off x="10609685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198845085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A47D-56B1-7FA2-DF00-DF232C290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and High-Level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33245-D166-D1DE-E1AD-F58A5B4D83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Different Documents for Same Model but Different Audiences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AF411E-6583-D342-180C-2802D90D9859}"/>
              </a:ext>
            </a:extLst>
          </p:cNvPr>
          <p:cNvGrpSpPr/>
          <p:nvPr/>
        </p:nvGrpSpPr>
        <p:grpSpPr>
          <a:xfrm>
            <a:off x="5548004" y="1273642"/>
            <a:ext cx="5769857" cy="4583692"/>
            <a:chOff x="5642890" y="1273642"/>
            <a:chExt cx="5769857" cy="4583692"/>
          </a:xfrm>
        </p:grpSpPr>
        <p:pic>
          <p:nvPicPr>
            <p:cNvPr id="10" name="Picture 9" descr="A diagram of a business model canvas&#10;&#10;Description automatically generated">
              <a:extLst>
                <a:ext uri="{FF2B5EF4-FFF2-40B4-BE49-F238E27FC236}">
                  <a16:creationId xmlns:a16="http://schemas.microsoft.com/office/drawing/2014/main" id="{814DA929-0E3F-59F6-DA4B-E572A6FD5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890" y="2141547"/>
              <a:ext cx="5769857" cy="371578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77738A-566C-8838-5789-45989D36A02D}"/>
                </a:ext>
              </a:extLst>
            </p:cNvPr>
            <p:cNvSpPr txBox="1"/>
            <p:nvPr/>
          </p:nvSpPr>
          <p:spPr>
            <a:xfrm>
              <a:off x="5738898" y="1273642"/>
              <a:ext cx="55778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High-Level: </a:t>
              </a: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Great for presentations, brief overview of who an organization is, who they support, problems they solve, and how they work.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57D9D0-9012-DA89-5664-8724313BC3D0}"/>
              </a:ext>
            </a:extLst>
          </p:cNvPr>
          <p:cNvGrpSpPr/>
          <p:nvPr/>
        </p:nvGrpSpPr>
        <p:grpSpPr>
          <a:xfrm>
            <a:off x="1131279" y="1273642"/>
            <a:ext cx="4114800" cy="5496937"/>
            <a:chOff x="605064" y="1273642"/>
            <a:chExt cx="4114800" cy="549693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A5496B-9B7C-7A3C-26D7-B9B2859C5F0C}"/>
                </a:ext>
              </a:extLst>
            </p:cNvPr>
            <p:cNvSpPr txBox="1"/>
            <p:nvPr/>
          </p:nvSpPr>
          <p:spPr>
            <a:xfrm>
              <a:off x="605064" y="1273642"/>
              <a:ext cx="411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Detailed: </a:t>
              </a: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Part of a strategic plan that allows for details too deep for a quick presentation</a:t>
              </a:r>
            </a:p>
          </p:txBody>
        </p:sp>
        <p:pic>
          <p:nvPicPr>
            <p:cNvPr id="9" name="Picture 8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98F00853-A733-B5A4-2269-35FECCAFD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280" y="1918799"/>
              <a:ext cx="3278367" cy="4851780"/>
            </a:xfrm>
            <a:prstGeom prst="rect">
              <a:avLst/>
            </a:prstGeom>
            <a:ln w="38100">
              <a:solidFill>
                <a:schemeClr val="tx2">
                  <a:lumMod val="90000"/>
                  <a:lumOff val="10000"/>
                </a:schemeClr>
              </a:solidFill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9213A3E-5E16-A65A-C938-BFB5C5901BE3}"/>
              </a:ext>
            </a:extLst>
          </p:cNvPr>
          <p:cNvSpPr txBox="1"/>
          <p:nvPr/>
        </p:nvSpPr>
        <p:spPr>
          <a:xfrm>
            <a:off x="5136272" y="5894242"/>
            <a:ext cx="4602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 organization may require different elements and formats for approvals / support.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73846-874B-6B6C-1990-9189D862D82C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259879784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216E-4CA2-5EE8-8F47-7B14914FE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Business Modeling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DD9B094-92E6-CC3A-0333-BFE3937BBB6D}"/>
              </a:ext>
            </a:extLst>
          </p:cNvPr>
          <p:cNvGrpSpPr/>
          <p:nvPr/>
        </p:nvGrpSpPr>
        <p:grpSpPr>
          <a:xfrm>
            <a:off x="189388" y="957290"/>
            <a:ext cx="11673885" cy="5502606"/>
            <a:chOff x="189388" y="1231900"/>
            <a:chExt cx="11673885" cy="550260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2F6CCA-0AA1-918E-BC3C-30626F65EE79}"/>
                </a:ext>
              </a:extLst>
            </p:cNvPr>
            <p:cNvSpPr txBox="1"/>
            <p:nvPr/>
          </p:nvSpPr>
          <p:spPr>
            <a:xfrm>
              <a:off x="222988" y="1233239"/>
              <a:ext cx="2926080" cy="27432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Designed For: Clarity Execution, LLC</a:t>
              </a:r>
              <a:endPara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653346-7072-0623-7083-05DE46032598}"/>
                </a:ext>
              </a:extLst>
            </p:cNvPr>
            <p:cNvSpPr txBox="1"/>
            <p:nvPr/>
          </p:nvSpPr>
          <p:spPr>
            <a:xfrm>
              <a:off x="3613938" y="1233239"/>
              <a:ext cx="2509877" cy="27432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Designed By: Gerald Jeffs 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88AC51-3D31-3E15-6A58-A5E2B0F65C5A}"/>
                </a:ext>
              </a:extLst>
            </p:cNvPr>
            <p:cNvSpPr txBox="1"/>
            <p:nvPr/>
          </p:nvSpPr>
          <p:spPr>
            <a:xfrm>
              <a:off x="5713818" y="1231900"/>
              <a:ext cx="1485982" cy="276999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Year: 2025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2DBF9A-D351-0D47-67EC-26E5A6E402F6}"/>
                </a:ext>
              </a:extLst>
            </p:cNvPr>
            <p:cNvSpPr/>
            <p:nvPr/>
          </p:nvSpPr>
          <p:spPr>
            <a:xfrm>
              <a:off x="198275" y="1507639"/>
              <a:ext cx="11639021" cy="521824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3EFF66-B2B5-B0EE-1C9A-45BC4D6D59CF}"/>
                </a:ext>
              </a:extLst>
            </p:cNvPr>
            <p:cNvSpPr/>
            <p:nvPr/>
          </p:nvSpPr>
          <p:spPr>
            <a:xfrm>
              <a:off x="9519063" y="1518171"/>
              <a:ext cx="2327804" cy="369625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1159E4-9692-A9C6-0FFD-8FFACDB24AB6}"/>
                </a:ext>
              </a:extLst>
            </p:cNvPr>
            <p:cNvSpPr/>
            <p:nvPr/>
          </p:nvSpPr>
          <p:spPr>
            <a:xfrm>
              <a:off x="198275" y="5212518"/>
              <a:ext cx="5819510" cy="1521988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CECBD6-623F-1572-5DB7-37D40C6B5745}"/>
                </a:ext>
              </a:extLst>
            </p:cNvPr>
            <p:cNvSpPr/>
            <p:nvPr/>
          </p:nvSpPr>
          <p:spPr>
            <a:xfrm>
              <a:off x="6022571" y="5212518"/>
              <a:ext cx="5819510" cy="1521988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04CA6D-AD24-29B8-7B16-F3B5848C595F}"/>
                </a:ext>
              </a:extLst>
            </p:cNvPr>
            <p:cNvSpPr/>
            <p:nvPr/>
          </p:nvSpPr>
          <p:spPr>
            <a:xfrm>
              <a:off x="7181687" y="1518171"/>
              <a:ext cx="2327804" cy="185247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140F2B-D233-4238-2346-7F636D9D990D}"/>
                </a:ext>
              </a:extLst>
            </p:cNvPr>
            <p:cNvSpPr/>
            <p:nvPr/>
          </p:nvSpPr>
          <p:spPr>
            <a:xfrm>
              <a:off x="4844312" y="1516263"/>
              <a:ext cx="2327804" cy="369625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B16E2B-3B3F-9D01-ADFA-3A2144DB96E3}"/>
                </a:ext>
              </a:extLst>
            </p:cNvPr>
            <p:cNvSpPr/>
            <p:nvPr/>
          </p:nvSpPr>
          <p:spPr>
            <a:xfrm>
              <a:off x="2506254" y="1518171"/>
              <a:ext cx="2327804" cy="185247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7EFABE-08A6-696D-FE65-B79E7522B157}"/>
                </a:ext>
              </a:extLst>
            </p:cNvPr>
            <p:cNvSpPr/>
            <p:nvPr/>
          </p:nvSpPr>
          <p:spPr>
            <a:xfrm>
              <a:off x="189388" y="1518171"/>
              <a:ext cx="2327804" cy="369625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Graphic 18" descr="Link">
              <a:extLst>
                <a:ext uri="{FF2B5EF4-FFF2-40B4-BE49-F238E27FC236}">
                  <a16:creationId xmlns:a16="http://schemas.microsoft.com/office/drawing/2014/main" id="{DB753CEF-FE74-1B54-F59F-39EB3DF21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218406" y="1522318"/>
              <a:ext cx="279336" cy="26091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6B618E2-D6CC-F721-219D-E076DFFECD06}"/>
                </a:ext>
              </a:extLst>
            </p:cNvPr>
            <p:cNvSpPr/>
            <p:nvPr/>
          </p:nvSpPr>
          <p:spPr>
            <a:xfrm>
              <a:off x="2506254" y="3355783"/>
              <a:ext cx="2327804" cy="185247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2DA0293-26A7-2D00-3E64-FAAECFF02808}"/>
                </a:ext>
              </a:extLst>
            </p:cNvPr>
            <p:cNvSpPr/>
            <p:nvPr/>
          </p:nvSpPr>
          <p:spPr>
            <a:xfrm>
              <a:off x="7181004" y="3351418"/>
              <a:ext cx="2327804" cy="185247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pic>
          <p:nvPicPr>
            <p:cNvPr id="19" name="Graphic 31" descr="Checklist">
              <a:extLst>
                <a:ext uri="{FF2B5EF4-FFF2-40B4-BE49-F238E27FC236}">
                  <a16:creationId xmlns:a16="http://schemas.microsoft.com/office/drawing/2014/main" id="{A3F5FDCA-69AA-6FBB-7A0B-428BEC529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1852" y="1524640"/>
              <a:ext cx="279336" cy="260912"/>
            </a:xfrm>
            <a:prstGeom prst="rect">
              <a:avLst/>
            </a:prstGeom>
          </p:spPr>
        </p:pic>
        <p:pic>
          <p:nvPicPr>
            <p:cNvPr id="20" name="Graphic 33" descr="Gold bars">
              <a:extLst>
                <a:ext uri="{FF2B5EF4-FFF2-40B4-BE49-F238E27FC236}">
                  <a16:creationId xmlns:a16="http://schemas.microsoft.com/office/drawing/2014/main" id="{ADF18D3C-02B0-2224-6214-7F858F35C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44368" y="1516322"/>
              <a:ext cx="325893" cy="304398"/>
            </a:xfrm>
            <a:prstGeom prst="rect">
              <a:avLst/>
            </a:prstGeom>
          </p:spPr>
        </p:pic>
        <p:pic>
          <p:nvPicPr>
            <p:cNvPr id="21" name="Graphic 37" descr="Pie chart">
              <a:extLst>
                <a:ext uri="{FF2B5EF4-FFF2-40B4-BE49-F238E27FC236}">
                  <a16:creationId xmlns:a16="http://schemas.microsoft.com/office/drawing/2014/main" id="{2B881546-EF70-BA2F-D440-88FDA71A6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538174" y="1525665"/>
              <a:ext cx="279336" cy="260912"/>
            </a:xfrm>
            <a:prstGeom prst="rect">
              <a:avLst/>
            </a:prstGeom>
          </p:spPr>
        </p:pic>
        <p:pic>
          <p:nvPicPr>
            <p:cNvPr id="22" name="Graphic 39" descr="Handshake">
              <a:extLst>
                <a:ext uri="{FF2B5EF4-FFF2-40B4-BE49-F238E27FC236}">
                  <a16:creationId xmlns:a16="http://schemas.microsoft.com/office/drawing/2014/main" id="{7758E1D8-E9C2-1464-E000-0A545774E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176514" y="1532085"/>
              <a:ext cx="325893" cy="304398"/>
            </a:xfrm>
            <a:prstGeom prst="rect">
              <a:avLst/>
            </a:prstGeom>
          </p:spPr>
        </p:pic>
        <p:pic>
          <p:nvPicPr>
            <p:cNvPr id="23" name="Graphic 41" descr="Truck">
              <a:extLst>
                <a:ext uri="{FF2B5EF4-FFF2-40B4-BE49-F238E27FC236}">
                  <a16:creationId xmlns:a16="http://schemas.microsoft.com/office/drawing/2014/main" id="{2F8AF3A6-0758-B74D-ADE1-C65D128D0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79274" y="3359589"/>
              <a:ext cx="325893" cy="304398"/>
            </a:xfrm>
            <a:prstGeom prst="rect">
              <a:avLst/>
            </a:prstGeom>
          </p:spPr>
        </p:pic>
        <p:pic>
          <p:nvPicPr>
            <p:cNvPr id="24" name="Graphic 43" descr="Earth Globe Americas">
              <a:extLst>
                <a:ext uri="{FF2B5EF4-FFF2-40B4-BE49-F238E27FC236}">
                  <a16:creationId xmlns:a16="http://schemas.microsoft.com/office/drawing/2014/main" id="{7BF37FB0-2A29-9182-7CFC-9B3ADF3BE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42730" y="3377114"/>
              <a:ext cx="279336" cy="260912"/>
            </a:xfrm>
            <a:prstGeom prst="rect">
              <a:avLst/>
            </a:prstGeom>
          </p:spPr>
        </p:pic>
        <p:pic>
          <p:nvPicPr>
            <p:cNvPr id="25" name="Graphic 45" descr="Hierarchy">
              <a:extLst>
                <a:ext uri="{FF2B5EF4-FFF2-40B4-BE49-F238E27FC236}">
                  <a16:creationId xmlns:a16="http://schemas.microsoft.com/office/drawing/2014/main" id="{7B6D68AC-6300-0578-BDAF-06FEA1388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695531" y="5229854"/>
              <a:ext cx="325893" cy="304398"/>
            </a:xfrm>
            <a:prstGeom prst="rect">
              <a:avLst/>
            </a:prstGeom>
          </p:spPr>
        </p:pic>
        <p:pic>
          <p:nvPicPr>
            <p:cNvPr id="26" name="Graphic 47" descr="Money">
              <a:extLst>
                <a:ext uri="{FF2B5EF4-FFF2-40B4-BE49-F238E27FC236}">
                  <a16:creationId xmlns:a16="http://schemas.microsoft.com/office/drawing/2014/main" id="{20F64DDA-61DF-D738-A23D-DF3CA1D76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493994" y="5226243"/>
              <a:ext cx="325893" cy="30439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E04FEE-B590-8389-726F-CA8C3D5AE817}"/>
                </a:ext>
              </a:extLst>
            </p:cNvPr>
            <p:cNvSpPr/>
            <p:nvPr/>
          </p:nvSpPr>
          <p:spPr>
            <a:xfrm>
              <a:off x="214682" y="1507639"/>
              <a:ext cx="11639021" cy="5218243"/>
            </a:xfrm>
            <a:prstGeom prst="rect">
              <a:avLst/>
            </a:prstGeom>
            <a:noFill/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CC9478-785F-56C8-0AD8-8B9B19DF78ED}"/>
                </a:ext>
              </a:extLst>
            </p:cNvPr>
            <p:cNvSpPr/>
            <p:nvPr/>
          </p:nvSpPr>
          <p:spPr>
            <a:xfrm>
              <a:off x="9535469" y="1518171"/>
              <a:ext cx="2327804" cy="3696255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216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For-Profit Organizations</a:t>
              </a:r>
            </a:p>
            <a:p>
              <a:pPr marL="274320" lvl="1" indent="-18288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Contract Consulting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Nonprofit Organizations</a:t>
              </a:r>
            </a:p>
            <a:p>
              <a:pPr marL="274320" lvl="1" indent="-18288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Local</a:t>
              </a:r>
            </a:p>
            <a:p>
              <a:pPr marL="274320" lvl="1" indent="-18288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Regional</a:t>
              </a:r>
            </a:p>
            <a:p>
              <a:pPr marL="274320" lvl="1" indent="-18288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State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Educational Providers</a:t>
              </a:r>
            </a:p>
            <a:p>
              <a:pPr marL="274320" lvl="1" indent="-18288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Colleges &amp; Universities</a:t>
              </a:r>
            </a:p>
            <a:p>
              <a:pPr marL="274320" lvl="1" indent="-18288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 School Career Programs</a:t>
              </a:r>
            </a:p>
            <a:p>
              <a:pPr marL="274320" lvl="1" indent="-18288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Professional Organizations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E95DB1-0CA8-62A6-9C39-8930271BDF7E}"/>
                </a:ext>
              </a:extLst>
            </p:cNvPr>
            <p:cNvSpPr/>
            <p:nvPr/>
          </p:nvSpPr>
          <p:spPr>
            <a:xfrm>
              <a:off x="214682" y="5212518"/>
              <a:ext cx="5819510" cy="1521988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Tools and Applications for Content Development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Networking Applications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Cost of Networking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Unrecoverable Travel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Social Media and Internet Presence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50D799-C787-6F80-CBE6-E01E3CD99362}"/>
                </a:ext>
              </a:extLst>
            </p:cNvPr>
            <p:cNvSpPr/>
            <p:nvPr/>
          </p:nvSpPr>
          <p:spPr>
            <a:xfrm>
              <a:off x="6038978" y="5212518"/>
              <a:ext cx="5819510" cy="1521988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For-Profit Organization Invoicing for Strategy/Project Mgt. Services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Full Training Programs in Strategy/Project Mgt. to Education Providers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EB428BE-2E6B-CA23-424C-00C7BC805655}"/>
                </a:ext>
              </a:extLst>
            </p:cNvPr>
            <p:cNvSpPr/>
            <p:nvPr/>
          </p:nvSpPr>
          <p:spPr>
            <a:xfrm>
              <a:off x="7198095" y="1518171"/>
              <a:ext cx="2327804" cy="1811890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216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Face-to-Face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Video/Mobile Conferencing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Electronic Mail &amp; Text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491DC68-A96B-D052-9F91-0F45555FFF6A}"/>
                </a:ext>
              </a:extLst>
            </p:cNvPr>
            <p:cNvSpPr/>
            <p:nvPr/>
          </p:nvSpPr>
          <p:spPr>
            <a:xfrm>
              <a:off x="4860719" y="1516263"/>
              <a:ext cx="2327804" cy="3696255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216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Turning team and organizational strategies into outcomes that deliver value.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Developing capabilities of people, teams, and organizations in project, portfolio, and strategy management.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20195B-A9F4-2CAE-61C6-28FE95C128F6}"/>
                </a:ext>
              </a:extLst>
            </p:cNvPr>
            <p:cNvSpPr/>
            <p:nvPr/>
          </p:nvSpPr>
          <p:spPr>
            <a:xfrm>
              <a:off x="2522661" y="1518171"/>
              <a:ext cx="2327804" cy="1852476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Providing Educational Services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Providing Strategy/Project Mgt. Services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Networking with Partners &amp; Market for Services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Development of Tools &amp; Content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3B628B-AB3B-9382-4DAC-3EF038D2EE93}"/>
                </a:ext>
              </a:extLst>
            </p:cNvPr>
            <p:cNvSpPr/>
            <p:nvPr/>
          </p:nvSpPr>
          <p:spPr>
            <a:xfrm>
              <a:off x="205794" y="1518171"/>
              <a:ext cx="2327804" cy="3696255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Education Providers</a:t>
              </a:r>
            </a:p>
            <a:p>
              <a:pPr marL="274320" lvl="1" indent="-18288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Administrators</a:t>
              </a:r>
            </a:p>
            <a:p>
              <a:pPr marL="274320" lvl="1" indent="-18288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Program Owners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Contracting Firms</a:t>
              </a:r>
            </a:p>
            <a:p>
              <a:pPr marL="274320" lvl="1" indent="-18288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Third-Party Service Providers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Nonprofit Organizations</a:t>
              </a:r>
            </a:p>
            <a:p>
              <a:pPr marL="274320" lvl="1" indent="-18288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Executive Directors</a:t>
              </a:r>
            </a:p>
            <a:p>
              <a:pPr marL="274320" lvl="1" indent="-18288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Board Members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9120921-912F-FBDD-4769-230943506056}"/>
                </a:ext>
              </a:extLst>
            </p:cNvPr>
            <p:cNvSpPr/>
            <p:nvPr/>
          </p:nvSpPr>
          <p:spPr>
            <a:xfrm>
              <a:off x="2522661" y="3355783"/>
              <a:ext cx="2327804" cy="1852476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Strategy/Project Mgt. Professional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Social Media Platforms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Tool and Content Development Capabilities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Business Accounting/Finance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Small Business Mgt.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208B16A-54DC-6212-5A53-3E6700C30E8A}"/>
                </a:ext>
              </a:extLst>
            </p:cNvPr>
            <p:cNvSpPr/>
            <p:nvPr/>
          </p:nvSpPr>
          <p:spPr>
            <a:xfrm>
              <a:off x="7197411" y="3351418"/>
              <a:ext cx="2327804" cy="1852476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216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Onsite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Remote/Hybrid 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FC46E4-44C7-4A98-4CE4-3FF077A91304}"/>
                </a:ext>
              </a:extLst>
            </p:cNvPr>
            <p:cNvSpPr txBox="1"/>
            <p:nvPr/>
          </p:nvSpPr>
          <p:spPr>
            <a:xfrm>
              <a:off x="7181687" y="1538190"/>
              <a:ext cx="1975041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Relationships Mgt.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8FADE67-BD64-AEE6-877C-289719315036}"/>
                </a:ext>
              </a:extLst>
            </p:cNvPr>
            <p:cNvSpPr txBox="1"/>
            <p:nvPr/>
          </p:nvSpPr>
          <p:spPr>
            <a:xfrm>
              <a:off x="4834059" y="1533026"/>
              <a:ext cx="1713892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Value Propositions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190D27-4CC5-D691-7A53-6268D5185BEA}"/>
                </a:ext>
              </a:extLst>
            </p:cNvPr>
            <p:cNvSpPr txBox="1"/>
            <p:nvPr/>
          </p:nvSpPr>
          <p:spPr>
            <a:xfrm>
              <a:off x="2502376" y="1527443"/>
              <a:ext cx="1287340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Key Activities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6D9FDF-16A5-FAA9-64EC-A576D7406004}"/>
                </a:ext>
              </a:extLst>
            </p:cNvPr>
            <p:cNvSpPr txBox="1"/>
            <p:nvPr/>
          </p:nvSpPr>
          <p:spPr>
            <a:xfrm>
              <a:off x="218786" y="1527443"/>
              <a:ext cx="1223733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Key Partners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604944-53B8-2A41-76D1-37077AA05423}"/>
                </a:ext>
              </a:extLst>
            </p:cNvPr>
            <p:cNvSpPr txBox="1"/>
            <p:nvPr/>
          </p:nvSpPr>
          <p:spPr>
            <a:xfrm>
              <a:off x="9533763" y="1527443"/>
              <a:ext cx="1713892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Who We Serve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69E01C6-23A0-AED4-ADB5-A6F6BF5D315D}"/>
                </a:ext>
              </a:extLst>
            </p:cNvPr>
            <p:cNvSpPr txBox="1"/>
            <p:nvPr/>
          </p:nvSpPr>
          <p:spPr>
            <a:xfrm>
              <a:off x="7184179" y="3371438"/>
              <a:ext cx="166218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Delivery Methods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29EA85C-0E7E-158F-E65F-4D1685C349A1}"/>
                </a:ext>
              </a:extLst>
            </p:cNvPr>
            <p:cNvSpPr txBox="1"/>
            <p:nvPr/>
          </p:nvSpPr>
          <p:spPr>
            <a:xfrm>
              <a:off x="2514455" y="3362165"/>
              <a:ext cx="195399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Key Resources / Skills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4BCC019-BCEB-03C6-4513-06F9977C0319}"/>
                </a:ext>
              </a:extLst>
            </p:cNvPr>
            <p:cNvSpPr txBox="1"/>
            <p:nvPr/>
          </p:nvSpPr>
          <p:spPr>
            <a:xfrm>
              <a:off x="205793" y="5214501"/>
              <a:ext cx="1554480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Cost Structure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0527B7A-EBA6-6194-72FD-790B9907DDC8}"/>
                </a:ext>
              </a:extLst>
            </p:cNvPr>
            <p:cNvSpPr txBox="1"/>
            <p:nvPr/>
          </p:nvSpPr>
          <p:spPr>
            <a:xfrm>
              <a:off x="6017784" y="5217590"/>
              <a:ext cx="1645920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Revenue Streams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3740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A56C6-B368-CF38-C167-8BB8D38C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Tripple Constraints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EC3DE-F7B6-B6D3-347E-FA2A152ADC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They are Real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ED3612-FD0F-58AF-A34F-E6EDE2FF2E9E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FBD069-0D5F-D863-31DC-3A69A409E098}"/>
              </a:ext>
            </a:extLst>
          </p:cNvPr>
          <p:cNvGrpSpPr/>
          <p:nvPr/>
        </p:nvGrpSpPr>
        <p:grpSpPr>
          <a:xfrm>
            <a:off x="1877638" y="513276"/>
            <a:ext cx="8402633" cy="5787357"/>
            <a:chOff x="1541211" y="927339"/>
            <a:chExt cx="8402633" cy="578735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3FE0543-6D99-FBA2-A43B-DAD73334D8D3}"/>
                </a:ext>
              </a:extLst>
            </p:cNvPr>
            <p:cNvGrpSpPr/>
            <p:nvPr/>
          </p:nvGrpSpPr>
          <p:grpSpPr>
            <a:xfrm>
              <a:off x="1541211" y="927339"/>
              <a:ext cx="8402633" cy="5003322"/>
              <a:chOff x="1541211" y="927339"/>
              <a:chExt cx="8402633" cy="50033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30569F3-7465-DCCB-EC7C-000C23594408}"/>
                  </a:ext>
                </a:extLst>
              </p:cNvPr>
              <p:cNvGrpSpPr/>
              <p:nvPr/>
            </p:nvGrpSpPr>
            <p:grpSpPr>
              <a:xfrm>
                <a:off x="1541211" y="927339"/>
                <a:ext cx="8402633" cy="5003322"/>
                <a:chOff x="1541211" y="927339"/>
                <a:chExt cx="8402633" cy="5003322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04298873-B583-2D92-9799-8EDD0061354D}"/>
                    </a:ext>
                  </a:extLst>
                </p:cNvPr>
                <p:cNvGrpSpPr/>
                <p:nvPr/>
              </p:nvGrpSpPr>
              <p:grpSpPr>
                <a:xfrm>
                  <a:off x="3289746" y="927339"/>
                  <a:ext cx="5015541" cy="5003322"/>
                  <a:chOff x="3453648" y="940278"/>
                  <a:chExt cx="5015541" cy="5003322"/>
                </a:xfrm>
              </p:grpSpPr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D08F84B1-1BBF-B299-FD1C-4529ECCD06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77853" y="4480738"/>
                    <a:ext cx="1288752" cy="1280160"/>
                  </a:xfrm>
                  <a:prstGeom prst="rect">
                    <a:avLst/>
                  </a:prstGeom>
                </p:spPr>
              </p:pic>
              <p:sp>
                <p:nvSpPr>
                  <p:cNvPr id="6" name="Isosceles Triangle 5">
                    <a:extLst>
                      <a:ext uri="{FF2B5EF4-FFF2-40B4-BE49-F238E27FC236}">
                        <a16:creationId xmlns:a16="http://schemas.microsoft.com/office/drawing/2014/main" id="{2E97AB8C-BF36-8032-26FE-4311F5F7DD44}"/>
                      </a:ext>
                    </a:extLst>
                  </p:cNvPr>
                  <p:cNvSpPr/>
                  <p:nvPr/>
                </p:nvSpPr>
                <p:spPr>
                  <a:xfrm>
                    <a:off x="4726978" y="940278"/>
                    <a:ext cx="2468880" cy="2468880"/>
                  </a:xfrm>
                  <a:prstGeom prst="triangle">
                    <a:avLst/>
                  </a:prstGeom>
                  <a:noFill/>
                  <a:ln w="5715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" name="Isosceles Triangle 4">
                    <a:extLst>
                      <a:ext uri="{FF2B5EF4-FFF2-40B4-BE49-F238E27FC236}">
                        <a16:creationId xmlns:a16="http://schemas.microsoft.com/office/drawing/2014/main" id="{87255301-3418-E115-5A79-6364B1B183C1}"/>
                      </a:ext>
                    </a:extLst>
                  </p:cNvPr>
                  <p:cNvSpPr/>
                  <p:nvPr/>
                </p:nvSpPr>
                <p:spPr>
                  <a:xfrm>
                    <a:off x="3453648" y="3474720"/>
                    <a:ext cx="2468880" cy="2468880"/>
                  </a:xfrm>
                  <a:prstGeom prst="triangle">
                    <a:avLst/>
                  </a:prstGeom>
                  <a:noFill/>
                  <a:ln w="5715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" name="Isosceles Triangle 6">
                    <a:extLst>
                      <a:ext uri="{FF2B5EF4-FFF2-40B4-BE49-F238E27FC236}">
                        <a16:creationId xmlns:a16="http://schemas.microsoft.com/office/drawing/2014/main" id="{4729680D-8E44-98F9-0B27-D2816BA04FB9}"/>
                      </a:ext>
                    </a:extLst>
                  </p:cNvPr>
                  <p:cNvSpPr/>
                  <p:nvPr/>
                </p:nvSpPr>
                <p:spPr>
                  <a:xfrm>
                    <a:off x="6000309" y="3474720"/>
                    <a:ext cx="2468880" cy="2468880"/>
                  </a:xfrm>
                  <a:prstGeom prst="triangle">
                    <a:avLst/>
                  </a:prstGeom>
                  <a:noFill/>
                  <a:ln w="5715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11" name="Picture 10" descr="A black dollar sign with a arrow&#10;&#10;Description automatically generated">
                    <a:extLst>
                      <a:ext uri="{FF2B5EF4-FFF2-40B4-BE49-F238E27FC236}">
                        <a16:creationId xmlns:a16="http://schemas.microsoft.com/office/drawing/2014/main" id="{F94D9FD9-E576-BC91-2E7F-E8BCB01FD8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32107" y="4424612"/>
                    <a:ext cx="1457040" cy="1392413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 descr="A crosshair with words in it&#10;&#10;Description automatically generated">
                    <a:extLst>
                      <a:ext uri="{FF2B5EF4-FFF2-40B4-BE49-F238E27FC236}">
                        <a16:creationId xmlns:a16="http://schemas.microsoft.com/office/drawing/2014/main" id="{5DDF1385-0C0F-876A-CF3D-548A618BF9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49127" y="1892266"/>
                    <a:ext cx="1424581" cy="13716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83721DE-1681-1EF5-AB1E-389F7567B556}"/>
                    </a:ext>
                  </a:extLst>
                </p:cNvPr>
                <p:cNvSpPr txBox="1"/>
                <p:nvPr/>
              </p:nvSpPr>
              <p:spPr>
                <a:xfrm>
                  <a:off x="6665464" y="2180406"/>
                  <a:ext cx="1777281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Scope Drives</a:t>
                  </a:r>
                </a:p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Cost + Time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1D3D62A-CEE5-DE4A-B183-9E581D972C57}"/>
                    </a:ext>
                  </a:extLst>
                </p:cNvPr>
                <p:cNvSpPr txBox="1"/>
                <p:nvPr/>
              </p:nvSpPr>
              <p:spPr>
                <a:xfrm>
                  <a:off x="8025562" y="4729726"/>
                  <a:ext cx="191828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Budget Drives</a:t>
                  </a:r>
                </a:p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Time + Scope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DC65F0A-C9D2-8759-ABA3-B21AFABB7F49}"/>
                    </a:ext>
                  </a:extLst>
                </p:cNvPr>
                <p:cNvSpPr txBox="1"/>
                <p:nvPr/>
              </p:nvSpPr>
              <p:spPr>
                <a:xfrm>
                  <a:off x="1541211" y="4729726"/>
                  <a:ext cx="1892698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Time Drives</a:t>
                  </a:r>
                </a:p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Scope + Budgets</a:t>
                  </a:r>
                </a:p>
              </p:txBody>
            </p:sp>
          </p:grpSp>
          <p:pic>
            <p:nvPicPr>
              <p:cNvPr id="28" name="Picture 27" descr="A white and black symbol with a check mark in a gear&#10;&#10;Description automatically generated">
                <a:extLst>
                  <a:ext uri="{FF2B5EF4-FFF2-40B4-BE49-F238E27FC236}">
                    <a16:creationId xmlns:a16="http://schemas.microsoft.com/office/drawing/2014/main" id="{24117223-A9A1-050C-83E3-CAB438E9B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2766" y="3484350"/>
                <a:ext cx="1509383" cy="1493661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F67C5E-DE6D-1AF9-44E4-0FDD446F5191}"/>
                </a:ext>
              </a:extLst>
            </p:cNvPr>
            <p:cNvSpPr txBox="1"/>
            <p:nvPr/>
          </p:nvSpPr>
          <p:spPr>
            <a:xfrm>
              <a:off x="4043737" y="5945255"/>
              <a:ext cx="35178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Impacts to Fitness of Use</a:t>
              </a:r>
            </a:p>
            <a:p>
              <a:pPr algn="ctr"/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Time + Scope + Budget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364021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4BCE7E7-F030-E2B8-176B-AFED64E6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S.W.O.T.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92D30-E6B7-0452-0B7D-A0BEDF965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Strengths, Weaknesses, Opportunity's, and Threats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2D70F5-668C-798F-4CCA-239C746E7D08}"/>
              </a:ext>
            </a:extLst>
          </p:cNvPr>
          <p:cNvGrpSpPr/>
          <p:nvPr/>
        </p:nvGrpSpPr>
        <p:grpSpPr>
          <a:xfrm>
            <a:off x="1080913" y="1359403"/>
            <a:ext cx="10019288" cy="4288750"/>
            <a:chOff x="1080913" y="1359403"/>
            <a:chExt cx="10019288" cy="428875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7060079-7BC9-27F6-8445-AB55ACCA9AFD}"/>
                </a:ext>
              </a:extLst>
            </p:cNvPr>
            <p:cNvGrpSpPr/>
            <p:nvPr/>
          </p:nvGrpSpPr>
          <p:grpSpPr>
            <a:xfrm>
              <a:off x="1080913" y="1359403"/>
              <a:ext cx="10019288" cy="4288750"/>
              <a:chOff x="1080913" y="1359403"/>
              <a:chExt cx="10019288" cy="428875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00FD6EC-7396-C950-46FD-83407967B4FD}"/>
                  </a:ext>
                </a:extLst>
              </p:cNvPr>
              <p:cNvGrpSpPr/>
              <p:nvPr/>
            </p:nvGrpSpPr>
            <p:grpSpPr>
              <a:xfrm>
                <a:off x="1080913" y="1359403"/>
                <a:ext cx="4846320" cy="4288750"/>
                <a:chOff x="1080913" y="1359403"/>
                <a:chExt cx="4846320" cy="4288750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ECE16FA5-4050-833C-1832-46393D5E894B}"/>
                    </a:ext>
                  </a:extLst>
                </p:cNvPr>
                <p:cNvSpPr/>
                <p:nvPr/>
              </p:nvSpPr>
              <p:spPr>
                <a:xfrm>
                  <a:off x="1080913" y="1359403"/>
                  <a:ext cx="4846320" cy="54864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Internal Factors</a:t>
                  </a: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7A1B90C7-632A-0AD1-9BA6-8EF2336F07C1}"/>
                    </a:ext>
                  </a:extLst>
                </p:cNvPr>
                <p:cNvGrpSpPr/>
                <p:nvPr/>
              </p:nvGrpSpPr>
              <p:grpSpPr>
                <a:xfrm>
                  <a:off x="1080913" y="1946513"/>
                  <a:ext cx="4846320" cy="2560320"/>
                  <a:chOff x="733250" y="2027721"/>
                  <a:chExt cx="4846320" cy="2560320"/>
                </a:xfrm>
              </p:grpSpPr>
              <p:sp>
                <p:nvSpPr>
                  <p:cNvPr id="11" name="Rectangle: Rounded Corners 10">
                    <a:extLst>
                      <a:ext uri="{FF2B5EF4-FFF2-40B4-BE49-F238E27FC236}">
                        <a16:creationId xmlns:a16="http://schemas.microsoft.com/office/drawing/2014/main" id="{CCFB3A06-E5C6-F564-19D2-254FB1FC24DE}"/>
                      </a:ext>
                    </a:extLst>
                  </p:cNvPr>
                  <p:cNvSpPr/>
                  <p:nvPr/>
                </p:nvSpPr>
                <p:spPr>
                  <a:xfrm>
                    <a:off x="733250" y="2027721"/>
                    <a:ext cx="2377440" cy="25603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2000" i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Strengths</a:t>
                    </a:r>
                  </a:p>
                  <a:p>
                    <a:pPr marL="182880" indent="-182880">
                      <a:buFont typeface="Calibri" panose="020F050202020403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Forces unique to the organization</a:t>
                    </a:r>
                  </a:p>
                  <a:p>
                    <a:pPr marL="182880" indent="-182880">
                      <a:buFont typeface="Calibri" panose="020F050202020403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Core competencies Skills, operating capabilities &amp; differentiators</a:t>
                    </a:r>
                  </a:p>
                  <a:p>
                    <a:pPr marL="182880" indent="-182880">
                      <a:buFont typeface="Calibri" panose="020F050202020403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Resources: People &amp; Capital</a:t>
                    </a:r>
                  </a:p>
                </p:txBody>
              </p:sp>
              <p:sp>
                <p:nvSpPr>
                  <p:cNvPr id="12" name="Rectangle: Rounded Corners 11">
                    <a:extLst>
                      <a:ext uri="{FF2B5EF4-FFF2-40B4-BE49-F238E27FC236}">
                        <a16:creationId xmlns:a16="http://schemas.microsoft.com/office/drawing/2014/main" id="{34396F1B-E584-9A7A-33A2-B1395E674FD6}"/>
                      </a:ext>
                    </a:extLst>
                  </p:cNvPr>
                  <p:cNvSpPr/>
                  <p:nvPr/>
                </p:nvSpPr>
                <p:spPr>
                  <a:xfrm>
                    <a:off x="3202130" y="2027721"/>
                    <a:ext cx="2377440" cy="25603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2000" i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Weaknesses</a:t>
                    </a:r>
                  </a:p>
                  <a:p>
                    <a:pPr marL="182880" indent="-182880">
                      <a:buFont typeface="Arial" panose="020B060402020202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Forces limiting an organizations value proposition</a:t>
                    </a:r>
                  </a:p>
                  <a:p>
                    <a:pPr marL="182880" indent="-182880">
                      <a:buFont typeface="Arial" panose="020B060402020202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Lacking capabilities, skills, capital investments, etc.</a:t>
                    </a:r>
                  </a:p>
                </p:txBody>
              </p:sp>
            </p:grp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F61E11A5-3319-A281-AF53-C37EBB656D31}"/>
                    </a:ext>
                  </a:extLst>
                </p:cNvPr>
                <p:cNvSpPr/>
                <p:nvPr/>
              </p:nvSpPr>
              <p:spPr>
                <a:xfrm>
                  <a:off x="1080913" y="4550873"/>
                  <a:ext cx="4846320" cy="10972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Factors that are internal to the organization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 organization has control over these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They can be changed within the organization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6166DCC-5AD8-443E-86AD-F1E53D46EFC3}"/>
                  </a:ext>
                </a:extLst>
              </p:cNvPr>
              <p:cNvGrpSpPr/>
              <p:nvPr/>
            </p:nvGrpSpPr>
            <p:grpSpPr>
              <a:xfrm>
                <a:off x="6253881" y="1359403"/>
                <a:ext cx="4846320" cy="4288750"/>
                <a:chOff x="6253881" y="1359403"/>
                <a:chExt cx="4846320" cy="4288750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448EE638-D89C-218A-2DBE-854044B585D7}"/>
                    </a:ext>
                  </a:extLst>
                </p:cNvPr>
                <p:cNvSpPr/>
                <p:nvPr/>
              </p:nvSpPr>
              <p:spPr>
                <a:xfrm>
                  <a:off x="6253881" y="1359403"/>
                  <a:ext cx="4846320" cy="54864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External Factors</a:t>
                  </a:r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D0CF254B-1DE1-21BB-5971-9EB3E7516B87}"/>
                    </a:ext>
                  </a:extLst>
                </p:cNvPr>
                <p:cNvGrpSpPr/>
                <p:nvPr/>
              </p:nvGrpSpPr>
              <p:grpSpPr>
                <a:xfrm>
                  <a:off x="6253881" y="1946513"/>
                  <a:ext cx="4846320" cy="2560320"/>
                  <a:chOff x="5906218" y="2027721"/>
                  <a:chExt cx="4846320" cy="2560320"/>
                </a:xfrm>
              </p:grpSpPr>
              <p:sp>
                <p:nvSpPr>
                  <p:cNvPr id="13" name="Rectangle: Rounded Corners 12">
                    <a:extLst>
                      <a:ext uri="{FF2B5EF4-FFF2-40B4-BE49-F238E27FC236}">
                        <a16:creationId xmlns:a16="http://schemas.microsoft.com/office/drawing/2014/main" id="{F5434391-735A-2097-F0B8-DC2831F454B5}"/>
                      </a:ext>
                    </a:extLst>
                  </p:cNvPr>
                  <p:cNvSpPr/>
                  <p:nvPr/>
                </p:nvSpPr>
                <p:spPr>
                  <a:xfrm>
                    <a:off x="5906218" y="2027721"/>
                    <a:ext cx="2377440" cy="25603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2000" i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Opportunities</a:t>
                    </a:r>
                  </a:p>
                  <a:p>
                    <a:pPr marL="182880" indent="-182880">
                      <a:buFont typeface="Arial" panose="020B060402020202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Forces that can be capitalized</a:t>
                    </a:r>
                  </a:p>
                  <a:p>
                    <a:pPr marL="182880" indent="-182880">
                      <a:buFont typeface="Arial" panose="020B060402020202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Factors: Political, Economic, Social-Cultural, Technology, Environmental, Legal, etc.</a:t>
                    </a:r>
                  </a:p>
                </p:txBody>
              </p:sp>
              <p:sp>
                <p:nvSpPr>
                  <p:cNvPr id="14" name="Rectangle: Rounded Corners 13">
                    <a:extLst>
                      <a:ext uri="{FF2B5EF4-FFF2-40B4-BE49-F238E27FC236}">
                        <a16:creationId xmlns:a16="http://schemas.microsoft.com/office/drawing/2014/main" id="{01B67AF3-15E6-0729-CBF2-5BB0017840CB}"/>
                      </a:ext>
                    </a:extLst>
                  </p:cNvPr>
                  <p:cNvSpPr/>
                  <p:nvPr/>
                </p:nvSpPr>
                <p:spPr>
                  <a:xfrm>
                    <a:off x="8375098" y="2027721"/>
                    <a:ext cx="2377440" cy="25603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2000" i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Threats</a:t>
                    </a:r>
                  </a:p>
                  <a:p>
                    <a:pPr marL="182880" indent="-182880">
                      <a:buFont typeface="Arial" panose="020B060402020202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Forces that can cause disruptions</a:t>
                    </a:r>
                  </a:p>
                  <a:p>
                    <a:pPr marL="182880" indent="-182880">
                      <a:buFont typeface="Arial" panose="020B0604020202020204" pitchFamily="34" charset="0"/>
                      <a:buChar char="•"/>
                    </a:pPr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Factors: Political, Economic, Social-Cultural, Technology, Environmental, Legal, etc.</a:t>
                    </a:r>
                  </a:p>
                </p:txBody>
              </p:sp>
            </p:grp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C15B090B-1A29-4F39-A59E-01538AFB7CA3}"/>
                    </a:ext>
                  </a:extLst>
                </p:cNvPr>
                <p:cNvSpPr/>
                <p:nvPr/>
              </p:nvSpPr>
              <p:spPr>
                <a:xfrm>
                  <a:off x="6253881" y="4550873"/>
                  <a:ext cx="4846320" cy="10972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Factors that are external to the organization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 organization has no control over these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They can’t be changed by the organization</a:t>
                  </a:r>
                </a:p>
              </p:txBody>
            </p:sp>
          </p:grp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DF9770B-0796-BC2C-8D6D-E4E60B9BAF62}"/>
                </a:ext>
              </a:extLst>
            </p:cNvPr>
            <p:cNvCxnSpPr/>
            <p:nvPr/>
          </p:nvCxnSpPr>
          <p:spPr>
            <a:xfrm>
              <a:off x="6092614" y="1526875"/>
              <a:ext cx="0" cy="3907767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8D7503A-C986-EE18-4ED2-4C08F57ADC25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273111019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50B6D-EF0A-61F2-0487-5151099AC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S.W.O.T.’s Done, Now What?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0FDA4-62F1-3638-F9EF-1D868AAE4A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Start Strategic Planning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4D3DC2-5724-56FD-7FC6-6B68E35A6ECF}"/>
              </a:ext>
            </a:extLst>
          </p:cNvPr>
          <p:cNvGrpSpPr/>
          <p:nvPr/>
        </p:nvGrpSpPr>
        <p:grpSpPr>
          <a:xfrm>
            <a:off x="251384" y="2046207"/>
            <a:ext cx="11750680" cy="4206240"/>
            <a:chOff x="251384" y="1459615"/>
            <a:chExt cx="11750680" cy="420624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443A00-E1A5-C366-3B59-4BE29F47B560}"/>
                </a:ext>
              </a:extLst>
            </p:cNvPr>
            <p:cNvGrpSpPr/>
            <p:nvPr/>
          </p:nvGrpSpPr>
          <p:grpSpPr>
            <a:xfrm>
              <a:off x="251384" y="1459615"/>
              <a:ext cx="6764848" cy="4206240"/>
              <a:chOff x="1966823" y="1863305"/>
              <a:chExt cx="6764848" cy="420624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FAD40E6-7855-16CB-EEAB-168F8C2091B8}"/>
                  </a:ext>
                </a:extLst>
              </p:cNvPr>
              <p:cNvSpPr/>
              <p:nvPr/>
            </p:nvSpPr>
            <p:spPr>
              <a:xfrm>
                <a:off x="1966823" y="1863305"/>
                <a:ext cx="3383280" cy="21031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i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Opportunities - Strengths (OS)</a:t>
                </a:r>
              </a:p>
              <a:p>
                <a:pPr algn="ctr"/>
                <a:r>
                  <a:rPr lang="en-US" sz="1600" i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(Strategies)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 strengths can be used to capitalize on opportunities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Define strategic initiatives by identifying the strength and the opportunity (S1, S3, O4)</a:t>
                </a:r>
              </a:p>
              <a:p>
                <a:endPara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05FB03E-4590-BC97-DB87-9C44D0383CF5}"/>
                  </a:ext>
                </a:extLst>
              </p:cNvPr>
              <p:cNvSpPr/>
              <p:nvPr/>
            </p:nvSpPr>
            <p:spPr>
              <a:xfrm>
                <a:off x="1966823" y="3966425"/>
                <a:ext cx="3383280" cy="21031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i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Opportunities - Weaknesses (OW)</a:t>
                </a:r>
              </a:p>
              <a:p>
                <a:pPr algn="ctr"/>
                <a:r>
                  <a:rPr lang="en-US" sz="1600" i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(Strategies)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 weaknesses if improved can be used to capitalize on opportunities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Define strategic initiatives by identifying the weakness and the opportunity (W2, O1, O3)</a:t>
                </a:r>
              </a:p>
              <a:p>
                <a:endPara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4D24524-1531-1795-324C-641F41BE35A0}"/>
                  </a:ext>
                </a:extLst>
              </p:cNvPr>
              <p:cNvSpPr/>
              <p:nvPr/>
            </p:nvSpPr>
            <p:spPr>
              <a:xfrm>
                <a:off x="5348391" y="1863305"/>
                <a:ext cx="3383280" cy="21031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i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Threats - Strengths (TS)</a:t>
                </a:r>
              </a:p>
              <a:p>
                <a:pPr algn="ctr"/>
                <a:r>
                  <a:rPr lang="en-US" sz="1600" i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(Strategies)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 strengths can be used to limit a threats impact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Define strategic initiatives by identifying the strength and the threat (S2, T2, T3)</a:t>
                </a:r>
              </a:p>
              <a:p>
                <a:endPara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F169C7B-383A-CD41-0CC2-656034EC6178}"/>
                  </a:ext>
                </a:extLst>
              </p:cNvPr>
              <p:cNvSpPr/>
              <p:nvPr/>
            </p:nvSpPr>
            <p:spPr>
              <a:xfrm>
                <a:off x="5348391" y="3966425"/>
                <a:ext cx="3383280" cy="21031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i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Threats - Weaknesses (TW)</a:t>
                </a:r>
              </a:p>
              <a:p>
                <a:pPr algn="ctr"/>
                <a:r>
                  <a:rPr lang="en-US" sz="1600" i="1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(Strategies)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 weaknesses if improved can be used to limit a threats impact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Define strategic initiatives by identifying the weakness and the threat (W2, W4, T1, T4)</a:t>
                </a:r>
              </a:p>
              <a:p>
                <a:endPara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3DCC207-AC57-D48C-D0D3-428396ED19EB}"/>
                </a:ext>
              </a:extLst>
            </p:cNvPr>
            <p:cNvGrpSpPr/>
            <p:nvPr/>
          </p:nvGrpSpPr>
          <p:grpSpPr>
            <a:xfrm>
              <a:off x="7135065" y="1459615"/>
              <a:ext cx="4866999" cy="3159834"/>
              <a:chOff x="7135065" y="1683897"/>
              <a:chExt cx="4866999" cy="315983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CF7215F-A89B-F517-30C2-6530F838A6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35065" y="2014268"/>
                <a:ext cx="4866999" cy="282946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E1D20773-5A62-9EBC-BC0C-B07DCEA7E010}"/>
                  </a:ext>
                </a:extLst>
              </p:cNvPr>
              <p:cNvSpPr/>
              <p:nvPr/>
            </p:nvSpPr>
            <p:spPr>
              <a:xfrm>
                <a:off x="7135065" y="1683897"/>
                <a:ext cx="4866998" cy="274320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Example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981F5E1-7B17-94E5-5377-7A32D82438A9}"/>
              </a:ext>
            </a:extLst>
          </p:cNvPr>
          <p:cNvSpPr txBox="1"/>
          <p:nvPr/>
        </p:nvSpPr>
        <p:spPr>
          <a:xfrm>
            <a:off x="266511" y="1342004"/>
            <a:ext cx="1173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Value of Work: </a:t>
            </a:r>
            <a:r>
              <a:rPr lang="en-US" dirty="0"/>
              <a:t>It creates actionable strategies to strengthen a team or organization. A leader should create a draft and  then get team input for buy in. Not all initiatives need to be done, pick one or two to start with.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FC9BF4-6DDE-2CE2-624D-0FFA29AB8D52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288756929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AA2C-91CF-B707-0305-39D47B77D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Strengths-Weaknesses-Opportunities-Threats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32B0CE-B46C-0AD8-612D-CEC56F7D2AC4}"/>
              </a:ext>
            </a:extLst>
          </p:cNvPr>
          <p:cNvGrpSpPr/>
          <p:nvPr/>
        </p:nvGrpSpPr>
        <p:grpSpPr>
          <a:xfrm>
            <a:off x="1052179" y="727212"/>
            <a:ext cx="10087642" cy="5955197"/>
            <a:chOff x="837932" y="513513"/>
            <a:chExt cx="10087642" cy="59551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005236-312A-306D-A360-19C412850AE6}"/>
                </a:ext>
              </a:extLst>
            </p:cNvPr>
            <p:cNvSpPr/>
            <p:nvPr/>
          </p:nvSpPr>
          <p:spPr>
            <a:xfrm>
              <a:off x="1314619" y="2806316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u="sng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Strengths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Mgt Skills &amp; Credentials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Portfolio Mgt Skills &amp; Credentials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 Mgt Skills &amp; Credentials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Training &amp; Development Skills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Strategy/Project Mgt Content &amp; Tools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Professional Credentials &amp; Documents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0FB102-5421-28E1-C0F2-7BA2C6CA9DFF}"/>
                </a:ext>
              </a:extLst>
            </p:cNvPr>
            <p:cNvSpPr/>
            <p:nvPr/>
          </p:nvSpPr>
          <p:spPr>
            <a:xfrm>
              <a:off x="1314619" y="4639910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u="sng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Weaknesses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Education Provider Relationships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Nonprofit Ex. Dir. Relationships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400" baseline="300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rd</a:t>
              </a: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Party For-Fee Service Provider Relationships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Network of Decision Makers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Internet Presence</a:t>
              </a:r>
            </a:p>
            <a:p>
              <a:pPr marL="182880" indent="-182880">
                <a:buFont typeface="+mj-lt"/>
                <a:buAutoNum type="arabicPeriod"/>
              </a:pPr>
              <a:endParaRPr 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8047DE-55A2-417F-D1C7-0ACE5FDF2FB9}"/>
                </a:ext>
              </a:extLst>
            </p:cNvPr>
            <p:cNvSpPr/>
            <p:nvPr/>
          </p:nvSpPr>
          <p:spPr>
            <a:xfrm>
              <a:off x="4512738" y="979972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u="sng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Opportunities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Education Provider Networking Events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Nonprofit Organization Public Events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Professional Organization Networking Events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Internet Platforms </a:t>
              </a:r>
            </a:p>
            <a:p>
              <a:pPr marL="365750" indent="-365750">
                <a:buFont typeface="+mj-lt"/>
                <a:buAutoNum type="arabicPeriod"/>
              </a:pPr>
              <a:endParaRPr 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1EED0-1956-9D2A-ECCC-41AE7284821C}"/>
                </a:ext>
              </a:extLst>
            </p:cNvPr>
            <p:cNvSpPr/>
            <p:nvPr/>
          </p:nvSpPr>
          <p:spPr>
            <a:xfrm>
              <a:off x="7713253" y="979972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u="sng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Threats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Demand of For-Fee Contract Services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Demand for Guest Speakers in Strategy/Project Mgt</a:t>
              </a:r>
            </a:p>
            <a:p>
              <a:pPr marL="365750" indent="-365750">
                <a:buFont typeface="+mj-lt"/>
                <a:buAutoNum type="arabicPeriod"/>
              </a:pPr>
              <a:endParaRPr 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C0D4F6-1650-060C-26F7-DB6A648D35B5}"/>
                </a:ext>
              </a:extLst>
            </p:cNvPr>
            <p:cNvSpPr txBox="1"/>
            <p:nvPr/>
          </p:nvSpPr>
          <p:spPr>
            <a:xfrm>
              <a:off x="4524774" y="513513"/>
              <a:ext cx="640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2400" b="1" i="1" dirty="0">
                  <a:ln/>
                  <a:solidFill>
                    <a:schemeClr val="tx2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External Forces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8B8870-97D6-105B-0C43-3E55B69F0622}"/>
                </a:ext>
              </a:extLst>
            </p:cNvPr>
            <p:cNvSpPr txBox="1"/>
            <p:nvPr/>
          </p:nvSpPr>
          <p:spPr>
            <a:xfrm rot="16200000">
              <a:off x="-764816" y="4404283"/>
              <a:ext cx="3667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2400" b="1" i="1" dirty="0">
                  <a:ln/>
                  <a:solidFill>
                    <a:schemeClr val="tx2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Internal Forces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E7E320-FEA8-451C-2F91-C532D7889405}"/>
                </a:ext>
              </a:extLst>
            </p:cNvPr>
            <p:cNvSpPr/>
            <p:nvPr/>
          </p:nvSpPr>
          <p:spPr>
            <a:xfrm>
              <a:off x="4512738" y="2809941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Opportunities-Strengths (OS)</a:t>
              </a:r>
            </a:p>
            <a:p>
              <a:r>
                <a:rPr lang="en-US" sz="1400" b="1" i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Theme(s)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Guest Speaking at Professional Events</a:t>
              </a:r>
            </a:p>
            <a:p>
              <a:pPr marL="182880" lvl="1"/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(S1,S2,S3,S4,S5,S6/O1,O2,O3,O4)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Website Creation</a:t>
              </a:r>
            </a:p>
            <a:p>
              <a:pPr marL="182880" lvl="1"/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(S5,S6/O4)</a:t>
              </a:r>
            </a:p>
            <a:p>
              <a:pPr marL="1143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274313" indent="-274313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E0E120-7AD4-FF2E-EE02-92693361E505}"/>
                </a:ext>
              </a:extLst>
            </p:cNvPr>
            <p:cNvSpPr/>
            <p:nvPr/>
          </p:nvSpPr>
          <p:spPr>
            <a:xfrm>
              <a:off x="7713253" y="2809941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Threats-Strengths (TS)</a:t>
              </a:r>
            </a:p>
            <a:p>
              <a:r>
                <a:rPr lang="en-US" sz="1400" b="1" i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Theme(s)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Build 3</a:t>
              </a:r>
              <a:r>
                <a:rPr lang="en-US" sz="1400" baseline="300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rd</a:t>
              </a: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Party for Fee Service Provider Relationships</a:t>
              </a:r>
            </a:p>
            <a:p>
              <a:pPr marL="182880" lvl="1"/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(S5,S6,T1) 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Create Training Content for Education Providers</a:t>
              </a:r>
            </a:p>
            <a:p>
              <a:pPr marL="182880" lvl="1"/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(S4,S5,S6/T2)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DED370-B2AE-8C59-CCFF-A75953BB67E2}"/>
                </a:ext>
              </a:extLst>
            </p:cNvPr>
            <p:cNvSpPr/>
            <p:nvPr/>
          </p:nvSpPr>
          <p:spPr>
            <a:xfrm>
              <a:off x="4512738" y="4639910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Opportunities-Weaknesses (OW)</a:t>
              </a:r>
            </a:p>
            <a:p>
              <a:r>
                <a:rPr lang="en-US" sz="1400" b="1" i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Theme(s)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Guest Attendance at Professional Networking Events</a:t>
              </a:r>
            </a:p>
            <a:p>
              <a:pPr marL="182880" lvl="1"/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(W1,W2,W3,W4/O1,O2,O3)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Website and LinkedIn Business Site</a:t>
              </a:r>
            </a:p>
            <a:p>
              <a:pPr marL="182880" lvl="1"/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(W5/O3,O4)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C4C8E-FE8B-48DE-9DAD-675CA366712F}"/>
                </a:ext>
              </a:extLst>
            </p:cNvPr>
            <p:cNvSpPr/>
            <p:nvPr/>
          </p:nvSpPr>
          <p:spPr>
            <a:xfrm>
              <a:off x="7713253" y="4639910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Threats-Weaknesses (TW)</a:t>
              </a:r>
            </a:p>
            <a:p>
              <a:r>
                <a:rPr lang="en-US" sz="1400" b="1" i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Theme(s)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Widen Networks of Professionals Decision Makers</a:t>
              </a:r>
            </a:p>
            <a:p>
              <a:pPr marL="182880" lvl="1"/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(W1,W2,W3,W4/T1,T2)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7212B3-5AFD-4DFA-169A-8A3CCA1FB127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311500159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7C904FF-4F48-73F3-E74B-E3593C4F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Mapping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92D30-E6B7-0452-0B7D-A0BEDF965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Turning Previous Work into a Visual Strategic Plan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BEEF857-EB1C-50A3-1AEF-3F224B2E06EC}"/>
              </a:ext>
            </a:extLst>
          </p:cNvPr>
          <p:cNvGrpSpPr/>
          <p:nvPr/>
        </p:nvGrpSpPr>
        <p:grpSpPr>
          <a:xfrm>
            <a:off x="617122" y="1292679"/>
            <a:ext cx="9607984" cy="4821226"/>
            <a:chOff x="617122" y="1292679"/>
            <a:chExt cx="9607984" cy="482122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1363061-CD42-BA44-3598-5B50FF77D280}"/>
                </a:ext>
              </a:extLst>
            </p:cNvPr>
            <p:cNvGrpSpPr/>
            <p:nvPr/>
          </p:nvGrpSpPr>
          <p:grpSpPr>
            <a:xfrm>
              <a:off x="617122" y="1292679"/>
              <a:ext cx="7368418" cy="1097280"/>
              <a:chOff x="617122" y="1349829"/>
              <a:chExt cx="7368418" cy="109728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3384419E-78E5-E910-ECE1-1877B0C733E6}"/>
                  </a:ext>
                </a:extLst>
              </p:cNvPr>
              <p:cNvSpPr/>
              <p:nvPr/>
            </p:nvSpPr>
            <p:spPr>
              <a:xfrm>
                <a:off x="617122" y="1349829"/>
                <a:ext cx="2743200" cy="1097280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Mission, Vision, &amp; Values</a:t>
                </a: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9C4CCB02-EA6C-9ED0-C748-ED68DF78462C}"/>
                  </a:ext>
                </a:extLst>
              </p:cNvPr>
              <p:cNvGrpSpPr/>
              <p:nvPr/>
            </p:nvGrpSpPr>
            <p:grpSpPr>
              <a:xfrm>
                <a:off x="3416860" y="1396400"/>
                <a:ext cx="4568680" cy="1004138"/>
                <a:chOff x="3426997" y="1402861"/>
                <a:chExt cx="4568680" cy="1004138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403C1969-EAF4-CA72-57EE-5407CAD3E2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426997" y="1402861"/>
                  <a:ext cx="4498208" cy="548640"/>
                </a:xfrm>
                <a:prstGeom prst="rect">
                  <a:avLst/>
                </a:prstGeom>
              </p:spPr>
            </p:pic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DA6225E-D6B0-2C04-A183-E905D80B6975}"/>
                    </a:ext>
                  </a:extLst>
                </p:cNvPr>
                <p:cNvSpPr txBox="1"/>
                <p:nvPr/>
              </p:nvSpPr>
              <p:spPr>
                <a:xfrm>
                  <a:off x="3426997" y="1945334"/>
                  <a:ext cx="456868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These drive all strategies, so they need to be front, and center and alignment must be visible.</a:t>
                  </a:r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77E8154-D53D-82E7-BE80-3D6FF0D0A4CB}"/>
                </a:ext>
              </a:extLst>
            </p:cNvPr>
            <p:cNvGrpSpPr/>
            <p:nvPr/>
          </p:nvGrpSpPr>
          <p:grpSpPr>
            <a:xfrm>
              <a:off x="617122" y="2533994"/>
              <a:ext cx="7368418" cy="1097280"/>
              <a:chOff x="617122" y="2532748"/>
              <a:chExt cx="7368418" cy="109728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BD87890-4D42-3D05-CA81-83ED9DD7FDBE}"/>
                  </a:ext>
                </a:extLst>
              </p:cNvPr>
              <p:cNvSpPr/>
              <p:nvPr/>
            </p:nvSpPr>
            <p:spPr>
              <a:xfrm>
                <a:off x="617122" y="2532748"/>
                <a:ext cx="2743200" cy="1097280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S.W.O.T. into</a:t>
                </a:r>
              </a:p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Strategic Themes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43850746-711A-DE5A-D1A4-9FEC019B7B31}"/>
                  </a:ext>
                </a:extLst>
              </p:cNvPr>
              <p:cNvGrpSpPr/>
              <p:nvPr/>
            </p:nvGrpSpPr>
            <p:grpSpPr>
              <a:xfrm>
                <a:off x="3416860" y="2552132"/>
                <a:ext cx="4568680" cy="1018572"/>
                <a:chOff x="3429861" y="2552132"/>
                <a:chExt cx="4568680" cy="1018572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D53C56FD-5CA2-49BD-EEDE-9976C2F5BB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429861" y="2552132"/>
                  <a:ext cx="4318228" cy="548640"/>
                </a:xfrm>
                <a:prstGeom prst="rect">
                  <a:avLst/>
                </a:prstGeom>
              </p:spPr>
            </p:pic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461D926-A354-AE45-F6F2-98763A45947A}"/>
                    </a:ext>
                  </a:extLst>
                </p:cNvPr>
                <p:cNvSpPr txBox="1"/>
                <p:nvPr/>
              </p:nvSpPr>
              <p:spPr>
                <a:xfrm>
                  <a:off x="3429861" y="3109039"/>
                  <a:ext cx="456868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 theme will come out of the S.W.O.T. work, there can be as little as one, there shouldn’t be more than four.</a:t>
                  </a:r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CF76BA8-192D-DB13-5A2C-CCD669CA520D}"/>
                </a:ext>
              </a:extLst>
            </p:cNvPr>
            <p:cNvGrpSpPr/>
            <p:nvPr/>
          </p:nvGrpSpPr>
          <p:grpSpPr>
            <a:xfrm>
              <a:off x="617122" y="3775309"/>
              <a:ext cx="9304500" cy="1097280"/>
              <a:chOff x="617122" y="3735797"/>
              <a:chExt cx="9304500" cy="109728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9B24A8E3-6A26-0326-956C-D0CD20DF46BE}"/>
                  </a:ext>
                </a:extLst>
              </p:cNvPr>
              <p:cNvSpPr/>
              <p:nvPr/>
            </p:nvSpPr>
            <p:spPr>
              <a:xfrm>
                <a:off x="617122" y="3735797"/>
                <a:ext cx="2743200" cy="1097280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Mapping Connections Upward</a:t>
                </a: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5F601F5D-0B62-90C7-0C5D-EB4044DC6FCE}"/>
                  </a:ext>
                </a:extLst>
              </p:cNvPr>
              <p:cNvGrpSpPr/>
              <p:nvPr/>
            </p:nvGrpSpPr>
            <p:grpSpPr>
              <a:xfrm>
                <a:off x="3416860" y="3735797"/>
                <a:ext cx="6504762" cy="1097280"/>
                <a:chOff x="3483535" y="3735797"/>
                <a:chExt cx="6504762" cy="1097280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9E68D9AD-238D-D070-BE40-8EA02EEC34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83535" y="3735797"/>
                  <a:ext cx="3089709" cy="1097280"/>
                </a:xfrm>
                <a:prstGeom prst="rect">
                  <a:avLst/>
                </a:prstGeom>
              </p:spPr>
            </p:pic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CE8F585-067D-6CF3-8DE9-C75FABBD8BEA}"/>
                    </a:ext>
                  </a:extLst>
                </p:cNvPr>
                <p:cNvSpPr txBox="1"/>
                <p:nvPr/>
              </p:nvSpPr>
              <p:spPr>
                <a:xfrm>
                  <a:off x="6696457" y="3868938"/>
                  <a:ext cx="3291840" cy="83099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 categories can change, there should be three to four levels that are connected by a level below, but the below work can jump up more than one level.</a:t>
                  </a:r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904CF2A-30AA-566B-5096-2E76D1845EDA}"/>
                </a:ext>
              </a:extLst>
            </p:cNvPr>
            <p:cNvGrpSpPr/>
            <p:nvPr/>
          </p:nvGrpSpPr>
          <p:grpSpPr>
            <a:xfrm>
              <a:off x="617122" y="5016625"/>
              <a:ext cx="9607984" cy="1097280"/>
              <a:chOff x="617122" y="4921375"/>
              <a:chExt cx="9607984" cy="109728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B97B80C-62CF-F495-9AB8-A004A1262782}"/>
                  </a:ext>
                </a:extLst>
              </p:cNvPr>
              <p:cNvSpPr/>
              <p:nvPr/>
            </p:nvSpPr>
            <p:spPr>
              <a:xfrm>
                <a:off x="617122" y="4921375"/>
                <a:ext cx="2743200" cy="1097280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Initiatives, Targets, &amp; Measures</a:t>
                </a:r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488AD1E-5DC2-4147-1749-EEE2B4F31D08}"/>
                  </a:ext>
                </a:extLst>
              </p:cNvPr>
              <p:cNvGrpSpPr/>
              <p:nvPr/>
            </p:nvGrpSpPr>
            <p:grpSpPr>
              <a:xfrm>
                <a:off x="3416860" y="4921375"/>
                <a:ext cx="6808246" cy="1097280"/>
                <a:chOff x="3416860" y="4921375"/>
                <a:chExt cx="6808246" cy="1097280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0EA91D3F-FEBB-D2D2-0AC4-5485808832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416860" y="4921375"/>
                  <a:ext cx="4099948" cy="1097280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7041080-654E-094B-9CD2-BCB6118BC0FC}"/>
                    </a:ext>
                  </a:extLst>
                </p:cNvPr>
                <p:cNvSpPr txBox="1"/>
                <p:nvPr/>
              </p:nvSpPr>
              <p:spPr>
                <a:xfrm>
                  <a:off x="7573346" y="5146850"/>
                  <a:ext cx="265176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Define specific strategic initiatives with targeted objectives, and measurement that present what success looks like</a:t>
                  </a:r>
                </a:p>
              </p:txBody>
            </p:sp>
          </p:grp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5F9EE38-F9A9-1BE7-6765-6F5286B9D61E}"/>
              </a:ext>
            </a:extLst>
          </p:cNvPr>
          <p:cNvGrpSpPr/>
          <p:nvPr/>
        </p:nvGrpSpPr>
        <p:grpSpPr>
          <a:xfrm>
            <a:off x="8977376" y="575147"/>
            <a:ext cx="2751827" cy="3200400"/>
            <a:chOff x="9145757" y="1492080"/>
            <a:chExt cx="2751827" cy="32004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F56B1D4-6807-D04A-AB12-0AFC8CA1C995}"/>
                </a:ext>
              </a:extLst>
            </p:cNvPr>
            <p:cNvSpPr/>
            <p:nvPr/>
          </p:nvSpPr>
          <p:spPr>
            <a:xfrm>
              <a:off x="9145757" y="1492080"/>
              <a:ext cx="2751827" cy="32004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C48395E-A6A6-EF61-3563-C63ACB916168}"/>
                </a:ext>
              </a:extLst>
            </p:cNvPr>
            <p:cNvSpPr txBox="1"/>
            <p:nvPr/>
          </p:nvSpPr>
          <p:spPr>
            <a:xfrm>
              <a:off x="9359660" y="2061231"/>
              <a:ext cx="2324021" cy="20621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cap="small" dirty="0">
                  <a:solidFill>
                    <a:srgbClr val="C00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This will be some of the hardest work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CD4218D-DDE5-A395-0C4C-A14DB7644C13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296443255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8F769-0B48-EA34-C10D-1D2108776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Connections 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6DCF7-B47C-61DD-D2BE-CE6B6A4F66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Simplicity &amp; Conciseness is King, but Never Easy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A9CAD8-12C5-6D07-314B-1B9D678615E3}"/>
              </a:ext>
            </a:extLst>
          </p:cNvPr>
          <p:cNvGrpSpPr/>
          <p:nvPr/>
        </p:nvGrpSpPr>
        <p:grpSpPr>
          <a:xfrm>
            <a:off x="1314449" y="1281374"/>
            <a:ext cx="9296400" cy="4607955"/>
            <a:chOff x="1295399" y="1328999"/>
            <a:chExt cx="9296400" cy="46079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D03DE7-AFB9-53A0-5399-8B993129C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399" y="1328999"/>
              <a:ext cx="9296400" cy="394190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1A43CA-A3E9-742F-D6EF-F82580209828}"/>
                </a:ext>
              </a:extLst>
            </p:cNvPr>
            <p:cNvSpPr txBox="1"/>
            <p:nvPr/>
          </p:nvSpPr>
          <p:spPr>
            <a:xfrm>
              <a:off x="1325879" y="5290623"/>
              <a:ext cx="92354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picture will tell the story of a team’s or organization’s direction, what they’re going to do and how they do it. This may appear simple, but that’s only because a lot of work will go into doing it.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C5E80A9-7F6B-7519-31DF-641F360A281D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67551100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41">
            <a:extLst>
              <a:ext uri="{FF2B5EF4-FFF2-40B4-BE49-F238E27FC236}">
                <a16:creationId xmlns:a16="http://schemas.microsoft.com/office/drawing/2014/main" id="{9654F1DA-50BF-6994-EA05-C819F4E5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Strategic Mapping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49F98-E745-0275-2E9F-398554063D56}"/>
              </a:ext>
            </a:extLst>
          </p:cNvPr>
          <p:cNvGrpSpPr/>
          <p:nvPr/>
        </p:nvGrpSpPr>
        <p:grpSpPr>
          <a:xfrm>
            <a:off x="444596" y="946218"/>
            <a:ext cx="11311128" cy="5811701"/>
            <a:chOff x="444596" y="946218"/>
            <a:chExt cx="11311128" cy="5811701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30E7635-4ECF-B692-941D-A07657D1E177}"/>
                </a:ext>
              </a:extLst>
            </p:cNvPr>
            <p:cNvGrpSpPr/>
            <p:nvPr/>
          </p:nvGrpSpPr>
          <p:grpSpPr>
            <a:xfrm>
              <a:off x="444596" y="1597510"/>
              <a:ext cx="11302808" cy="274320"/>
              <a:chOff x="432113" y="1491235"/>
              <a:chExt cx="11302808" cy="274320"/>
            </a:xfrm>
          </p:grpSpPr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AAB02F2B-EEAF-3219-208D-DCF1515360CB}"/>
                  </a:ext>
                </a:extLst>
              </p:cNvPr>
              <p:cNvSpPr/>
              <p:nvPr/>
            </p:nvSpPr>
            <p:spPr>
              <a:xfrm>
                <a:off x="432113" y="1491235"/>
                <a:ext cx="1097280" cy="274320"/>
              </a:xfrm>
              <a:prstGeom prst="roundRect">
                <a:avLst/>
              </a:prstGeom>
              <a:solidFill>
                <a:srgbClr val="62A6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Themes</a:t>
                </a: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76A3995-F4C2-093B-06AD-2E80DB573F7A}"/>
                  </a:ext>
                </a:extLst>
              </p:cNvPr>
              <p:cNvSpPr/>
              <p:nvPr/>
            </p:nvSpPr>
            <p:spPr>
              <a:xfrm>
                <a:off x="1567701" y="1491235"/>
                <a:ext cx="3383280" cy="274320"/>
              </a:xfrm>
              <a:prstGeom prst="rect">
                <a:avLst/>
              </a:prstGeom>
              <a:no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i="1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Building Relationships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07F2DE9-30F9-D4F4-228F-AC992EEA5F27}"/>
                  </a:ext>
                </a:extLst>
              </p:cNvPr>
              <p:cNvSpPr/>
              <p:nvPr/>
            </p:nvSpPr>
            <p:spPr>
              <a:xfrm>
                <a:off x="4959671" y="1491235"/>
                <a:ext cx="3383280" cy="274320"/>
              </a:xfrm>
              <a:prstGeom prst="rect">
                <a:avLst/>
              </a:prstGeom>
              <a:no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i="1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Speaking Engagements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33353C7-6EC2-CA55-7F1C-96AAC71000B9}"/>
                  </a:ext>
                </a:extLst>
              </p:cNvPr>
              <p:cNvSpPr/>
              <p:nvPr/>
            </p:nvSpPr>
            <p:spPr>
              <a:xfrm>
                <a:off x="8351641" y="1491235"/>
                <a:ext cx="3383280" cy="274320"/>
              </a:xfrm>
              <a:prstGeom prst="rect">
                <a:avLst/>
              </a:prstGeom>
              <a:no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i="1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Internet Presence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C0B1C65-E897-59AD-E374-7E3FD8221EEE}"/>
                </a:ext>
              </a:extLst>
            </p:cNvPr>
            <p:cNvGrpSpPr/>
            <p:nvPr/>
          </p:nvGrpSpPr>
          <p:grpSpPr>
            <a:xfrm>
              <a:off x="444596" y="1923156"/>
              <a:ext cx="11297682" cy="548640"/>
              <a:chOff x="203510" y="1184296"/>
              <a:chExt cx="11297682" cy="548640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F312D3BA-903A-CD1B-C056-FE319223D2C5}"/>
                  </a:ext>
                </a:extLst>
              </p:cNvPr>
              <p:cNvSpPr/>
              <p:nvPr/>
            </p:nvSpPr>
            <p:spPr>
              <a:xfrm>
                <a:off x="203510" y="1184296"/>
                <a:ext cx="1097280" cy="548640"/>
              </a:xfrm>
              <a:prstGeom prst="roundRect">
                <a:avLst/>
              </a:prstGeom>
              <a:solidFill>
                <a:srgbClr val="62A6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Strategic</a:t>
                </a:r>
              </a:p>
              <a:p>
                <a:pPr algn="ctr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Objectives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5B7057D-5E5F-C01B-E717-142155EF5A19}"/>
                  </a:ext>
                </a:extLst>
              </p:cNvPr>
              <p:cNvSpPr/>
              <p:nvPr/>
            </p:nvSpPr>
            <p:spPr>
              <a:xfrm>
                <a:off x="1339098" y="1184296"/>
                <a:ext cx="3383280" cy="548640"/>
              </a:xfrm>
              <a:prstGeom prst="rect">
                <a:avLst/>
              </a:prstGeom>
              <a:no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000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Increase the number of professional decision makers with education providers, 3</a:t>
                </a:r>
                <a:r>
                  <a:rPr lang="en-US" sz="1000" baseline="30000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rd</a:t>
                </a:r>
                <a:r>
                  <a:rPr lang="en-US" sz="1000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Party For-Fee Service Providers, and Nonprofit Executive Directors.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05C2F5F-B5FA-5FFA-12F4-E4644AB66D02}"/>
                  </a:ext>
                </a:extLst>
              </p:cNvPr>
              <p:cNvSpPr/>
              <p:nvPr/>
            </p:nvSpPr>
            <p:spPr>
              <a:xfrm>
                <a:off x="4731068" y="1184296"/>
                <a:ext cx="3383280" cy="548640"/>
              </a:xfrm>
              <a:prstGeom prst="rect">
                <a:avLst/>
              </a:prstGeom>
              <a:no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000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Increase the frequency of guest speaking engagements with education providers, and professional events.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EE800A3-8DD4-6099-1D06-866077FFC30F}"/>
                  </a:ext>
                </a:extLst>
              </p:cNvPr>
              <p:cNvSpPr/>
              <p:nvPr/>
            </p:nvSpPr>
            <p:spPr>
              <a:xfrm>
                <a:off x="8117912" y="1184296"/>
                <a:ext cx="3383280" cy="548640"/>
              </a:xfrm>
              <a:prstGeom prst="rect">
                <a:avLst/>
              </a:prstGeom>
              <a:no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000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Creation of internet presence and accessibility to Clarity Execution, LLC.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3A8B16BB-5DEF-4BE5-D8E3-F1034829F5F0}"/>
                </a:ext>
              </a:extLst>
            </p:cNvPr>
            <p:cNvGrpSpPr/>
            <p:nvPr/>
          </p:nvGrpSpPr>
          <p:grpSpPr>
            <a:xfrm>
              <a:off x="444596" y="946218"/>
              <a:ext cx="11297682" cy="274320"/>
              <a:chOff x="432113" y="833001"/>
              <a:chExt cx="11297682" cy="27432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2FFBE34-7358-1CCF-385D-E6378CBEB891}"/>
                  </a:ext>
                </a:extLst>
              </p:cNvPr>
              <p:cNvSpPr/>
              <p:nvPr/>
            </p:nvSpPr>
            <p:spPr>
              <a:xfrm>
                <a:off x="1570811" y="833001"/>
                <a:ext cx="10158984" cy="274320"/>
              </a:xfrm>
              <a:prstGeom prst="rect">
                <a:avLst/>
              </a:prstGeom>
              <a:no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Delivering Strategic Project Portfolio Management Expertise</a:t>
                </a:r>
              </a:p>
            </p:txBody>
          </p:sp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8A1D6F28-CEDB-3402-9B78-9FE4AA5BDB5A}"/>
                  </a:ext>
                </a:extLst>
              </p:cNvPr>
              <p:cNvSpPr/>
              <p:nvPr/>
            </p:nvSpPr>
            <p:spPr>
              <a:xfrm>
                <a:off x="432113" y="833001"/>
                <a:ext cx="1097280" cy="274320"/>
              </a:xfrm>
              <a:prstGeom prst="roundRect">
                <a:avLst/>
              </a:prstGeom>
              <a:solidFill>
                <a:srgbClr val="62A6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Mission</a:t>
                </a: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7AE7CEE-62FC-E85E-7A7C-BCD12444DB98}"/>
                </a:ext>
              </a:extLst>
            </p:cNvPr>
            <p:cNvGrpSpPr/>
            <p:nvPr/>
          </p:nvGrpSpPr>
          <p:grpSpPr>
            <a:xfrm>
              <a:off x="444596" y="1271864"/>
              <a:ext cx="11297682" cy="274320"/>
              <a:chOff x="432113" y="1162118"/>
              <a:chExt cx="11297682" cy="274320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C89ABC22-14D6-C84E-9487-4009D8EA12BE}"/>
                  </a:ext>
                </a:extLst>
              </p:cNvPr>
              <p:cNvSpPr/>
              <p:nvPr/>
            </p:nvSpPr>
            <p:spPr>
              <a:xfrm>
                <a:off x="432113" y="1162118"/>
                <a:ext cx="1097280" cy="274320"/>
              </a:xfrm>
              <a:prstGeom prst="roundRect">
                <a:avLst/>
              </a:prstGeom>
              <a:solidFill>
                <a:srgbClr val="62A6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Vision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0A779C42-72B0-3D09-1B57-4F6248E8FEFF}"/>
                  </a:ext>
                </a:extLst>
              </p:cNvPr>
              <p:cNvSpPr/>
              <p:nvPr/>
            </p:nvSpPr>
            <p:spPr>
              <a:xfrm>
                <a:off x="1567701" y="1162118"/>
                <a:ext cx="10162094" cy="274320"/>
              </a:xfrm>
              <a:prstGeom prst="rect">
                <a:avLst/>
              </a:prstGeom>
              <a:no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Make Strategy Management Accessible to People, Teams, and Smaller Organizations </a:t>
                </a:r>
              </a:p>
            </p:txBody>
          </p:sp>
        </p:grp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13443831-AE03-278D-C3E8-4D2DF595F645}"/>
                </a:ext>
              </a:extLst>
            </p:cNvPr>
            <p:cNvSpPr/>
            <p:nvPr/>
          </p:nvSpPr>
          <p:spPr>
            <a:xfrm>
              <a:off x="444596" y="6483599"/>
              <a:ext cx="11311128" cy="274320"/>
            </a:xfrm>
            <a:prstGeom prst="roundRect">
              <a:avLst/>
            </a:prstGeom>
            <a:solidFill>
              <a:srgbClr val="62A6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Core Values </a:t>
              </a: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∙ Trust ◊ Continuous Development</a:t>
              </a: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59C6D16-C222-21FE-C3B4-20CE33623FAA}"/>
                </a:ext>
              </a:extLst>
            </p:cNvPr>
            <p:cNvGrpSpPr/>
            <p:nvPr/>
          </p:nvGrpSpPr>
          <p:grpSpPr>
            <a:xfrm>
              <a:off x="444596" y="2517493"/>
              <a:ext cx="11306444" cy="274320"/>
              <a:chOff x="444596" y="1725007"/>
              <a:chExt cx="11306444" cy="274320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A490F6DE-1F6A-4AE3-2798-4CD1B8CB4B64}"/>
                  </a:ext>
                </a:extLst>
              </p:cNvPr>
              <p:cNvSpPr/>
              <p:nvPr/>
            </p:nvSpPr>
            <p:spPr>
              <a:xfrm>
                <a:off x="444596" y="1725007"/>
                <a:ext cx="6190488" cy="274320"/>
              </a:xfrm>
              <a:prstGeom prst="roundRect">
                <a:avLst/>
              </a:prstGeom>
              <a:solidFill>
                <a:srgbClr val="62A6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40" dirty="0">
                    <a:solidFill>
                      <a:schemeClr val="tx2">
                        <a:lumMod val="75000"/>
                      </a:schemeClr>
                    </a:solidFill>
                  </a:rPr>
                  <a:t>Strategic Objectives and Strategy Map</a:t>
                </a: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A4421676-4105-F2B3-94EC-260BC0C9C626}"/>
                  </a:ext>
                </a:extLst>
              </p:cNvPr>
              <p:cNvSpPr/>
              <p:nvPr/>
            </p:nvSpPr>
            <p:spPr>
              <a:xfrm>
                <a:off x="6639039" y="1725007"/>
                <a:ext cx="1700784" cy="274320"/>
              </a:xfrm>
              <a:prstGeom prst="roundRect">
                <a:avLst/>
              </a:prstGeom>
              <a:solidFill>
                <a:srgbClr val="62A6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40" dirty="0">
                    <a:solidFill>
                      <a:schemeClr val="tx2">
                        <a:lumMod val="75000"/>
                      </a:schemeClr>
                    </a:solidFill>
                  </a:rPr>
                  <a:t>Initiatives</a:t>
                </a:r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33DD525C-3102-6A78-91D9-59CA014CBA78}"/>
                  </a:ext>
                </a:extLst>
              </p:cNvPr>
              <p:cNvSpPr/>
              <p:nvPr/>
            </p:nvSpPr>
            <p:spPr>
              <a:xfrm>
                <a:off x="8344648" y="1725007"/>
                <a:ext cx="1700784" cy="274320"/>
              </a:xfrm>
              <a:prstGeom prst="roundRect">
                <a:avLst/>
              </a:prstGeom>
              <a:solidFill>
                <a:srgbClr val="62A6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40" dirty="0">
                    <a:solidFill>
                      <a:schemeClr val="tx2">
                        <a:lumMod val="75000"/>
                      </a:schemeClr>
                    </a:solidFill>
                  </a:rPr>
                  <a:t>Objectives</a:t>
                </a:r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DA045A7E-D0C7-CBD1-C1AE-AC157A422F8E}"/>
                  </a:ext>
                </a:extLst>
              </p:cNvPr>
              <p:cNvSpPr/>
              <p:nvPr/>
            </p:nvSpPr>
            <p:spPr>
              <a:xfrm>
                <a:off x="10050256" y="1725007"/>
                <a:ext cx="1700784" cy="274320"/>
              </a:xfrm>
              <a:prstGeom prst="roundRect">
                <a:avLst/>
              </a:prstGeom>
              <a:solidFill>
                <a:srgbClr val="62A6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40" dirty="0">
                    <a:solidFill>
                      <a:schemeClr val="tx2">
                        <a:lumMod val="75000"/>
                      </a:schemeClr>
                    </a:solidFill>
                  </a:rPr>
                  <a:t>Measures</a:t>
                </a: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0051C893-D2F8-9BCF-E809-661696CC2C9F}"/>
                </a:ext>
              </a:extLst>
            </p:cNvPr>
            <p:cNvGrpSpPr/>
            <p:nvPr/>
          </p:nvGrpSpPr>
          <p:grpSpPr>
            <a:xfrm>
              <a:off x="444596" y="2806907"/>
              <a:ext cx="11306444" cy="3651905"/>
              <a:chOff x="444596" y="2014421"/>
              <a:chExt cx="11306444" cy="3651905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F8ABDC6-6966-CDB5-DFAB-156CF55E4695}"/>
                  </a:ext>
                </a:extLst>
              </p:cNvPr>
              <p:cNvSpPr/>
              <p:nvPr/>
            </p:nvSpPr>
            <p:spPr>
              <a:xfrm>
                <a:off x="444596" y="3840857"/>
                <a:ext cx="6190488" cy="914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BF853C-A671-59BB-EC9F-7BC62B989771}"/>
                  </a:ext>
                </a:extLst>
              </p:cNvPr>
              <p:cNvSpPr/>
              <p:nvPr/>
            </p:nvSpPr>
            <p:spPr>
              <a:xfrm>
                <a:off x="444596" y="4751926"/>
                <a:ext cx="6190488" cy="914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2C34D80-63F7-3608-8B75-0E245EA06FA6}"/>
                  </a:ext>
                </a:extLst>
              </p:cNvPr>
              <p:cNvSpPr/>
              <p:nvPr/>
            </p:nvSpPr>
            <p:spPr>
              <a:xfrm>
                <a:off x="10050256" y="2014421"/>
                <a:ext cx="1700784" cy="914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Tracking of Engagement by Services Provided</a:t>
                </a: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08BB69A-53A3-0F08-8EDE-AC365C611964}"/>
                  </a:ext>
                </a:extLst>
              </p:cNvPr>
              <p:cNvSpPr/>
              <p:nvPr/>
            </p:nvSpPr>
            <p:spPr>
              <a:xfrm>
                <a:off x="8344648" y="2014421"/>
                <a:ext cx="1700784" cy="914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Growth of Engagements in all Services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FD60EE3-68C6-B806-B315-5E2FF1FF46B5}"/>
                  </a:ext>
                </a:extLst>
              </p:cNvPr>
              <p:cNvSpPr/>
              <p:nvPr/>
            </p:nvSpPr>
            <p:spPr>
              <a:xfrm>
                <a:off x="8344648" y="2922560"/>
                <a:ext cx="1700784" cy="914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Track and Report Past Experiences</a:t>
                </a: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B20F51C-06C9-A8D3-7AD2-0A0D6ED007F1}"/>
                  </a:ext>
                </a:extLst>
              </p:cNvPr>
              <p:cNvSpPr/>
              <p:nvPr/>
            </p:nvSpPr>
            <p:spPr>
              <a:xfrm>
                <a:off x="8344648" y="3840857"/>
                <a:ext cx="1700784" cy="914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Increase Access to Decision Makers</a:t>
                </a:r>
              </a:p>
              <a:p>
                <a:pPr marL="91440" indent="-91440">
                  <a:buFont typeface="Arial" panose="020B0604020202020204" pitchFamily="34" charset="0"/>
                  <a:buChar char="•"/>
                </a:pPr>
                <a:endParaRPr lang="en-US" sz="1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Maintain Quality and Current Content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CB972D1-A064-666D-B165-B501883CB903}"/>
                  </a:ext>
                </a:extLst>
              </p:cNvPr>
              <p:cNvSpPr/>
              <p:nvPr/>
            </p:nvSpPr>
            <p:spPr>
              <a:xfrm>
                <a:off x="8344648" y="4751926"/>
                <a:ext cx="1700784" cy="914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Tracking &amp; Reporting of Network Portfolio</a:t>
                </a:r>
              </a:p>
              <a:p>
                <a:pPr marL="91440" indent="-91440">
                  <a:buFont typeface="Arial" panose="020B0604020202020204" pitchFamily="34" charset="0"/>
                  <a:buChar char="•"/>
                </a:pPr>
                <a:endParaRPr lang="en-US" sz="1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Control Internet Presence, Content, and Access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E9A9FC5-D664-3832-0575-76B3DECD3A1E}"/>
                  </a:ext>
                </a:extLst>
              </p:cNvPr>
              <p:cNvSpPr/>
              <p:nvPr/>
            </p:nvSpPr>
            <p:spPr>
              <a:xfrm>
                <a:off x="6639039" y="2014421"/>
                <a:ext cx="1700784" cy="914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Engagement Tracking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EABEFAD-C511-44B2-6D82-940284E7BE80}"/>
                  </a:ext>
                </a:extLst>
              </p:cNvPr>
              <p:cNvSpPr/>
              <p:nvPr/>
            </p:nvSpPr>
            <p:spPr>
              <a:xfrm>
                <a:off x="444596" y="2014421"/>
                <a:ext cx="6190488" cy="914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9AAFDB0-5DCB-6141-F821-AE71D5DC6082}"/>
                  </a:ext>
                </a:extLst>
              </p:cNvPr>
              <p:cNvSpPr/>
              <p:nvPr/>
            </p:nvSpPr>
            <p:spPr>
              <a:xfrm>
                <a:off x="444596" y="2922560"/>
                <a:ext cx="6190488" cy="914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B00FA98-5D3E-E7BA-8400-206A7DA50CD4}"/>
                  </a:ext>
                </a:extLst>
              </p:cNvPr>
              <p:cNvSpPr/>
              <p:nvPr/>
            </p:nvSpPr>
            <p:spPr>
              <a:xfrm>
                <a:off x="6639039" y="2922560"/>
                <a:ext cx="1700784" cy="914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Case Studies or Testimonials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88401B42-6BBC-DD95-013B-22163F16AAF4}"/>
                  </a:ext>
                </a:extLst>
              </p:cNvPr>
              <p:cNvSpPr/>
              <p:nvPr/>
            </p:nvSpPr>
            <p:spPr>
              <a:xfrm>
                <a:off x="6635084" y="3846791"/>
                <a:ext cx="1700784" cy="914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Engagement of Professional Networks</a:t>
                </a:r>
              </a:p>
              <a:p>
                <a:pPr marL="91440" indent="-91440">
                  <a:buFont typeface="Arial" panose="020B0604020202020204" pitchFamily="34" charset="0"/>
                  <a:buChar char="•"/>
                </a:pPr>
                <a:endParaRPr lang="en-US" sz="1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Website Content </a:t>
                </a:r>
                <a:r>
                  <a:rPr lang="en-US" sz="1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 2" panose="05020102010507070707" pitchFamily="18" charset="2"/>
                  </a:rPr>
                  <a:t></a:t>
                </a:r>
                <a:endParaRPr lang="en-US" sz="1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05740" indent="-205740">
                  <a:buFont typeface="Arial" panose="020B0604020202020204" pitchFamily="34" charset="0"/>
                  <a:buChar char="•"/>
                </a:pPr>
                <a:endParaRPr lang="en-US" sz="1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05740" indent="-205740">
                  <a:buFont typeface="Arial" panose="020B0604020202020204" pitchFamily="34" charset="0"/>
                  <a:buChar char="•"/>
                </a:pPr>
                <a:endParaRPr lang="en-US" sz="1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05740" indent="-205740">
                  <a:buFont typeface="Arial" panose="020B0604020202020204" pitchFamily="34" charset="0"/>
                  <a:buChar char="•"/>
                </a:pPr>
                <a:endParaRPr lang="en-US" sz="1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05740" indent="-205740">
                  <a:buFont typeface="Arial" panose="020B0604020202020204" pitchFamily="34" charset="0"/>
                  <a:buChar char="•"/>
                </a:pPr>
                <a:endParaRPr lang="en-US" sz="1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7135DD9C-9299-E26D-AFCE-D69AD8E68EC2}"/>
                  </a:ext>
                </a:extLst>
              </p:cNvPr>
              <p:cNvSpPr/>
              <p:nvPr/>
            </p:nvSpPr>
            <p:spPr>
              <a:xfrm>
                <a:off x="6639039" y="4751926"/>
                <a:ext cx="1700784" cy="914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Build Network Management Capability</a:t>
                </a:r>
              </a:p>
              <a:p>
                <a:pPr marL="91440" indent="-91440">
                  <a:buFont typeface="Arial" panose="020B0604020202020204" pitchFamily="34" charset="0"/>
                  <a:buChar char="•"/>
                </a:pPr>
                <a:endParaRPr lang="en-US" sz="1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Build Website </a:t>
                </a:r>
                <a:r>
                  <a:rPr lang="en-US" sz="10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 2" panose="05020102010507070707" pitchFamily="18" charset="2"/>
                  </a:rPr>
                  <a:t></a:t>
                </a:r>
                <a:endParaRPr lang="en-US" sz="10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05740" indent="-205740">
                  <a:buFont typeface="Arial" panose="020B0604020202020204" pitchFamily="34" charset="0"/>
                  <a:buChar char="•"/>
                </a:pPr>
                <a:endParaRPr lang="en-US" sz="1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64231929-0FFB-E333-4B06-19AB58199055}"/>
                  </a:ext>
                </a:extLst>
              </p:cNvPr>
              <p:cNvSpPr/>
              <p:nvPr/>
            </p:nvSpPr>
            <p:spPr>
              <a:xfrm>
                <a:off x="10050256" y="2922560"/>
                <a:ext cx="1700784" cy="914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Number of People, Teams, &amp; Orgs Supported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98924F1-92DE-52D0-E1A9-10DA4A312508}"/>
                  </a:ext>
                </a:extLst>
              </p:cNvPr>
              <p:cNvSpPr/>
              <p:nvPr/>
            </p:nvSpPr>
            <p:spPr>
              <a:xfrm>
                <a:off x="10050256" y="3840857"/>
                <a:ext cx="1700784" cy="914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Measure Growth until Plateau</a:t>
                </a:r>
              </a:p>
              <a:p>
                <a:pPr marL="91440" indent="-91440">
                  <a:buFont typeface="Arial" panose="020B0604020202020204" pitchFamily="34" charset="0"/>
                  <a:buChar char="•"/>
                </a:pPr>
                <a:endParaRPr lang="en-US" sz="1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Frequency of Content Updates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C5B714C1-0346-E140-E23A-5A7DC493F0C9}"/>
                  </a:ext>
                </a:extLst>
              </p:cNvPr>
              <p:cNvSpPr/>
              <p:nvPr/>
            </p:nvSpPr>
            <p:spPr>
              <a:xfrm>
                <a:off x="10050256" y="4751926"/>
                <a:ext cx="1700784" cy="9144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Number of Accessible Contacts</a:t>
                </a:r>
              </a:p>
              <a:p>
                <a:pPr marL="91440" indent="-91440">
                  <a:buFont typeface="Arial" panose="020B0604020202020204" pitchFamily="34" charset="0"/>
                  <a:buChar char="•"/>
                </a:pPr>
                <a:endParaRPr lang="en-US" sz="1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1440" indent="-9144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Web Pages with Informative Content</a:t>
                </a:r>
              </a:p>
              <a:p>
                <a:pPr marL="205740" indent="-20574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05740" indent="-205740">
                  <a:buFont typeface="Arial" panose="020B0604020202020204" pitchFamily="34" charset="0"/>
                  <a:buChar char="•"/>
                </a:pPr>
                <a:endParaRPr lang="en-US" sz="1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EEE6D542-EBBD-612E-5769-CA79DE05B643}"/>
                  </a:ext>
                </a:extLst>
              </p:cNvPr>
              <p:cNvSpPr txBox="1"/>
              <p:nvPr/>
            </p:nvSpPr>
            <p:spPr>
              <a:xfrm>
                <a:off x="467703" y="2030772"/>
                <a:ext cx="11854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Incentives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A121D934-4796-CA24-F45C-65E5D2B89AA5}"/>
                  </a:ext>
                </a:extLst>
              </p:cNvPr>
              <p:cNvSpPr txBox="1"/>
              <p:nvPr/>
            </p:nvSpPr>
            <p:spPr>
              <a:xfrm>
                <a:off x="450283" y="2936135"/>
                <a:ext cx="10058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Customer Experience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17A35EFC-0583-4C3B-367D-817B90E210BF}"/>
                  </a:ext>
                </a:extLst>
              </p:cNvPr>
              <p:cNvSpPr txBox="1"/>
              <p:nvPr/>
            </p:nvSpPr>
            <p:spPr>
              <a:xfrm>
                <a:off x="452829" y="3846791"/>
                <a:ext cx="10058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Improving</a:t>
                </a: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698C101C-7D6E-00AE-F61A-7E349220471B}"/>
                  </a:ext>
                </a:extLst>
              </p:cNvPr>
              <p:cNvSpPr txBox="1"/>
              <p:nvPr/>
            </p:nvSpPr>
            <p:spPr>
              <a:xfrm>
                <a:off x="457563" y="4759648"/>
                <a:ext cx="12801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Capabilities / Competencies</a:t>
                </a:r>
              </a:p>
            </p:txBody>
          </p:sp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75888B7-156F-3B71-B5DC-EBF091939806}"/>
                </a:ext>
              </a:extLst>
            </p:cNvPr>
            <p:cNvSpPr/>
            <p:nvPr/>
          </p:nvSpPr>
          <p:spPr>
            <a:xfrm>
              <a:off x="1522138" y="4741361"/>
              <a:ext cx="5029200" cy="73152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1AAB232-A32E-C020-DB00-D3ECFCC06E56}"/>
                </a:ext>
              </a:extLst>
            </p:cNvPr>
            <p:cNvSpPr/>
            <p:nvPr/>
          </p:nvSpPr>
          <p:spPr>
            <a:xfrm>
              <a:off x="1505182" y="2891035"/>
              <a:ext cx="3337560" cy="731520"/>
            </a:xfrm>
            <a:prstGeom prst="roundRect">
              <a:avLst/>
            </a:prstGeom>
            <a:solidFill>
              <a:srgbClr val="8987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8FE71C9C-ECCA-9CE4-AA4A-941670C470CA}"/>
                </a:ext>
              </a:extLst>
            </p:cNvPr>
            <p:cNvSpPr/>
            <p:nvPr/>
          </p:nvSpPr>
          <p:spPr>
            <a:xfrm>
              <a:off x="1580475" y="5667474"/>
              <a:ext cx="1463040" cy="64008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Professional Networks</a:t>
              </a: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55A88DD-79DC-A2B1-C657-C3A661BCD534}"/>
                </a:ext>
              </a:extLst>
            </p:cNvPr>
            <p:cNvSpPr/>
            <p:nvPr/>
          </p:nvSpPr>
          <p:spPr>
            <a:xfrm>
              <a:off x="3305680" y="5667474"/>
              <a:ext cx="1463040" cy="64008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Engagement Mgt Tool</a:t>
              </a: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B82BAE13-04B4-6ED7-975F-D837F2D00465}"/>
                </a:ext>
              </a:extLst>
            </p:cNvPr>
            <p:cNvSpPr/>
            <p:nvPr/>
          </p:nvSpPr>
          <p:spPr>
            <a:xfrm>
              <a:off x="5011968" y="5667474"/>
              <a:ext cx="1463040" cy="64008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Website</a:t>
              </a: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2323951A-FBE2-F553-5AD4-E2B2F77AD7EE}"/>
                </a:ext>
              </a:extLst>
            </p:cNvPr>
            <p:cNvSpPr/>
            <p:nvPr/>
          </p:nvSpPr>
          <p:spPr>
            <a:xfrm>
              <a:off x="1580475" y="2936755"/>
              <a:ext cx="1463040" cy="6400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Request of For-Fee Services</a:t>
              </a: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C0A4FF2-ED43-D432-FED0-A77B9F23E47A}"/>
                </a:ext>
              </a:extLst>
            </p:cNvPr>
            <p:cNvSpPr/>
            <p:nvPr/>
          </p:nvSpPr>
          <p:spPr>
            <a:xfrm>
              <a:off x="3297389" y="2936755"/>
              <a:ext cx="1463040" cy="6400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Increase Engagements</a:t>
              </a: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01BBCFEC-D865-68C4-B7C5-C7C383DCCD6C}"/>
                </a:ext>
              </a:extLst>
            </p:cNvPr>
            <p:cNvSpPr/>
            <p:nvPr/>
          </p:nvSpPr>
          <p:spPr>
            <a:xfrm>
              <a:off x="5014304" y="2936755"/>
              <a:ext cx="1463040" cy="6400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Provides Self Satisfaction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BF2EFDC6-8540-BEF4-11E2-EF3FB32356A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173962" y="3163526"/>
              <a:ext cx="0" cy="186538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B5883324-B87B-28B6-D2B2-6873E62718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8909" y="3585547"/>
              <a:ext cx="0" cy="2286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7A8B4C27-B8A4-D619-341E-E6843D0D214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878885" y="3163526"/>
              <a:ext cx="0" cy="186538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E3E7D00-AA61-AC25-9A05-CEA0665C0B39}"/>
                </a:ext>
              </a:extLst>
            </p:cNvPr>
            <p:cNvSpPr/>
            <p:nvPr/>
          </p:nvSpPr>
          <p:spPr>
            <a:xfrm>
              <a:off x="2329247" y="3806002"/>
              <a:ext cx="3383280" cy="73152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78B4E046-C83D-743D-6AD6-9A581E4BC18E}"/>
                </a:ext>
              </a:extLst>
            </p:cNvPr>
            <p:cNvSpPr/>
            <p:nvPr/>
          </p:nvSpPr>
          <p:spPr>
            <a:xfrm>
              <a:off x="1580642" y="4774193"/>
              <a:ext cx="146304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Connections to Services</a:t>
              </a: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4988D0C7-1CF7-B0D5-C252-DCA232870482}"/>
                </a:ext>
              </a:extLst>
            </p:cNvPr>
            <p:cNvSpPr/>
            <p:nvPr/>
          </p:nvSpPr>
          <p:spPr>
            <a:xfrm>
              <a:off x="3301114" y="4774193"/>
              <a:ext cx="146304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Opportunity Management</a:t>
              </a: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F4F1AE5-3C47-2905-5B1B-2A8FCDB3B4B0}"/>
                </a:ext>
              </a:extLst>
            </p:cNvPr>
            <p:cNvSpPr/>
            <p:nvPr/>
          </p:nvSpPr>
          <p:spPr>
            <a:xfrm>
              <a:off x="5011968" y="4774193"/>
              <a:ext cx="146304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Internet Presence</a:t>
              </a: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19AB5483-DFE8-9F8B-47EC-7AB414649D49}"/>
                </a:ext>
              </a:extLst>
            </p:cNvPr>
            <p:cNvSpPr/>
            <p:nvPr/>
          </p:nvSpPr>
          <p:spPr>
            <a:xfrm>
              <a:off x="4143441" y="3864104"/>
              <a:ext cx="1463040" cy="6400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Understanding of Organization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C3EC8D5F-8B47-E9C5-B88A-270AEC65B2B8}"/>
                </a:ext>
              </a:extLst>
            </p:cNvPr>
            <p:cNvSpPr/>
            <p:nvPr/>
          </p:nvSpPr>
          <p:spPr>
            <a:xfrm>
              <a:off x="2426526" y="3864104"/>
              <a:ext cx="1463040" cy="6400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Professional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Experience</a:t>
              </a: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1449770F-AD56-5295-B82E-A65EFEFEE9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1995" y="5414273"/>
              <a:ext cx="0" cy="2286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283D5D65-F806-4901-FB18-729C41C641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3837" y="5414273"/>
              <a:ext cx="0" cy="2286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A01E53FD-E07F-B5CB-D1CD-51FF3ED47BD0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194341" y="5000964"/>
              <a:ext cx="0" cy="186538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25ACCE0D-5AF8-D764-C027-4AA25AD1FE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4133" y="4501901"/>
              <a:ext cx="0" cy="2286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F012FC3A-BCBC-FEDA-723E-FDB6A5EC343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039667" y="4090875"/>
              <a:ext cx="0" cy="186538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6C76FD4E-8187-66AE-04B2-96D54CA452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1158" y="5414273"/>
              <a:ext cx="0" cy="2286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40556C7-7824-73AA-C47F-021AB3E79A95}"/>
              </a:ext>
            </a:extLst>
          </p:cNvPr>
          <p:cNvSpPr/>
          <p:nvPr/>
        </p:nvSpPr>
        <p:spPr>
          <a:xfrm>
            <a:off x="6151698" y="5872517"/>
            <a:ext cx="276045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39F7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</a:t>
            </a:r>
            <a:endParaRPr lang="en-US" sz="1400" b="1" dirty="0">
              <a:solidFill>
                <a:srgbClr val="39F7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5C411F-2A1E-E23E-9A4E-483EF635A865}"/>
              </a:ext>
            </a:extLst>
          </p:cNvPr>
          <p:cNvSpPr/>
          <p:nvPr/>
        </p:nvSpPr>
        <p:spPr>
          <a:xfrm>
            <a:off x="2739430" y="5872517"/>
            <a:ext cx="276045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39F7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</a:t>
            </a:r>
            <a:endParaRPr lang="en-US" sz="1400" b="1" dirty="0">
              <a:solidFill>
                <a:srgbClr val="39F7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D621F6-87FD-8460-8F3D-28AD70DB82AB}"/>
              </a:ext>
            </a:extLst>
          </p:cNvPr>
          <p:cNvSpPr/>
          <p:nvPr/>
        </p:nvSpPr>
        <p:spPr>
          <a:xfrm>
            <a:off x="4480935" y="5872517"/>
            <a:ext cx="276045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</a:t>
            </a:r>
            <a:endParaRPr lang="en-US" sz="1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D23E0E-993F-7400-035B-F732B2E8FBF4}"/>
              </a:ext>
            </a:extLst>
          </p:cNvPr>
          <p:cNvGrpSpPr/>
          <p:nvPr/>
        </p:nvGrpSpPr>
        <p:grpSpPr>
          <a:xfrm>
            <a:off x="4480935" y="6475360"/>
            <a:ext cx="870228" cy="261610"/>
            <a:chOff x="4480935" y="6475360"/>
            <a:chExt cx="870228" cy="2616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426A0-0055-D3BC-80C6-2289DE38A5AD}"/>
                </a:ext>
              </a:extLst>
            </p:cNvPr>
            <p:cNvSpPr/>
            <p:nvPr/>
          </p:nvSpPr>
          <p:spPr>
            <a:xfrm>
              <a:off x="4480935" y="6491865"/>
              <a:ext cx="276045" cy="228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37FB37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 2" panose="05020102010507070707" pitchFamily="18" charset="2"/>
                </a:rPr>
                <a:t></a:t>
              </a:r>
              <a:endParaRPr lang="en-US" sz="1400" b="1" dirty="0">
                <a:solidFill>
                  <a:srgbClr val="37FB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694183-0DC1-2B69-8307-CF4C25C43207}"/>
                </a:ext>
              </a:extLst>
            </p:cNvPr>
            <p:cNvSpPr txBox="1"/>
            <p:nvPr/>
          </p:nvSpPr>
          <p:spPr>
            <a:xfrm>
              <a:off x="4672772" y="6475360"/>
              <a:ext cx="6783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37FB37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Tracking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C6E746-DF83-45D9-4E0D-114C06D95D4C}"/>
              </a:ext>
            </a:extLst>
          </p:cNvPr>
          <p:cNvGrpSpPr/>
          <p:nvPr/>
        </p:nvGrpSpPr>
        <p:grpSpPr>
          <a:xfrm>
            <a:off x="6222440" y="6475360"/>
            <a:ext cx="1108114" cy="261610"/>
            <a:chOff x="6222440" y="6475360"/>
            <a:chExt cx="1108114" cy="26161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714F40E-E9B9-86B4-2535-E0A049E77EE9}"/>
                </a:ext>
              </a:extLst>
            </p:cNvPr>
            <p:cNvSpPr/>
            <p:nvPr/>
          </p:nvSpPr>
          <p:spPr>
            <a:xfrm>
              <a:off x="6222440" y="6491865"/>
              <a:ext cx="276045" cy="228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FFFF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 2" panose="05020102010507070707" pitchFamily="18" charset="2"/>
                </a:rPr>
                <a:t></a:t>
              </a:r>
              <a:endParaRPr lang="en-US" sz="1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A5558E-460B-9466-9E98-946BACCCB660}"/>
                </a:ext>
              </a:extLst>
            </p:cNvPr>
            <p:cNvSpPr txBox="1"/>
            <p:nvPr/>
          </p:nvSpPr>
          <p:spPr>
            <a:xfrm>
              <a:off x="6427743" y="6475360"/>
              <a:ext cx="9028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FF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Needs Work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16E4A1-F5A0-B76A-A919-11CA54B33713}"/>
              </a:ext>
            </a:extLst>
          </p:cNvPr>
          <p:cNvGrpSpPr/>
          <p:nvPr/>
        </p:nvGrpSpPr>
        <p:grpSpPr>
          <a:xfrm>
            <a:off x="7893203" y="6475360"/>
            <a:ext cx="1778038" cy="261610"/>
            <a:chOff x="7893203" y="6475360"/>
            <a:chExt cx="1778038" cy="26161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9BD3FA1-FD78-B240-573B-6B73A541FDAB}"/>
                </a:ext>
              </a:extLst>
            </p:cNvPr>
            <p:cNvSpPr/>
            <p:nvPr/>
          </p:nvSpPr>
          <p:spPr>
            <a:xfrm>
              <a:off x="7893203" y="6491865"/>
              <a:ext cx="276045" cy="228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 2" panose="05020102010507070707" pitchFamily="18" charset="2"/>
                </a:rPr>
                <a:t></a:t>
              </a:r>
              <a:endPara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A4E81E-3D66-51CD-B5F7-F64B62DE3810}"/>
                </a:ext>
              </a:extLst>
            </p:cNvPr>
            <p:cNvSpPr txBox="1"/>
            <p:nvPr/>
          </p:nvSpPr>
          <p:spPr>
            <a:xfrm>
              <a:off x="8082344" y="6475360"/>
              <a:ext cx="1588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Off Track or Not Started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4BF1D51-D0F9-8BF0-B867-4DA99D5443E8}"/>
              </a:ext>
            </a:extLst>
          </p:cNvPr>
          <p:cNvSpPr/>
          <p:nvPr/>
        </p:nvSpPr>
        <p:spPr>
          <a:xfrm>
            <a:off x="2739430" y="4977545"/>
            <a:ext cx="276045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39F7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</a:t>
            </a:r>
            <a:endParaRPr lang="en-US" sz="1400" b="1" dirty="0">
              <a:solidFill>
                <a:srgbClr val="39F7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C194DD-FB7E-3B78-81E1-1B1DD729828A}"/>
              </a:ext>
            </a:extLst>
          </p:cNvPr>
          <p:cNvSpPr/>
          <p:nvPr/>
        </p:nvSpPr>
        <p:spPr>
          <a:xfrm>
            <a:off x="6151698" y="4988153"/>
            <a:ext cx="276045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39F71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</a:t>
            </a:r>
            <a:endParaRPr lang="en-US" sz="1400" b="1" dirty="0">
              <a:solidFill>
                <a:srgbClr val="39F71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462DC7-687A-3D38-7056-8B1AB96A3AA6}"/>
              </a:ext>
            </a:extLst>
          </p:cNvPr>
          <p:cNvSpPr/>
          <p:nvPr/>
        </p:nvSpPr>
        <p:spPr>
          <a:xfrm>
            <a:off x="4480935" y="4988153"/>
            <a:ext cx="276045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</a:t>
            </a:r>
            <a:endParaRPr lang="en-US" sz="1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6169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B40D7C7-B84E-D365-E45E-71E90241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Branding &amp; Mind Mapping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92D30-E6B7-0452-0B7D-A0BEDF965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How We Present Ourselves &amp; How We are Perceived by Others</a:t>
            </a:r>
          </a:p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2B7A37-A343-F894-27C9-D475A0D36F09}"/>
              </a:ext>
            </a:extLst>
          </p:cNvPr>
          <p:cNvGrpSpPr/>
          <p:nvPr/>
        </p:nvGrpSpPr>
        <p:grpSpPr>
          <a:xfrm>
            <a:off x="1350547" y="1156478"/>
            <a:ext cx="9474616" cy="5539740"/>
            <a:chOff x="1350547" y="1156478"/>
            <a:chExt cx="9474616" cy="55397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2F2C7D-D938-1D2E-3873-8D98F5FDB1DB}"/>
                </a:ext>
              </a:extLst>
            </p:cNvPr>
            <p:cNvGrpSpPr/>
            <p:nvPr/>
          </p:nvGrpSpPr>
          <p:grpSpPr>
            <a:xfrm>
              <a:off x="1350547" y="1156478"/>
              <a:ext cx="9474616" cy="3291840"/>
              <a:chOff x="1350547" y="1156478"/>
              <a:chExt cx="9474616" cy="329184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6FF1EA0-92A9-CB77-0EC8-E5431DA3EA50}"/>
                  </a:ext>
                </a:extLst>
              </p:cNvPr>
              <p:cNvGrpSpPr/>
              <p:nvPr/>
            </p:nvGrpSpPr>
            <p:grpSpPr>
              <a:xfrm>
                <a:off x="1350547" y="1156478"/>
                <a:ext cx="4572000" cy="3291840"/>
                <a:chOff x="1350547" y="1156478"/>
                <a:chExt cx="4572000" cy="3291840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CAAC4DE0-9482-F3E3-EC6C-2018C498FCFD}"/>
                    </a:ext>
                  </a:extLst>
                </p:cNvPr>
                <p:cNvSpPr/>
                <p:nvPr/>
              </p:nvSpPr>
              <p:spPr>
                <a:xfrm>
                  <a:off x="1350547" y="1156478"/>
                  <a:ext cx="4572000" cy="4572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i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Branding Matrix</a:t>
                  </a: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F91717FF-C27C-2BBE-947B-20F896E95E62}"/>
                    </a:ext>
                  </a:extLst>
                </p:cNvPr>
                <p:cNvSpPr/>
                <p:nvPr/>
              </p:nvSpPr>
              <p:spPr>
                <a:xfrm>
                  <a:off x="1350547" y="1613678"/>
                  <a:ext cx="4572000" cy="283464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Aligns Core Brand with Values and Culture Internally and Externally.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What’s the organization’s personality and how does it express itself.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What do relationships and market position look like to others.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 competencies in the organization with the offered value proposition.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endPara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39FCC58-7855-5589-BA7C-12AEF09C56F2}"/>
                  </a:ext>
                </a:extLst>
              </p:cNvPr>
              <p:cNvGrpSpPr/>
              <p:nvPr/>
            </p:nvGrpSpPr>
            <p:grpSpPr>
              <a:xfrm>
                <a:off x="6253163" y="1156478"/>
                <a:ext cx="4572000" cy="3291840"/>
                <a:chOff x="6253163" y="1156478"/>
                <a:chExt cx="4572000" cy="3291840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BD6E4F55-09B6-BF12-DEDE-369DB30697C2}"/>
                    </a:ext>
                  </a:extLst>
                </p:cNvPr>
                <p:cNvSpPr/>
                <p:nvPr/>
              </p:nvSpPr>
              <p:spPr>
                <a:xfrm>
                  <a:off x="6253163" y="1156478"/>
                  <a:ext cx="4572000" cy="4572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i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Mind Mapping</a:t>
                  </a: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68AA0AA6-792E-0DA0-3968-4E8E110EF4FC}"/>
                    </a:ext>
                  </a:extLst>
                </p:cNvPr>
                <p:cNvSpPr/>
                <p:nvPr/>
              </p:nvSpPr>
              <p:spPr>
                <a:xfrm>
                  <a:off x="6253163" y="1613678"/>
                  <a:ext cx="4572000" cy="283464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What does an organization want to be in the hearts and minds of people.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How does the organization see itself and how does it present externally?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Mapping can go as deep as needed.</a:t>
                  </a: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endPara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182880" indent="-182880">
                    <a:buFont typeface="Arial" panose="020B0604020202020204" pitchFamily="34" charset="0"/>
                    <a:buChar char="•"/>
                  </a:pPr>
                  <a:endPara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14" name="Picture 13" descr="A blue and white cloud with text&#10;&#10;Description automatically generated">
              <a:extLst>
                <a:ext uri="{FF2B5EF4-FFF2-40B4-BE49-F238E27FC236}">
                  <a16:creationId xmlns:a16="http://schemas.microsoft.com/office/drawing/2014/main" id="{AFBAD384-966E-E421-7DA3-491506B91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4708" y="4448318"/>
              <a:ext cx="2943678" cy="2247900"/>
            </a:xfrm>
            <a:prstGeom prst="rect">
              <a:avLst/>
            </a:prstGeom>
          </p:spPr>
        </p:pic>
        <p:pic>
          <p:nvPicPr>
            <p:cNvPr id="18" name="Picture 17" descr="A couple of heads with brain and heart&#10;&#10;Description automatically generated">
              <a:extLst>
                <a:ext uri="{FF2B5EF4-FFF2-40B4-BE49-F238E27FC236}">
                  <a16:creationId xmlns:a16="http://schemas.microsoft.com/office/drawing/2014/main" id="{6F0248AF-9B1A-51E2-97BF-713DDF532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972" y="4777030"/>
              <a:ext cx="2552381" cy="159047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1C24945-C86C-E9EE-B204-E3CDDB57B94B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49391168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64CC-703E-86C9-5997-653982D3B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Branding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FCAF8-C44F-03B8-FEEF-148B9F9CC4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How Does the Organization or Team Align Internally &amp; Externally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4034CCF-B4BC-C292-C53B-848F47C908D9}"/>
              </a:ext>
            </a:extLst>
          </p:cNvPr>
          <p:cNvGrpSpPr/>
          <p:nvPr/>
        </p:nvGrpSpPr>
        <p:grpSpPr>
          <a:xfrm>
            <a:off x="1698592" y="1198562"/>
            <a:ext cx="8620096" cy="5462074"/>
            <a:chOff x="1507014" y="1071551"/>
            <a:chExt cx="8620096" cy="54620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C6A7A5-61FB-A7F5-2D14-854B72A37D3F}"/>
                </a:ext>
              </a:extLst>
            </p:cNvPr>
            <p:cNvSpPr txBox="1"/>
            <p:nvPr/>
          </p:nvSpPr>
          <p:spPr>
            <a:xfrm>
              <a:off x="8298310" y="4412432"/>
              <a:ext cx="1828800" cy="1554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u="sng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Usage</a:t>
              </a:r>
            </a:p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Internal &amp; external communications about how the organization defines itself and how it functions; also helps drive what’s being established at the core.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E8B91CF-126D-E09F-522B-60AD4C940661}"/>
                </a:ext>
              </a:extLst>
            </p:cNvPr>
            <p:cNvSpPr/>
            <p:nvPr/>
          </p:nvSpPr>
          <p:spPr>
            <a:xfrm>
              <a:off x="2035121" y="1462639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Value Proposition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problem is being solved &amp; how?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2F81A6-03CA-D049-BCFF-6579A3ABE78C}"/>
                </a:ext>
              </a:extLst>
            </p:cNvPr>
            <p:cNvSpPr/>
            <p:nvPr/>
          </p:nvSpPr>
          <p:spPr>
            <a:xfrm>
              <a:off x="2035121" y="3061587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Expression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way an organization communicates and expresses itself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BBD4EC-7546-1DB7-9B9F-437518CCA376}"/>
                </a:ext>
              </a:extLst>
            </p:cNvPr>
            <p:cNvSpPr/>
            <p:nvPr/>
          </p:nvSpPr>
          <p:spPr>
            <a:xfrm>
              <a:off x="2035121" y="4656426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Vision &amp; Mission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b="1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Vision: </a:t>
              </a: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does the organization or team accomplish objectives</a:t>
              </a:r>
            </a:p>
            <a:p>
              <a:r>
                <a:rPr lang="en-US" sz="1400" b="1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Mission: </a:t>
              </a: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is the core function of the organization or team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86F741-48C6-1B31-4975-EFB10CADE1B2}"/>
                </a:ext>
              </a:extLst>
            </p:cNvPr>
            <p:cNvSpPr/>
            <p:nvPr/>
          </p:nvSpPr>
          <p:spPr>
            <a:xfrm>
              <a:off x="4085052" y="1462639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Relationships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nature of relationships with key stakeholders.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B6375A-6167-D55C-BFB7-7803182F0CD2}"/>
                </a:ext>
              </a:extLst>
            </p:cNvPr>
            <p:cNvSpPr/>
            <p:nvPr/>
          </p:nvSpPr>
          <p:spPr>
            <a:xfrm>
              <a:off x="4085052" y="3061587"/>
              <a:ext cx="2057400" cy="1600200"/>
            </a:xfrm>
            <a:prstGeom prst="rect">
              <a:avLst/>
            </a:prstGeom>
            <a:solidFill>
              <a:srgbClr val="6CABF8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Brand Core</a:t>
              </a:r>
            </a:p>
            <a:p>
              <a:endParaRPr lang="en-US" sz="667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What’s the promise and what are the core values that sum up what the brand stands for?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3423933-7448-6AE7-505E-6DE1180E265B}"/>
                </a:ext>
              </a:extLst>
            </p:cNvPr>
            <p:cNvSpPr/>
            <p:nvPr/>
          </p:nvSpPr>
          <p:spPr>
            <a:xfrm>
              <a:off x="4085052" y="4656426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  <a:endParaRPr lang="en-US" sz="667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are the organization’s or team’s attitude and how do they work &amp; behave?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C2F299-21D8-567B-10E3-4BB7F2D9E682}"/>
                </a:ext>
              </a:extLst>
            </p:cNvPr>
            <p:cNvSpPr/>
            <p:nvPr/>
          </p:nvSpPr>
          <p:spPr>
            <a:xfrm>
              <a:off x="6143608" y="4656426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Competences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the organization or team are good at, and what makes them better than most?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0D6C35-126F-0D65-1213-33AA0357E5B2}"/>
                </a:ext>
              </a:extLst>
            </p:cNvPr>
            <p:cNvSpPr/>
            <p:nvPr/>
          </p:nvSpPr>
          <p:spPr>
            <a:xfrm>
              <a:off x="6143608" y="1462639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Position</a:t>
              </a:r>
              <a:endParaRPr lang="en-US" sz="667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market position and what’s in the hearts &amp; minds of key stakeholders?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42DF42-1FCD-89EE-DE40-C11701DA8C66}"/>
                </a:ext>
              </a:extLst>
            </p:cNvPr>
            <p:cNvSpPr/>
            <p:nvPr/>
          </p:nvSpPr>
          <p:spPr>
            <a:xfrm>
              <a:off x="6143608" y="3061587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Personality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combination of human characteristics or qualities forms the character?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3B49F5-176A-4094-8D47-FCD8408C7531}"/>
                </a:ext>
              </a:extLst>
            </p:cNvPr>
            <p:cNvSpPr txBox="1"/>
            <p:nvPr/>
          </p:nvSpPr>
          <p:spPr>
            <a:xfrm rot="16200000">
              <a:off x="1195115" y="1567222"/>
              <a:ext cx="1097280" cy="27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EXTERNAL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217B91-4963-E2B9-4962-0E368B4CDC77}"/>
                </a:ext>
              </a:extLst>
            </p:cNvPr>
            <p:cNvSpPr txBox="1"/>
            <p:nvPr/>
          </p:nvSpPr>
          <p:spPr>
            <a:xfrm rot="16200000">
              <a:off x="1195115" y="5428074"/>
              <a:ext cx="1097280" cy="27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INTERNAL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97B0B3-52D4-DE27-17E1-1EFEA63C7897}"/>
                </a:ext>
              </a:extLst>
            </p:cNvPr>
            <p:cNvSpPr txBox="1"/>
            <p:nvPr/>
          </p:nvSpPr>
          <p:spPr>
            <a:xfrm rot="16200000">
              <a:off x="729774" y="3724527"/>
              <a:ext cx="1828800" cy="27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EXTERNAL / INTERNAL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F79B6D9-B43C-2CA9-DE46-4292C650A4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2317" y="4340701"/>
              <a:ext cx="2421607" cy="2016962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69FCE7B-964F-DC6E-056F-76A6F345D7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8062" y="1365711"/>
              <a:ext cx="2743200" cy="2194560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4A2FA5F-B4DA-0009-672B-FA44BD109F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32317" y="1397336"/>
              <a:ext cx="2421607" cy="1952099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C53523E-5E31-D250-B3B3-BBDB868B7B52}"/>
                </a:ext>
              </a:extLst>
            </p:cNvPr>
            <p:cNvCxnSpPr>
              <a:cxnSpLocks/>
            </p:cNvCxnSpPr>
            <p:nvPr/>
          </p:nvCxnSpPr>
          <p:spPr>
            <a:xfrm>
              <a:off x="5794085" y="4340703"/>
              <a:ext cx="2527177" cy="2002946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22BE890-0C58-EBDE-493E-BD54DFA43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7450" y="3981940"/>
              <a:ext cx="2468880" cy="0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6F6FA0C-AB05-D7E2-276A-6278070FFD3A}"/>
                </a:ext>
              </a:extLst>
            </p:cNvPr>
            <p:cNvCxnSpPr>
              <a:cxnSpLocks/>
            </p:cNvCxnSpPr>
            <p:nvPr/>
          </p:nvCxnSpPr>
          <p:spPr>
            <a:xfrm>
              <a:off x="5940359" y="3981940"/>
              <a:ext cx="2468880" cy="0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78698E-CF0D-1553-42B4-6CFBC9947E30}"/>
                </a:ext>
              </a:extLst>
            </p:cNvPr>
            <p:cNvSpPr txBox="1"/>
            <p:nvPr/>
          </p:nvSpPr>
          <p:spPr>
            <a:xfrm>
              <a:off x="8331762" y="1183867"/>
              <a:ext cx="825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14D0E9-A891-C972-341B-210B3611E65C}"/>
                </a:ext>
              </a:extLst>
            </p:cNvPr>
            <p:cNvSpPr txBox="1"/>
            <p:nvPr/>
          </p:nvSpPr>
          <p:spPr>
            <a:xfrm>
              <a:off x="8331762" y="6256626"/>
              <a:ext cx="1103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COMPETITION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0FC172-9D33-23FE-404C-7D2B708865FE}"/>
                </a:ext>
              </a:extLst>
            </p:cNvPr>
            <p:cNvSpPr txBox="1"/>
            <p:nvPr/>
          </p:nvSpPr>
          <p:spPr>
            <a:xfrm>
              <a:off x="4649508" y="1071551"/>
              <a:ext cx="10636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INTERACTION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9117390-B8AE-752E-0784-9B38BDF321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9612" y="1322366"/>
              <a:ext cx="0" cy="2106634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E30423-5292-5507-E655-3C2AD561A8FD}"/>
                </a:ext>
              </a:extLst>
            </p:cNvPr>
            <p:cNvCxnSpPr>
              <a:cxnSpLocks/>
            </p:cNvCxnSpPr>
            <p:nvPr/>
          </p:nvCxnSpPr>
          <p:spPr>
            <a:xfrm>
              <a:off x="5089612" y="4340701"/>
              <a:ext cx="0" cy="2103231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091A0BC-9090-2044-FA29-30827815B38C}"/>
                </a:ext>
              </a:extLst>
            </p:cNvPr>
            <p:cNvSpPr txBox="1"/>
            <p:nvPr/>
          </p:nvSpPr>
          <p:spPr>
            <a:xfrm>
              <a:off x="8298310" y="1565399"/>
              <a:ext cx="1828800" cy="164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u="sng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Alignment</a:t>
              </a:r>
            </a:p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There needs to be clear alignment on the diagonal paths (Strategy &amp; Competition), the vertical path (Interaction), and the horizontal path (communications).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B593DB-92A0-2445-2ECC-8CD28894801C}"/>
                </a:ext>
              </a:extLst>
            </p:cNvPr>
            <p:cNvSpPr txBox="1"/>
            <p:nvPr/>
          </p:nvSpPr>
          <p:spPr>
            <a:xfrm>
              <a:off x="8409239" y="3841487"/>
              <a:ext cx="14410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COMMUNICATIONS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62D7E30-83AF-1976-AC0D-0DE5D331C449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261188288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64CC-703E-86C9-5997-653982D3B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Branding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FCAF8-C44F-03B8-FEEF-148B9F9CC4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How the Organization Aligns Internally &amp; Externally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4034CCF-B4BC-C292-C53B-848F47C908D9}"/>
              </a:ext>
            </a:extLst>
          </p:cNvPr>
          <p:cNvGrpSpPr/>
          <p:nvPr/>
        </p:nvGrpSpPr>
        <p:grpSpPr>
          <a:xfrm>
            <a:off x="1698592" y="1198562"/>
            <a:ext cx="8620096" cy="5462074"/>
            <a:chOff x="1507014" y="1071551"/>
            <a:chExt cx="8620096" cy="54620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C6A7A5-61FB-A7F5-2D14-854B72A37D3F}"/>
                </a:ext>
              </a:extLst>
            </p:cNvPr>
            <p:cNvSpPr txBox="1"/>
            <p:nvPr/>
          </p:nvSpPr>
          <p:spPr>
            <a:xfrm>
              <a:off x="8298310" y="4412432"/>
              <a:ext cx="1828800" cy="1554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u="sng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Usage</a:t>
              </a:r>
            </a:p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Internal &amp; external communications about how the organization defines itself and how it functions; also helps drive what’s being established at the core.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E8B91CF-126D-E09F-522B-60AD4C940661}"/>
                </a:ext>
              </a:extLst>
            </p:cNvPr>
            <p:cNvSpPr/>
            <p:nvPr/>
          </p:nvSpPr>
          <p:spPr>
            <a:xfrm>
              <a:off x="2035121" y="1462639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Value Proposition</a:t>
              </a:r>
              <a:endParaRPr lang="en-US" sz="667" dirty="0">
                <a:solidFill>
                  <a:schemeClr val="tx1"/>
                </a:solidFill>
              </a:endParaRP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Turns Strategy into Beneficial Outcomes</a:t>
              </a: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Building Sustainable Competences in Strategic Project Portfolio Management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2F81A6-03CA-D049-BCFF-6579A3ABE78C}"/>
                </a:ext>
              </a:extLst>
            </p:cNvPr>
            <p:cNvSpPr/>
            <p:nvPr/>
          </p:nvSpPr>
          <p:spPr>
            <a:xfrm>
              <a:off x="2035121" y="3061587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Expression</a:t>
              </a:r>
              <a:endParaRPr lang="en-US" sz="667" dirty="0">
                <a:solidFill>
                  <a:schemeClr val="tx1"/>
                </a:solidFill>
              </a:endParaRP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Guest Speaking</a:t>
              </a: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LinkedIn Content</a:t>
              </a: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Website Content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BBD4EC-7546-1DB7-9B9F-437518CCA376}"/>
                </a:ext>
              </a:extLst>
            </p:cNvPr>
            <p:cNvSpPr/>
            <p:nvPr/>
          </p:nvSpPr>
          <p:spPr>
            <a:xfrm>
              <a:off x="2035121" y="4656426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Vision &amp; Mission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b="1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Mission: </a:t>
              </a: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Delivering Strategic Project Portfolio Management Expertise</a:t>
              </a:r>
            </a:p>
            <a:p>
              <a:r>
                <a:rPr lang="en-US" sz="1400" b="1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Vision: </a:t>
              </a: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Make Strategy Mgt Accessible . . . 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86F741-48C6-1B31-4975-EFB10CADE1B2}"/>
                </a:ext>
              </a:extLst>
            </p:cNvPr>
            <p:cNvSpPr/>
            <p:nvPr/>
          </p:nvSpPr>
          <p:spPr>
            <a:xfrm>
              <a:off x="4085052" y="1462639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Relationships</a:t>
              </a:r>
              <a:endParaRPr lang="en-US" sz="667" dirty="0">
                <a:solidFill>
                  <a:schemeClr val="tx1"/>
                </a:solidFill>
              </a:endParaRP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Personal Focus with Stakeholders</a:t>
              </a: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Consistent and Accurate Communications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B6375A-6167-D55C-BFB7-7803182F0CD2}"/>
                </a:ext>
              </a:extLst>
            </p:cNvPr>
            <p:cNvSpPr/>
            <p:nvPr/>
          </p:nvSpPr>
          <p:spPr>
            <a:xfrm>
              <a:off x="4085052" y="3061587"/>
              <a:ext cx="2057400" cy="1600200"/>
            </a:xfrm>
            <a:prstGeom prst="rect">
              <a:avLst/>
            </a:prstGeom>
            <a:solidFill>
              <a:srgbClr val="6CABF8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Brand Core</a:t>
              </a:r>
            </a:p>
            <a:p>
              <a:endParaRPr lang="en-US" sz="667" dirty="0">
                <a:solidFill>
                  <a:schemeClr val="tx1"/>
                </a:solidFill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Project Portfolio Management Expertise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3423933-7448-6AE7-505E-6DE1180E265B}"/>
                </a:ext>
              </a:extLst>
            </p:cNvPr>
            <p:cNvSpPr/>
            <p:nvPr/>
          </p:nvSpPr>
          <p:spPr>
            <a:xfrm>
              <a:off x="4085052" y="4656426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  <a:endParaRPr lang="en-US" sz="667" dirty="0">
                <a:solidFill>
                  <a:schemeClr val="tx1"/>
                </a:solidFill>
              </a:endParaRP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Building Trust Based Relationships</a:t>
              </a: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Continuously Learning and Improving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C2F299-21D8-567B-10E3-4BB7F2D9E682}"/>
                </a:ext>
              </a:extLst>
            </p:cNvPr>
            <p:cNvSpPr/>
            <p:nvPr/>
          </p:nvSpPr>
          <p:spPr>
            <a:xfrm>
              <a:off x="6143608" y="4656426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Competences</a:t>
              </a:r>
              <a:endParaRPr lang="en-US" sz="667" dirty="0">
                <a:solidFill>
                  <a:schemeClr val="tx1"/>
                </a:solidFill>
              </a:endParaRP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Strategy, Portfolio, and Project Management Expertise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0D6C35-126F-0D65-1213-33AA0357E5B2}"/>
                </a:ext>
              </a:extLst>
            </p:cNvPr>
            <p:cNvSpPr/>
            <p:nvPr/>
          </p:nvSpPr>
          <p:spPr>
            <a:xfrm>
              <a:off x="6143608" y="1462639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Position</a:t>
              </a:r>
              <a:endParaRPr lang="en-US" sz="667" dirty="0">
                <a:solidFill>
                  <a:schemeClr val="tx1"/>
                </a:solidFill>
              </a:endParaRP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Concierge Level Service</a:t>
              </a: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Professional Discipline Service Provider</a:t>
              </a: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Educator of Strategic Proj. Portfolio Skills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42DF42-1FCD-89EE-DE40-C11701DA8C66}"/>
                </a:ext>
              </a:extLst>
            </p:cNvPr>
            <p:cNvSpPr/>
            <p:nvPr/>
          </p:nvSpPr>
          <p:spPr>
            <a:xfrm>
              <a:off x="6143608" y="3061587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Personality</a:t>
              </a:r>
              <a:endParaRPr lang="en-US" sz="667" dirty="0">
                <a:solidFill>
                  <a:schemeClr val="tx1"/>
                </a:solidFill>
              </a:endParaRP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Focuses on Mission</a:t>
              </a: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Curiosity in Others</a:t>
              </a: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Driven to Improve</a:t>
              </a: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Community Service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3B49F5-176A-4094-8D47-FCD8408C7531}"/>
                </a:ext>
              </a:extLst>
            </p:cNvPr>
            <p:cNvSpPr txBox="1"/>
            <p:nvPr/>
          </p:nvSpPr>
          <p:spPr>
            <a:xfrm rot="16200000">
              <a:off x="1195115" y="1567222"/>
              <a:ext cx="1097280" cy="27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EXTERNAL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217B91-4963-E2B9-4962-0E368B4CDC77}"/>
                </a:ext>
              </a:extLst>
            </p:cNvPr>
            <p:cNvSpPr txBox="1"/>
            <p:nvPr/>
          </p:nvSpPr>
          <p:spPr>
            <a:xfrm rot="16200000">
              <a:off x="1195115" y="5428074"/>
              <a:ext cx="1097280" cy="27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INTERNAL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97B0B3-52D4-DE27-17E1-1EFEA63C7897}"/>
                </a:ext>
              </a:extLst>
            </p:cNvPr>
            <p:cNvSpPr txBox="1"/>
            <p:nvPr/>
          </p:nvSpPr>
          <p:spPr>
            <a:xfrm rot="16200000">
              <a:off x="729774" y="3724527"/>
              <a:ext cx="1828800" cy="27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EXTERNAL / INTERNAL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F79B6D9-B43C-2CA9-DE46-4292C650A4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2317" y="4340701"/>
              <a:ext cx="2421607" cy="2016962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69FCE7B-964F-DC6E-056F-76A6F345D7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8062" y="1365711"/>
              <a:ext cx="2743200" cy="2194560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4A2FA5F-B4DA-0009-672B-FA44BD109F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32317" y="1397336"/>
              <a:ext cx="2421607" cy="1952099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C53523E-5E31-D250-B3B3-BBDB868B7B52}"/>
                </a:ext>
              </a:extLst>
            </p:cNvPr>
            <p:cNvCxnSpPr>
              <a:cxnSpLocks/>
            </p:cNvCxnSpPr>
            <p:nvPr/>
          </p:nvCxnSpPr>
          <p:spPr>
            <a:xfrm>
              <a:off x="5794085" y="4340703"/>
              <a:ext cx="2527177" cy="2002946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22BE890-0C58-EBDE-493E-BD54DFA43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7450" y="3981940"/>
              <a:ext cx="2468880" cy="0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6F6FA0C-AB05-D7E2-276A-6278070FFD3A}"/>
                </a:ext>
              </a:extLst>
            </p:cNvPr>
            <p:cNvCxnSpPr>
              <a:cxnSpLocks/>
            </p:cNvCxnSpPr>
            <p:nvPr/>
          </p:nvCxnSpPr>
          <p:spPr>
            <a:xfrm>
              <a:off x="5940359" y="3981940"/>
              <a:ext cx="2468880" cy="0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78698E-CF0D-1553-42B4-6CFBC9947E30}"/>
                </a:ext>
              </a:extLst>
            </p:cNvPr>
            <p:cNvSpPr txBox="1"/>
            <p:nvPr/>
          </p:nvSpPr>
          <p:spPr>
            <a:xfrm>
              <a:off x="8331762" y="1183867"/>
              <a:ext cx="825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14D0E9-A891-C972-341B-210B3611E65C}"/>
                </a:ext>
              </a:extLst>
            </p:cNvPr>
            <p:cNvSpPr txBox="1"/>
            <p:nvPr/>
          </p:nvSpPr>
          <p:spPr>
            <a:xfrm>
              <a:off x="8331762" y="6256626"/>
              <a:ext cx="1103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COMPETITION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0FC172-9D33-23FE-404C-7D2B708865FE}"/>
                </a:ext>
              </a:extLst>
            </p:cNvPr>
            <p:cNvSpPr txBox="1"/>
            <p:nvPr/>
          </p:nvSpPr>
          <p:spPr>
            <a:xfrm>
              <a:off x="4649508" y="1071551"/>
              <a:ext cx="10636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INTERACTION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9117390-B8AE-752E-0784-9B38BDF321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9612" y="1322366"/>
              <a:ext cx="0" cy="2106634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E30423-5292-5507-E655-3C2AD561A8FD}"/>
                </a:ext>
              </a:extLst>
            </p:cNvPr>
            <p:cNvCxnSpPr>
              <a:cxnSpLocks/>
            </p:cNvCxnSpPr>
            <p:nvPr/>
          </p:nvCxnSpPr>
          <p:spPr>
            <a:xfrm>
              <a:off x="5089612" y="4340701"/>
              <a:ext cx="0" cy="2103231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091A0BC-9090-2044-FA29-30827815B38C}"/>
                </a:ext>
              </a:extLst>
            </p:cNvPr>
            <p:cNvSpPr txBox="1"/>
            <p:nvPr/>
          </p:nvSpPr>
          <p:spPr>
            <a:xfrm>
              <a:off x="8298310" y="1565399"/>
              <a:ext cx="1828800" cy="164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u="sng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Alignment</a:t>
              </a:r>
            </a:p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There needs to be clear alignment on the diagonal paths (Strategy &amp; Competition), the vertical path (Interaction), and the horizontal path (communications).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B593DB-92A0-2445-2ECC-8CD28894801C}"/>
                </a:ext>
              </a:extLst>
            </p:cNvPr>
            <p:cNvSpPr txBox="1"/>
            <p:nvPr/>
          </p:nvSpPr>
          <p:spPr>
            <a:xfrm>
              <a:off x="8409239" y="3841487"/>
              <a:ext cx="14410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COMMUNICATIONS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1398D90-5431-5B86-E88D-740C62CADF20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218467471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97A28-2F89-37F2-9E31-302DA0B13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Hearts &amp; Minds of Others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025E6-F46F-8EAC-93E1-16A5BC18D5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Example: Clarity Execution</a:t>
            </a:r>
          </a:p>
        </p:txBody>
      </p: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9502D1E5-DD55-3685-984B-70258D731E37}"/>
              </a:ext>
            </a:extLst>
          </p:cNvPr>
          <p:cNvGrpSpPr/>
          <p:nvPr/>
        </p:nvGrpSpPr>
        <p:grpSpPr>
          <a:xfrm>
            <a:off x="335316" y="720312"/>
            <a:ext cx="11653153" cy="5020580"/>
            <a:chOff x="106716" y="834612"/>
            <a:chExt cx="11653153" cy="502058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7C3FBA2-2B95-4400-1633-EC47C5B16C96}"/>
                </a:ext>
              </a:extLst>
            </p:cNvPr>
            <p:cNvGrpSpPr/>
            <p:nvPr/>
          </p:nvGrpSpPr>
          <p:grpSpPr>
            <a:xfrm>
              <a:off x="4452732" y="3152957"/>
              <a:ext cx="2468880" cy="914400"/>
              <a:chOff x="4785710" y="2971800"/>
              <a:chExt cx="2468880" cy="91440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9457960-1611-3F85-193D-36D6EF2C50B5}"/>
                  </a:ext>
                </a:extLst>
              </p:cNvPr>
              <p:cNvSpPr/>
              <p:nvPr/>
            </p:nvSpPr>
            <p:spPr>
              <a:xfrm>
                <a:off x="4785710" y="2971800"/>
                <a:ext cx="2468880" cy="914400"/>
              </a:xfrm>
              <a:prstGeom prst="roundRect">
                <a:avLst/>
              </a:prstGeom>
              <a:noFill/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 descr="A black and blue logo&#10;&#10;Description automatically generated">
                <a:extLst>
                  <a:ext uri="{FF2B5EF4-FFF2-40B4-BE49-F238E27FC236}">
                    <a16:creationId xmlns:a16="http://schemas.microsoft.com/office/drawing/2014/main" id="{0E33F70A-1733-9306-DEB9-83D8B8DF2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2234" y="3108960"/>
                <a:ext cx="2035833" cy="640080"/>
              </a:xfrm>
              <a:prstGeom prst="rect">
                <a:avLst/>
              </a:prstGeom>
            </p:spPr>
          </p:pic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F45A236-C8BB-7A98-CFAD-AA603B504B27}"/>
                </a:ext>
              </a:extLst>
            </p:cNvPr>
            <p:cNvSpPr/>
            <p:nvPr/>
          </p:nvSpPr>
          <p:spPr>
            <a:xfrm>
              <a:off x="6626760" y="2123849"/>
              <a:ext cx="1554480" cy="6400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Educator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3A6AD11-DD6C-3FFB-5E4A-AD3608340BAD}"/>
                </a:ext>
              </a:extLst>
            </p:cNvPr>
            <p:cNvSpPr/>
            <p:nvPr/>
          </p:nvSpPr>
          <p:spPr>
            <a:xfrm>
              <a:off x="3287296" y="2141197"/>
              <a:ext cx="1554480" cy="6400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Customers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F9B448C-B962-12AF-89E0-4E3271196EF5}"/>
                </a:ext>
              </a:extLst>
            </p:cNvPr>
            <p:cNvSpPr/>
            <p:nvPr/>
          </p:nvSpPr>
          <p:spPr>
            <a:xfrm>
              <a:off x="3366366" y="4500285"/>
              <a:ext cx="1554480" cy="6400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Management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3E80C2C-3997-5E63-9674-A42961FD7C6D}"/>
                </a:ext>
              </a:extLst>
            </p:cNvPr>
            <p:cNvSpPr/>
            <p:nvPr/>
          </p:nvSpPr>
          <p:spPr>
            <a:xfrm>
              <a:off x="6626760" y="4445727"/>
              <a:ext cx="1554480" cy="6400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 Management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0628159-26B9-8B54-5204-D994133C9F93}"/>
                </a:ext>
              </a:extLst>
            </p:cNvPr>
            <p:cNvSpPr/>
            <p:nvPr/>
          </p:nvSpPr>
          <p:spPr>
            <a:xfrm>
              <a:off x="7678320" y="1474933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Guest Speaker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C606BD9-9249-A178-3822-3A9EC9FF87E4}"/>
                </a:ext>
              </a:extLst>
            </p:cNvPr>
            <p:cNvSpPr/>
            <p:nvPr/>
          </p:nvSpPr>
          <p:spPr>
            <a:xfrm>
              <a:off x="8347730" y="2215289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Courses / Programs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5C6B201-5FC5-7D97-17CE-375064506B1F}"/>
                </a:ext>
              </a:extLst>
            </p:cNvPr>
            <p:cNvSpPr/>
            <p:nvPr/>
          </p:nvSpPr>
          <p:spPr>
            <a:xfrm>
              <a:off x="7678320" y="2955645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Mentor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59B4788-AC43-239C-2E56-C36F3E372B35}"/>
                </a:ext>
              </a:extLst>
            </p:cNvPr>
            <p:cNvSpPr/>
            <p:nvPr/>
          </p:nvSpPr>
          <p:spPr>
            <a:xfrm>
              <a:off x="8181240" y="3801782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Portfolio Management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80D7625-2712-83AD-F9DD-C040DC94AF61}"/>
                </a:ext>
              </a:extLst>
            </p:cNvPr>
            <p:cNvSpPr/>
            <p:nvPr/>
          </p:nvSpPr>
          <p:spPr>
            <a:xfrm>
              <a:off x="8347730" y="4537167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Business Planning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057B2A4-D6F2-C40D-36CE-CCE7556FE438}"/>
                </a:ext>
              </a:extLst>
            </p:cNvPr>
            <p:cNvSpPr/>
            <p:nvPr/>
          </p:nvSpPr>
          <p:spPr>
            <a:xfrm>
              <a:off x="8181240" y="5310051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Planning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758CA9A-E137-DEF1-9E6F-F6760FBFFED2}"/>
                </a:ext>
              </a:extLst>
            </p:cNvPr>
            <p:cNvSpPr/>
            <p:nvPr/>
          </p:nvSpPr>
          <p:spPr>
            <a:xfrm>
              <a:off x="6901080" y="5327108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 Execution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5CA0EED-CE06-873F-2A45-8CB2F72C4F8D}"/>
                </a:ext>
              </a:extLst>
            </p:cNvPr>
            <p:cNvSpPr/>
            <p:nvPr/>
          </p:nvSpPr>
          <p:spPr>
            <a:xfrm>
              <a:off x="2863445" y="3856340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Team Development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114A5A-4001-9BFD-8183-02BDEDD585F8}"/>
                </a:ext>
              </a:extLst>
            </p:cNvPr>
            <p:cNvSpPr/>
            <p:nvPr/>
          </p:nvSpPr>
          <p:spPr>
            <a:xfrm>
              <a:off x="2194036" y="4591725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Tools &amp; Methods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DCCD299-B118-4942-C272-85EDF02FA2E0}"/>
                </a:ext>
              </a:extLst>
            </p:cNvPr>
            <p:cNvSpPr/>
            <p:nvPr/>
          </p:nvSpPr>
          <p:spPr>
            <a:xfrm>
              <a:off x="2816800" y="5327108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Leader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D521B14-0CE7-0699-2E26-4993875AC16E}"/>
                </a:ext>
              </a:extLst>
            </p:cNvPr>
            <p:cNvSpPr/>
            <p:nvPr/>
          </p:nvSpPr>
          <p:spPr>
            <a:xfrm>
              <a:off x="2784376" y="1490910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For Profits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60AC44A-DF56-9B07-5D92-804B7EFE6746}"/>
                </a:ext>
              </a:extLst>
            </p:cNvPr>
            <p:cNvSpPr/>
            <p:nvPr/>
          </p:nvSpPr>
          <p:spPr>
            <a:xfrm>
              <a:off x="2114966" y="2233089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Education Providers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671579A-6660-56F1-6217-FA7FF2599AAB}"/>
                </a:ext>
              </a:extLst>
            </p:cNvPr>
            <p:cNvSpPr/>
            <p:nvPr/>
          </p:nvSpPr>
          <p:spPr>
            <a:xfrm>
              <a:off x="2784376" y="2971621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Professional Organizations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9AE6502-0A51-B70E-B996-9906925B0E7E}"/>
                </a:ext>
              </a:extLst>
            </p:cNvPr>
            <p:cNvSpPr/>
            <p:nvPr/>
          </p:nvSpPr>
          <p:spPr>
            <a:xfrm>
              <a:off x="4064536" y="1485938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Nonprofits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68B4648-697C-6AA7-A2AB-C31B3884D55D}"/>
                </a:ext>
              </a:extLst>
            </p:cNvPr>
            <p:cNvGrpSpPr/>
            <p:nvPr/>
          </p:nvGrpSpPr>
          <p:grpSpPr>
            <a:xfrm>
              <a:off x="8291675" y="834612"/>
              <a:ext cx="1497526" cy="261610"/>
              <a:chOff x="9342347" y="1518063"/>
              <a:chExt cx="1497526" cy="26161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A9EBA4-F5A2-361E-5131-AAEFED95ED45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14975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Careers in Project Mgt.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AF9A879-11B5-FAD9-6733-5D0440F2C5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9590" y="1753795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DDB004A-6EA0-D2A6-DB8A-41C06E1186A8}"/>
                </a:ext>
              </a:extLst>
            </p:cNvPr>
            <p:cNvGrpSpPr/>
            <p:nvPr/>
          </p:nvGrpSpPr>
          <p:grpSpPr>
            <a:xfrm>
              <a:off x="8897763" y="1108365"/>
              <a:ext cx="1963999" cy="261610"/>
              <a:chOff x="9342347" y="1518063"/>
              <a:chExt cx="1963999" cy="26161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49D2AF5-671F-9E4E-30A3-16E255512EDD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196399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Project/Program/Strategy Mgt.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3C895DD-2F90-1B67-D622-2FDFD0E0C6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4226" y="1753795"/>
                <a:ext cx="19202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9087D1F-0FBC-4243-090D-476CBF4AF263}"/>
                </a:ext>
              </a:extLst>
            </p:cNvPr>
            <p:cNvGrpSpPr/>
            <p:nvPr/>
          </p:nvGrpSpPr>
          <p:grpSpPr>
            <a:xfrm>
              <a:off x="8897763" y="1382118"/>
              <a:ext cx="933269" cy="261610"/>
              <a:chOff x="9343852" y="1518063"/>
              <a:chExt cx="933269" cy="261610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49B6579-BCF8-4D78-CC0C-69D151AC62B9}"/>
                  </a:ext>
                </a:extLst>
              </p:cNvPr>
              <p:cNvSpPr txBox="1"/>
              <p:nvPr/>
            </p:nvSpPr>
            <p:spPr>
              <a:xfrm>
                <a:off x="9343852" y="1518063"/>
                <a:ext cx="93326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Product Mgt.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E56D748-A28F-457E-B69F-9FF0AB1A9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3286" y="1753795"/>
                <a:ext cx="9144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35D535C-D801-8908-CCA3-5AF12C3A95C6}"/>
                </a:ext>
              </a:extLst>
            </p:cNvPr>
            <p:cNvGrpSpPr/>
            <p:nvPr/>
          </p:nvGrpSpPr>
          <p:grpSpPr>
            <a:xfrm>
              <a:off x="8897763" y="1655872"/>
              <a:ext cx="2010487" cy="261610"/>
              <a:chOff x="9342347" y="1518063"/>
              <a:chExt cx="2010487" cy="261610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5D1729A-6901-8D2C-F0BB-912E68705789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201048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Change Mgt. / Changing Culture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149BF53-E3CA-09F8-F115-C9163E65F6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4226" y="1753795"/>
                <a:ext cx="19202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B006932-BBFC-48D1-7E9C-5722C16FDAA1}"/>
                </a:ext>
              </a:extLst>
            </p:cNvPr>
            <p:cNvGrpSpPr/>
            <p:nvPr/>
          </p:nvGrpSpPr>
          <p:grpSpPr>
            <a:xfrm>
              <a:off x="9447851" y="2074356"/>
              <a:ext cx="1963999" cy="261610"/>
              <a:chOff x="9342347" y="1518063"/>
              <a:chExt cx="1963999" cy="261610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F75DF76-8D4C-3145-A18E-25BD56495EB9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196399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Project/Program/Strategy Mgt.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F80D1DF-2275-ECAF-174C-E5A3B725D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09946" y="1753795"/>
                <a:ext cx="18288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E7A9BB3-7652-60C1-EDDC-BAFE6456BF59}"/>
                </a:ext>
              </a:extLst>
            </p:cNvPr>
            <p:cNvGrpSpPr/>
            <p:nvPr/>
          </p:nvGrpSpPr>
          <p:grpSpPr>
            <a:xfrm>
              <a:off x="9478482" y="2390908"/>
              <a:ext cx="1731564" cy="261610"/>
              <a:chOff x="9342347" y="1518063"/>
              <a:chExt cx="1731564" cy="26161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306BF84-2BC9-F7F7-1F2C-815F0FED86F2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173156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8 to 40 Hours Course Work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45CFB18-E4A3-303C-0E37-69BE14D698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85169" y="1753795"/>
                <a:ext cx="164592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33ADD05-8D4E-6330-5193-D171C81CA010}"/>
                </a:ext>
              </a:extLst>
            </p:cNvPr>
            <p:cNvGrpSpPr/>
            <p:nvPr/>
          </p:nvGrpSpPr>
          <p:grpSpPr>
            <a:xfrm>
              <a:off x="8776257" y="2704109"/>
              <a:ext cx="1330814" cy="261610"/>
              <a:chOff x="9342347" y="1518063"/>
              <a:chExt cx="1330814" cy="26161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5AB929E-4811-ED6D-FE0C-DA3DA2636BD5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13308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Individuals &amp; Teams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F37940-EB25-6D9D-0FB9-7023E03738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7674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635C97B-6F4C-D114-2C8C-42C0CA5E1DA4}"/>
                </a:ext>
              </a:extLst>
            </p:cNvPr>
            <p:cNvGrpSpPr/>
            <p:nvPr/>
          </p:nvGrpSpPr>
          <p:grpSpPr>
            <a:xfrm>
              <a:off x="8776257" y="2977863"/>
              <a:ext cx="1374094" cy="261610"/>
              <a:chOff x="9343852" y="1518063"/>
              <a:chExt cx="1374094" cy="261610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809C8CC-8A1D-AF26-1C8F-798A5387B083}"/>
                  </a:ext>
                </a:extLst>
              </p:cNvPr>
              <p:cNvSpPr txBox="1"/>
              <p:nvPr/>
            </p:nvSpPr>
            <p:spPr>
              <a:xfrm>
                <a:off x="9343852" y="1518063"/>
                <a:ext cx="13740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Career Development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2CE08B4-9EAA-BB3B-3C13-C3E9C5BC5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0819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AD5F771-7575-E8C5-41FC-78D9C1BD7E92}"/>
                </a:ext>
              </a:extLst>
            </p:cNvPr>
            <p:cNvGrpSpPr/>
            <p:nvPr/>
          </p:nvGrpSpPr>
          <p:grpSpPr>
            <a:xfrm>
              <a:off x="8776257" y="3251616"/>
              <a:ext cx="1561646" cy="261610"/>
              <a:chOff x="9342347" y="1518063"/>
              <a:chExt cx="1561646" cy="261610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D8B956D-03EA-DA8B-D180-E254082B42B0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156164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Mid-Level to Sr. Leaders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3E8A323-A187-83A4-C0D4-B2AE9EE53C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1650" y="1753795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B86C4D6-851B-3A8C-EAD9-75D41C7398E4}"/>
                </a:ext>
              </a:extLst>
            </p:cNvPr>
            <p:cNvGrpSpPr/>
            <p:nvPr/>
          </p:nvGrpSpPr>
          <p:grpSpPr>
            <a:xfrm>
              <a:off x="9363059" y="3567450"/>
              <a:ext cx="1904689" cy="261610"/>
              <a:chOff x="9376576" y="1518063"/>
              <a:chExt cx="1904689" cy="261610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BEBE116-67DB-73D2-138A-4715E107720F}"/>
                  </a:ext>
                </a:extLst>
              </p:cNvPr>
              <p:cNvSpPr txBox="1"/>
              <p:nvPr/>
            </p:nvSpPr>
            <p:spPr>
              <a:xfrm>
                <a:off x="9376576" y="1518063"/>
                <a:ext cx="190468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Project/Program Prioritization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E576903-E88C-32AE-3F2B-A993C597B8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4520" y="1753795"/>
                <a:ext cx="18288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31854B1-45BC-F768-C4CA-AA0B5CBA9A08}"/>
                </a:ext>
              </a:extLst>
            </p:cNvPr>
            <p:cNvGrpSpPr/>
            <p:nvPr/>
          </p:nvGrpSpPr>
          <p:grpSpPr>
            <a:xfrm>
              <a:off x="9363059" y="3802387"/>
              <a:ext cx="1513556" cy="261610"/>
              <a:chOff x="9343852" y="1518063"/>
              <a:chExt cx="1513556" cy="26161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4F2B160-9985-3842-0297-6BE7EE9F2AE2}"/>
                  </a:ext>
                </a:extLst>
              </p:cNvPr>
              <p:cNvSpPr txBox="1"/>
              <p:nvPr/>
            </p:nvSpPr>
            <p:spPr>
              <a:xfrm>
                <a:off x="9343852" y="1518063"/>
                <a:ext cx="151355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Resource Management</a:t>
                </a: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10DFCFB-D05C-712E-63AD-C7555F7462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4830" y="1753795"/>
                <a:ext cx="13716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5016C2F-F6F3-20FF-6151-4062CBFCE081}"/>
                </a:ext>
              </a:extLst>
            </p:cNvPr>
            <p:cNvGrpSpPr/>
            <p:nvPr/>
          </p:nvGrpSpPr>
          <p:grpSpPr>
            <a:xfrm>
              <a:off x="9363059" y="4037323"/>
              <a:ext cx="2396810" cy="261610"/>
              <a:chOff x="9342347" y="1518063"/>
              <a:chExt cx="2396810" cy="261610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85DA611-9374-A9F6-ED09-B50574D89623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239681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Schedules, Cost, Risk, Communications</a:t>
                </a: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CC4725A-C700-74D5-EE2F-3A1CBFF20E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7752" y="1753795"/>
                <a:ext cx="22860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C2E8E64-8D48-502F-C51F-864429D94DE7}"/>
                </a:ext>
              </a:extLst>
            </p:cNvPr>
            <p:cNvGrpSpPr/>
            <p:nvPr/>
          </p:nvGrpSpPr>
          <p:grpSpPr>
            <a:xfrm>
              <a:off x="9520060" y="4306858"/>
              <a:ext cx="1095172" cy="261610"/>
              <a:chOff x="9376576" y="1518063"/>
              <a:chExt cx="1095172" cy="261610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634CA50-D81F-11BB-D93B-A06FFAA8F2B9}"/>
                  </a:ext>
                </a:extLst>
              </p:cNvPr>
              <p:cNvSpPr txBox="1"/>
              <p:nvPr/>
            </p:nvSpPr>
            <p:spPr>
              <a:xfrm>
                <a:off x="9376576" y="1518063"/>
                <a:ext cx="109517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Market Analysis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BF6B383-F135-A5D5-D5A8-272ED8C4C3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1242" y="1753795"/>
                <a:ext cx="10058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C9486EA-0CA2-F1B4-5219-4D52AB0A1182}"/>
                </a:ext>
              </a:extLst>
            </p:cNvPr>
            <p:cNvGrpSpPr/>
            <p:nvPr/>
          </p:nvGrpSpPr>
          <p:grpSpPr>
            <a:xfrm>
              <a:off x="9520060" y="4541795"/>
              <a:ext cx="1146468" cy="261610"/>
              <a:chOff x="9343852" y="1518063"/>
              <a:chExt cx="1146468" cy="261610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2553512-9FBB-F86B-47BA-1731A67857C1}"/>
                  </a:ext>
                </a:extLst>
              </p:cNvPr>
              <p:cNvSpPr txBox="1"/>
              <p:nvPr/>
            </p:nvSpPr>
            <p:spPr>
              <a:xfrm>
                <a:off x="9343852" y="1518063"/>
                <a:ext cx="114646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Solution Viability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4461C06-0FA2-5572-3F08-5C9541B161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4166" y="1753795"/>
                <a:ext cx="10058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8DBA1EB-9EE5-20A7-6F44-DB4EFC0A1F3E}"/>
                </a:ext>
              </a:extLst>
            </p:cNvPr>
            <p:cNvGrpSpPr/>
            <p:nvPr/>
          </p:nvGrpSpPr>
          <p:grpSpPr>
            <a:xfrm>
              <a:off x="9520060" y="4776731"/>
              <a:ext cx="1563248" cy="261610"/>
              <a:chOff x="9342347" y="1518063"/>
              <a:chExt cx="1563248" cy="261610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13D2A87-1136-C317-D170-92FAAB499FFA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156324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Organization Alignment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0A5087E-576E-DD93-355B-5CBFD8E36B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38171" y="1753795"/>
                <a:ext cx="13716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4022DCA-F72E-DD6E-6C32-09F21B6305C5}"/>
                </a:ext>
              </a:extLst>
            </p:cNvPr>
            <p:cNvGrpSpPr/>
            <p:nvPr/>
          </p:nvGrpSpPr>
          <p:grpSpPr>
            <a:xfrm>
              <a:off x="9268017" y="5089201"/>
              <a:ext cx="2313454" cy="261610"/>
              <a:chOff x="9367959" y="1518063"/>
              <a:chExt cx="2313454" cy="261610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B9C3618-7486-CA45-F9FE-36AA2A0486DB}"/>
                  </a:ext>
                </a:extLst>
              </p:cNvPr>
              <p:cNvSpPr txBox="1"/>
              <p:nvPr/>
            </p:nvSpPr>
            <p:spPr>
              <a:xfrm>
                <a:off x="9367959" y="1518063"/>
                <a:ext cx="231345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S.W.O.T. Analysis / Identify Initiatives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6538620E-7D24-2BE5-2F14-8B2D7EFE41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7406" y="1753795"/>
                <a:ext cx="21945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0BC4DB2-240F-53E9-912A-BAFEB273942F}"/>
                </a:ext>
              </a:extLst>
            </p:cNvPr>
            <p:cNvGrpSpPr/>
            <p:nvPr/>
          </p:nvGrpSpPr>
          <p:grpSpPr>
            <a:xfrm>
              <a:off x="9268017" y="5341392"/>
              <a:ext cx="1548822" cy="261610"/>
              <a:chOff x="9352484" y="1518063"/>
              <a:chExt cx="1548822" cy="261610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73418BD-E4B0-3989-4CC4-E900C5A0C3F3}"/>
                  </a:ext>
                </a:extLst>
              </p:cNvPr>
              <p:cNvSpPr txBox="1"/>
              <p:nvPr/>
            </p:nvSpPr>
            <p:spPr>
              <a:xfrm>
                <a:off x="9352484" y="1518063"/>
                <a:ext cx="154882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Strategic Road Mapping</a:t>
                </a: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D93516CB-CEC9-83D3-778C-3385621738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5375" y="1753795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AED78B4-1B2F-39C8-E38D-EA2882C68B29}"/>
                </a:ext>
              </a:extLst>
            </p:cNvPr>
            <p:cNvGrpSpPr/>
            <p:nvPr/>
          </p:nvGrpSpPr>
          <p:grpSpPr>
            <a:xfrm>
              <a:off x="9268017" y="5593582"/>
              <a:ext cx="1657826" cy="261610"/>
              <a:chOff x="9359601" y="1466307"/>
              <a:chExt cx="1657826" cy="26161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3FE5490-2988-EF51-6645-1102542C3D4E}"/>
                  </a:ext>
                </a:extLst>
              </p:cNvPr>
              <p:cNvSpPr txBox="1"/>
              <p:nvPr/>
            </p:nvSpPr>
            <p:spPr>
              <a:xfrm>
                <a:off x="9359601" y="1466307"/>
                <a:ext cx="16578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Organization Socialization</a:t>
                </a: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E85EFCC-4BC5-825B-4E57-181C047DEE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6994" y="1702039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F3DB70F-F0FF-7E68-272F-46AC25B826AB}"/>
                </a:ext>
              </a:extLst>
            </p:cNvPr>
            <p:cNvGrpSpPr/>
            <p:nvPr/>
          </p:nvGrpSpPr>
          <p:grpSpPr>
            <a:xfrm>
              <a:off x="5223114" y="5068127"/>
              <a:ext cx="1540806" cy="261610"/>
              <a:chOff x="9367959" y="1518063"/>
              <a:chExt cx="1540806" cy="261610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46C7BD63-EABA-89E7-B5AF-C580785E9FEB}"/>
                  </a:ext>
                </a:extLst>
              </p:cNvPr>
              <p:cNvSpPr txBox="1"/>
              <p:nvPr/>
            </p:nvSpPr>
            <p:spPr>
              <a:xfrm>
                <a:off x="9367959" y="1518063"/>
                <a:ext cx="154080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&amp; Program Mgt.</a:t>
                </a:r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04641D2-E1D1-5BA7-B73F-E9CE00E572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2562" y="1753795"/>
                <a:ext cx="13716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5A5A3-7CCB-81FE-03DB-B84D5F1A9392}"/>
                </a:ext>
              </a:extLst>
            </p:cNvPr>
            <p:cNvGrpSpPr/>
            <p:nvPr/>
          </p:nvGrpSpPr>
          <p:grpSpPr>
            <a:xfrm>
              <a:off x="5352956" y="5320318"/>
              <a:ext cx="1410964" cy="261610"/>
              <a:chOff x="9352484" y="1518063"/>
              <a:chExt cx="1410964" cy="261610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156CAED-A28D-3A28-4ED8-42C51964E736}"/>
                  </a:ext>
                </a:extLst>
              </p:cNvPr>
              <p:cNvSpPr txBox="1"/>
              <p:nvPr/>
            </p:nvSpPr>
            <p:spPr>
              <a:xfrm>
                <a:off x="9352484" y="1518063"/>
                <a:ext cx="141096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Change Management</a:t>
                </a: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8AB645CD-77F6-378F-C660-8F18F8BB05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7886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F011104C-9DF8-2956-8359-2CD0EE8DBE36}"/>
                </a:ext>
              </a:extLst>
            </p:cNvPr>
            <p:cNvGrpSpPr/>
            <p:nvPr/>
          </p:nvGrpSpPr>
          <p:grpSpPr>
            <a:xfrm>
              <a:off x="5593407" y="5572508"/>
              <a:ext cx="1170513" cy="261610"/>
              <a:chOff x="9359601" y="1466307"/>
              <a:chExt cx="1170513" cy="261610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D40FEED-B541-2C3F-9DA1-F343782EC777}"/>
                  </a:ext>
                </a:extLst>
              </p:cNvPr>
              <p:cNvSpPr txBox="1"/>
              <p:nvPr/>
            </p:nvSpPr>
            <p:spPr>
              <a:xfrm>
                <a:off x="9359601" y="1466307"/>
                <a:ext cx="117051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Stakeholder Mgt.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81EE2433-863D-63AA-8569-D501E997C2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1937" y="1702039"/>
                <a:ext cx="10058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4D9B3B5A-5D25-C469-5C5F-51C0C025061D}"/>
                </a:ext>
              </a:extLst>
            </p:cNvPr>
            <p:cNvGrpSpPr/>
            <p:nvPr/>
          </p:nvGrpSpPr>
          <p:grpSpPr>
            <a:xfrm>
              <a:off x="741091" y="5220006"/>
              <a:ext cx="2010487" cy="261610"/>
              <a:chOff x="8962523" y="1518063"/>
              <a:chExt cx="2010487" cy="261610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9DBDC20-33E0-1B16-3446-ADA57B5547D7}"/>
                  </a:ext>
                </a:extLst>
              </p:cNvPr>
              <p:cNvSpPr txBox="1"/>
              <p:nvPr/>
            </p:nvSpPr>
            <p:spPr>
              <a:xfrm>
                <a:off x="8962523" y="1518063"/>
                <a:ext cx="201048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Applied Project &amp; Program Mgt.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B302F7F-FD25-0168-7A35-AFFC96DE20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1244" y="1753795"/>
                <a:ext cx="18288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83EBE996-8B23-8B8D-8F93-083395E0E863}"/>
                </a:ext>
              </a:extLst>
            </p:cNvPr>
            <p:cNvGrpSpPr/>
            <p:nvPr/>
          </p:nvGrpSpPr>
          <p:grpSpPr>
            <a:xfrm>
              <a:off x="973527" y="5472197"/>
              <a:ext cx="1778051" cy="261610"/>
              <a:chOff x="8955672" y="1518063"/>
              <a:chExt cx="1778051" cy="261610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4E0474F1-D611-19DC-0028-E325C6657C9B}"/>
                  </a:ext>
                </a:extLst>
              </p:cNvPr>
              <p:cNvSpPr txBox="1"/>
              <p:nvPr/>
            </p:nvSpPr>
            <p:spPr>
              <a:xfrm>
                <a:off x="8955672" y="1518063"/>
                <a:ext cx="177805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</a:t>
                </a:r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Portfolio Management</a:t>
                </a: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4870A3A-A95F-0E64-617B-A3703F745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1737" y="1753795"/>
                <a:ext cx="164592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5505D766-1A16-199F-F35B-D23FF67B1D4B}"/>
                </a:ext>
              </a:extLst>
            </p:cNvPr>
            <p:cNvGrpSpPr/>
            <p:nvPr/>
          </p:nvGrpSpPr>
          <p:grpSpPr>
            <a:xfrm>
              <a:off x="106716" y="4333330"/>
              <a:ext cx="2004075" cy="261610"/>
              <a:chOff x="9566365" y="1518063"/>
              <a:chExt cx="2004075" cy="261610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629CBAA0-B0B0-DBEC-2B3C-A72919604CE7}"/>
                  </a:ext>
                </a:extLst>
              </p:cNvPr>
              <p:cNvSpPr txBox="1"/>
              <p:nvPr/>
            </p:nvSpPr>
            <p:spPr>
              <a:xfrm>
                <a:off x="9566365" y="1518063"/>
                <a:ext cx="200407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Repository of Tools &amp; Processes</a:t>
                </a: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3182168-0C20-5655-2CDC-75F50667B5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08282" y="1753795"/>
                <a:ext cx="19202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2455286D-0DAB-67B1-1010-247CA1243BB5}"/>
                </a:ext>
              </a:extLst>
            </p:cNvPr>
            <p:cNvGrpSpPr/>
            <p:nvPr/>
          </p:nvGrpSpPr>
          <p:grpSpPr>
            <a:xfrm>
              <a:off x="749657" y="4559049"/>
              <a:ext cx="1314784" cy="261610"/>
              <a:chOff x="9367873" y="1518063"/>
              <a:chExt cx="1314784" cy="261610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F81265F-0B9B-6580-7F8B-2C1D621BA0CC}"/>
                  </a:ext>
                </a:extLst>
              </p:cNvPr>
              <p:cNvSpPr txBox="1"/>
              <p:nvPr/>
            </p:nvSpPr>
            <p:spPr>
              <a:xfrm>
                <a:off x="9367873" y="1518063"/>
                <a:ext cx="13147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Application of Tools</a:t>
                </a:r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3FFBC39E-62DC-19DA-445C-8803464E60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85185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33AE5D7-3DCB-B4AF-299A-C869B4787BD2}"/>
                </a:ext>
              </a:extLst>
            </p:cNvPr>
            <p:cNvGrpSpPr/>
            <p:nvPr/>
          </p:nvGrpSpPr>
          <p:grpSpPr>
            <a:xfrm>
              <a:off x="448504" y="4811239"/>
              <a:ext cx="1688283" cy="261610"/>
              <a:chOff x="8609105" y="1466307"/>
              <a:chExt cx="1688283" cy="261610"/>
            </a:xfrm>
          </p:grpSpPr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259D86F1-B159-AFFF-97DA-1E0D9C82505D}"/>
                  </a:ext>
                </a:extLst>
              </p:cNvPr>
              <p:cNvSpPr txBox="1"/>
              <p:nvPr/>
            </p:nvSpPr>
            <p:spPr>
              <a:xfrm>
                <a:off x="8609105" y="1466307"/>
                <a:ext cx="168828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Standard &amp; Agile Methods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2FBF63E1-BEA1-A536-94EC-912C99884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6006" y="1702039"/>
                <a:ext cx="155448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78BD0692-472D-D890-BB0A-437925587F69}"/>
                </a:ext>
              </a:extLst>
            </p:cNvPr>
            <p:cNvGrpSpPr/>
            <p:nvPr/>
          </p:nvGrpSpPr>
          <p:grpSpPr>
            <a:xfrm>
              <a:off x="1294651" y="3549309"/>
              <a:ext cx="1372492" cy="261610"/>
              <a:chOff x="9566365" y="1518063"/>
              <a:chExt cx="1372492" cy="261610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F0E015-CD98-AA54-7786-FF33DF44C17A}"/>
                  </a:ext>
                </a:extLst>
              </p:cNvPr>
              <p:cNvSpPr txBox="1"/>
              <p:nvPr/>
            </p:nvSpPr>
            <p:spPr>
              <a:xfrm>
                <a:off x="9566365" y="1518063"/>
                <a:ext cx="137249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Individuals &amp; Groups</a:t>
                </a: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B261B6B-F51D-1E11-6317-62F747465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2531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4E31B73-7848-95FE-D309-9BC462F276C5}"/>
                </a:ext>
              </a:extLst>
            </p:cNvPr>
            <p:cNvGrpSpPr/>
            <p:nvPr/>
          </p:nvGrpSpPr>
          <p:grpSpPr>
            <a:xfrm>
              <a:off x="1008995" y="3780720"/>
              <a:ext cx="1705916" cy="261610"/>
              <a:chOff x="9100486" y="1518063"/>
              <a:chExt cx="1705916" cy="261610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DEDD769A-B52A-FE98-B748-380BED55DC1D}"/>
                  </a:ext>
                </a:extLst>
              </p:cNvPr>
              <p:cNvSpPr txBox="1"/>
              <p:nvPr/>
            </p:nvSpPr>
            <p:spPr>
              <a:xfrm>
                <a:off x="9100486" y="1518063"/>
                <a:ext cx="170591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PM Organization Structure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3CDDE135-7418-5010-C52F-BD3591EB58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21924" y="1753795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D96405B-09A1-D2EE-721C-BCB1C23BF19C}"/>
                </a:ext>
              </a:extLst>
            </p:cNvPr>
            <p:cNvGrpSpPr/>
            <p:nvPr/>
          </p:nvGrpSpPr>
          <p:grpSpPr>
            <a:xfrm>
              <a:off x="759348" y="4012132"/>
              <a:ext cx="1935145" cy="261610"/>
              <a:chOff x="8177787" y="1466307"/>
              <a:chExt cx="1935145" cy="261610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ABA888A-4907-E7BD-645A-C15F00336FAB}"/>
                  </a:ext>
                </a:extLst>
              </p:cNvPr>
              <p:cNvSpPr txBox="1"/>
              <p:nvPr/>
            </p:nvSpPr>
            <p:spPr>
              <a:xfrm>
                <a:off x="8177787" y="1466307"/>
                <a:ext cx="19351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Build Sustainable Org &amp; Teams</a:t>
                </a: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30823FE-C63B-ABFF-EB7C-654DFBBC2A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76679" y="1702039"/>
                <a:ext cx="17373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8A8FF783-AA9A-5E2A-5BA4-51027EC3BC15}"/>
                </a:ext>
              </a:extLst>
            </p:cNvPr>
            <p:cNvGrpSpPr/>
            <p:nvPr/>
          </p:nvGrpSpPr>
          <p:grpSpPr>
            <a:xfrm>
              <a:off x="1059545" y="2878762"/>
              <a:ext cx="1628972" cy="261610"/>
              <a:chOff x="8962523" y="1518063"/>
              <a:chExt cx="1628972" cy="261610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E0A458D-E7A1-BFB0-8883-485B0C50D013}"/>
                  </a:ext>
                </a:extLst>
              </p:cNvPr>
              <p:cNvSpPr txBox="1"/>
              <p:nvPr/>
            </p:nvSpPr>
            <p:spPr>
              <a:xfrm>
                <a:off x="8962523" y="1518063"/>
                <a:ext cx="162897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Professional Conferences</a:t>
                </a: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1ED25E12-01A1-3858-8391-874DBFF97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5489" y="1753795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1D4DA5E5-048A-A2BA-9160-34E42CFB4FF6}"/>
                </a:ext>
              </a:extLst>
            </p:cNvPr>
            <p:cNvGrpSpPr/>
            <p:nvPr/>
          </p:nvGrpSpPr>
          <p:grpSpPr>
            <a:xfrm>
              <a:off x="980998" y="3130953"/>
              <a:ext cx="1707519" cy="261610"/>
              <a:chOff x="8955672" y="1518063"/>
              <a:chExt cx="1707519" cy="261610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51D6070C-5F90-E20D-A056-A975D4FCF647}"/>
                  </a:ext>
                </a:extLst>
              </p:cNvPr>
              <p:cNvSpPr txBox="1"/>
              <p:nvPr/>
            </p:nvSpPr>
            <p:spPr>
              <a:xfrm>
                <a:off x="8955672" y="1518063"/>
                <a:ext cx="170751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Mgt. Organizations</a:t>
                </a: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AC980D7D-0273-5873-3832-AE46C5BAA4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2191" y="1753795"/>
                <a:ext cx="155448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36E9ECEF-00B1-F6DF-15FE-16D35CA543A8}"/>
                </a:ext>
              </a:extLst>
            </p:cNvPr>
            <p:cNvGrpSpPr/>
            <p:nvPr/>
          </p:nvGrpSpPr>
          <p:grpSpPr>
            <a:xfrm>
              <a:off x="397184" y="2003804"/>
              <a:ext cx="1662635" cy="261610"/>
              <a:chOff x="8893506" y="1543941"/>
              <a:chExt cx="1662635" cy="261610"/>
            </a:xfrm>
          </p:grpSpPr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ECB7B4F-EDAA-3277-828F-4BA81789B78F}"/>
                  </a:ext>
                </a:extLst>
              </p:cNvPr>
              <p:cNvSpPr txBox="1"/>
              <p:nvPr/>
            </p:nvSpPr>
            <p:spPr>
              <a:xfrm>
                <a:off x="8893506" y="1543941"/>
                <a:ext cx="166263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Under &amp; Graduate </a:t>
                </a:r>
                <a:r>
                  <a:rPr lang="en-US" sz="11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Prgms</a:t>
                </a:r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680461A-AAAA-C728-7CD6-54677091F3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3303" y="1779673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809677B-718A-45BC-D93B-609EE50736E5}"/>
                </a:ext>
              </a:extLst>
            </p:cNvPr>
            <p:cNvGrpSpPr/>
            <p:nvPr/>
          </p:nvGrpSpPr>
          <p:grpSpPr>
            <a:xfrm>
              <a:off x="352300" y="2462455"/>
              <a:ext cx="1707519" cy="261610"/>
              <a:chOff x="8955672" y="1518063"/>
              <a:chExt cx="1707519" cy="261610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749A1969-2EC7-3C18-67A0-D3F10AE441EB}"/>
                  </a:ext>
                </a:extLst>
              </p:cNvPr>
              <p:cNvSpPr txBox="1"/>
              <p:nvPr/>
            </p:nvSpPr>
            <p:spPr>
              <a:xfrm>
                <a:off x="8955672" y="1518063"/>
                <a:ext cx="170751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Mgt. Organizations</a:t>
                </a:r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83FE4FC6-976D-D07A-B8D0-E64927E0CF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2191" y="1753795"/>
                <a:ext cx="155448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4FE8A018-E954-1016-AA3C-C9A1E0A46B39}"/>
                </a:ext>
              </a:extLst>
            </p:cNvPr>
            <p:cNvGrpSpPr/>
            <p:nvPr/>
          </p:nvGrpSpPr>
          <p:grpSpPr>
            <a:xfrm>
              <a:off x="708167" y="2233129"/>
              <a:ext cx="1351652" cy="261610"/>
              <a:chOff x="8893506" y="1543941"/>
              <a:chExt cx="1351652" cy="261610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E6173820-6A3B-42D9-DF87-A953DD55A790}"/>
                  </a:ext>
                </a:extLst>
              </p:cNvPr>
              <p:cNvSpPr txBox="1"/>
              <p:nvPr/>
            </p:nvSpPr>
            <p:spPr>
              <a:xfrm>
                <a:off x="8893506" y="1543941"/>
                <a:ext cx="135165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H.S. Business </a:t>
                </a:r>
                <a:r>
                  <a:rPr lang="en-US" sz="11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Prgms</a:t>
                </a:r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D18F752-BC05-61E0-F79A-AF7E16E20F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74972" y="1779673"/>
                <a:ext cx="118872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46EF78C-030C-BB05-2A3F-89956D31CA61}"/>
                </a:ext>
              </a:extLst>
            </p:cNvPr>
            <p:cNvGrpSpPr/>
            <p:nvPr/>
          </p:nvGrpSpPr>
          <p:grpSpPr>
            <a:xfrm>
              <a:off x="1228840" y="1375384"/>
              <a:ext cx="1428596" cy="261610"/>
              <a:chOff x="8962523" y="1518063"/>
              <a:chExt cx="1428596" cy="261610"/>
            </a:xfrm>
          </p:grpSpPr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C5149669-7451-60ED-9663-36BA7C353904}"/>
                  </a:ext>
                </a:extLst>
              </p:cNvPr>
              <p:cNvSpPr txBox="1"/>
              <p:nvPr/>
            </p:nvSpPr>
            <p:spPr>
              <a:xfrm>
                <a:off x="8962523" y="1518063"/>
                <a:ext cx="142859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Contract Assignments</a:t>
                </a:r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20BCFC90-EAF2-B97E-A9A7-B3C207A1F7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6741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84D5620E-2C32-9746-D402-7B51A2A514CE}"/>
                </a:ext>
              </a:extLst>
            </p:cNvPr>
            <p:cNvGrpSpPr/>
            <p:nvPr/>
          </p:nvGrpSpPr>
          <p:grpSpPr>
            <a:xfrm>
              <a:off x="1491732" y="1627575"/>
              <a:ext cx="1165704" cy="261610"/>
              <a:chOff x="8955672" y="1518063"/>
              <a:chExt cx="1165704" cy="261610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1F068B75-370B-A693-6DAB-BFCD664FBE5B}"/>
                  </a:ext>
                </a:extLst>
              </p:cNvPr>
              <p:cNvSpPr txBox="1"/>
              <p:nvPr/>
            </p:nvSpPr>
            <p:spPr>
              <a:xfrm>
                <a:off x="8955672" y="1518063"/>
                <a:ext cx="116570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Remote &amp; Onsite</a:t>
                </a: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61747A1D-8B46-63FF-F034-3208FB122F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5604" y="1753795"/>
                <a:ext cx="10058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6D435BF-FA6B-430D-F343-9AADB63C2E6A}"/>
                </a:ext>
              </a:extLst>
            </p:cNvPr>
            <p:cNvGrpSpPr/>
            <p:nvPr/>
          </p:nvGrpSpPr>
          <p:grpSpPr>
            <a:xfrm>
              <a:off x="5172864" y="1424081"/>
              <a:ext cx="1208985" cy="261610"/>
              <a:chOff x="8962523" y="1518063"/>
              <a:chExt cx="1208985" cy="261610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FAAADC13-5377-7A3B-39BF-668C9265E0B4}"/>
                  </a:ext>
                </a:extLst>
              </p:cNvPr>
              <p:cNvSpPr txBox="1"/>
              <p:nvPr/>
            </p:nvSpPr>
            <p:spPr>
              <a:xfrm>
                <a:off x="8962523" y="1518063"/>
                <a:ext cx="120898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501c3 / c4 Corps. </a:t>
                </a:r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90F83D09-ED4B-3234-7434-D426113D85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18375" y="1753795"/>
                <a:ext cx="109728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B63C28AA-260F-8013-E9A0-D2DD813B6064}"/>
                </a:ext>
              </a:extLst>
            </p:cNvPr>
            <p:cNvGrpSpPr/>
            <p:nvPr/>
          </p:nvGrpSpPr>
          <p:grpSpPr>
            <a:xfrm>
              <a:off x="5172864" y="1676272"/>
              <a:ext cx="1128835" cy="261610"/>
              <a:chOff x="8955672" y="1518063"/>
              <a:chExt cx="1128835" cy="261610"/>
            </a:xfrm>
          </p:grpSpPr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F54BF713-D5FD-E7BA-053C-213D026C09FE}"/>
                  </a:ext>
                </a:extLst>
              </p:cNvPr>
              <p:cNvSpPr txBox="1"/>
              <p:nvPr/>
            </p:nvSpPr>
            <p:spPr>
              <a:xfrm>
                <a:off x="8955672" y="1518063"/>
                <a:ext cx="112883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Local &amp; Regional</a:t>
                </a:r>
              </a:p>
            </p:txBody>
          </p: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3022DFD9-BDC2-5943-3149-F725EC147F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17169" y="1753795"/>
                <a:ext cx="10058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FCF8EEFB-BD1A-BAEA-7811-A4EA5077A9CF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H="1" flipV="1">
              <a:off x="4064536" y="2781277"/>
              <a:ext cx="449145" cy="431269"/>
            </a:xfrm>
            <a:prstGeom prst="straightConnector1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C7F4EF46-82CA-7F4F-01BB-47DD23DD6629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 flipV="1">
              <a:off x="6901080" y="2763929"/>
              <a:ext cx="502920" cy="448617"/>
            </a:xfrm>
            <a:prstGeom prst="straightConnector1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21BEB762-1D49-63B2-8580-0F47E178548B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6884179" y="4024352"/>
              <a:ext cx="519821" cy="421375"/>
            </a:xfrm>
            <a:prstGeom prst="straightConnector1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7143D2D8-3E04-3145-30F3-F8AC378DA247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 flipH="1">
              <a:off x="4143606" y="4024352"/>
              <a:ext cx="340633" cy="475933"/>
            </a:xfrm>
            <a:prstGeom prst="straightConnector1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686C852-3A78-39C4-CD07-BB9856F22E08}"/>
                </a:ext>
              </a:extLst>
            </p:cNvPr>
            <p:cNvCxnSpPr>
              <a:stCxn id="9" idx="0"/>
              <a:endCxn id="25" idx="2"/>
            </p:cNvCxnSpPr>
            <p:nvPr/>
          </p:nvCxnSpPr>
          <p:spPr>
            <a:xfrm flipV="1">
              <a:off x="4064536" y="1943138"/>
              <a:ext cx="502920" cy="198059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2B06BC9-E77C-5BC3-6074-ADEE441D1D81}"/>
                </a:ext>
              </a:extLst>
            </p:cNvPr>
            <p:cNvCxnSpPr>
              <a:cxnSpLocks/>
              <a:stCxn id="9" idx="0"/>
              <a:endCxn id="22" idx="2"/>
            </p:cNvCxnSpPr>
            <p:nvPr/>
          </p:nvCxnSpPr>
          <p:spPr>
            <a:xfrm flipH="1" flipV="1">
              <a:off x="3287296" y="1948110"/>
              <a:ext cx="777240" cy="193087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19AE53F6-D3C7-81C5-D92A-64E929BA7DD8}"/>
                </a:ext>
              </a:extLst>
            </p:cNvPr>
            <p:cNvCxnSpPr>
              <a:cxnSpLocks/>
              <a:stCxn id="9" idx="1"/>
              <a:endCxn id="23" idx="3"/>
            </p:cNvCxnSpPr>
            <p:nvPr/>
          </p:nvCxnSpPr>
          <p:spPr>
            <a:xfrm flipH="1">
              <a:off x="3120806" y="2461237"/>
              <a:ext cx="166490" cy="452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CEB9E493-6F72-6FF8-369C-DED82F8CB921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 flipH="1">
              <a:off x="3287296" y="2739872"/>
              <a:ext cx="64382" cy="231749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027BB2EC-E641-B28A-4EA9-C77E5C7B8D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50939" y="4298933"/>
              <a:ext cx="106335" cy="200527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8273B6FE-CC84-61EB-C11B-EF21CF4EF585}"/>
                </a:ext>
              </a:extLst>
            </p:cNvPr>
            <p:cNvCxnSpPr>
              <a:cxnSpLocks/>
              <a:stCxn id="10" idx="1"/>
              <a:endCxn id="20" idx="3"/>
            </p:cNvCxnSpPr>
            <p:nvPr/>
          </p:nvCxnSpPr>
          <p:spPr>
            <a:xfrm flipH="1">
              <a:off x="3199876" y="4820325"/>
              <a:ext cx="166490" cy="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E52F6D88-5D9F-AD0E-3C1A-3F62C72986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00185" y="5140365"/>
              <a:ext cx="90212" cy="210446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40C61887-17C7-54F8-D0B2-6A17FD46B3D6}"/>
                </a:ext>
              </a:extLst>
            </p:cNvPr>
            <p:cNvCxnSpPr>
              <a:cxnSpLocks/>
              <a:stCxn id="11" idx="2"/>
              <a:endCxn id="18" idx="0"/>
            </p:cNvCxnSpPr>
            <p:nvPr/>
          </p:nvCxnSpPr>
          <p:spPr>
            <a:xfrm>
              <a:off x="7404000" y="5085807"/>
              <a:ext cx="0" cy="241301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B1006FFD-BB72-CC59-A1F0-BA513CEE9FAA}"/>
                </a:ext>
              </a:extLst>
            </p:cNvPr>
            <p:cNvCxnSpPr>
              <a:cxnSpLocks/>
            </p:cNvCxnSpPr>
            <p:nvPr/>
          </p:nvCxnSpPr>
          <p:spPr>
            <a:xfrm>
              <a:off x="8138464" y="5068127"/>
              <a:ext cx="209266" cy="252191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999D903E-988E-DF96-073A-4669AB38349C}"/>
                </a:ext>
              </a:extLst>
            </p:cNvPr>
            <p:cNvCxnSpPr>
              <a:cxnSpLocks/>
              <a:stCxn id="11" idx="3"/>
              <a:endCxn id="16" idx="1"/>
            </p:cNvCxnSpPr>
            <p:nvPr/>
          </p:nvCxnSpPr>
          <p:spPr>
            <a:xfrm>
              <a:off x="8181240" y="4765767"/>
              <a:ext cx="166490" cy="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25641E23-C8A9-F7D3-E18A-5273D06C47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7932" y="4273055"/>
              <a:ext cx="95165" cy="210171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FA464856-934F-7153-4517-54C42C884941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H="1" flipV="1">
              <a:off x="8138464" y="2754702"/>
              <a:ext cx="42776" cy="200943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98B8AC9-00E1-3EE8-45E0-F5F2662909EE}"/>
                </a:ext>
              </a:extLst>
            </p:cNvPr>
            <p:cNvCxnSpPr>
              <a:cxnSpLocks/>
              <a:stCxn id="13" idx="1"/>
              <a:endCxn id="8" idx="3"/>
            </p:cNvCxnSpPr>
            <p:nvPr/>
          </p:nvCxnSpPr>
          <p:spPr>
            <a:xfrm flipH="1">
              <a:off x="8181240" y="2443889"/>
              <a:ext cx="166490" cy="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E3C46C93-BE40-E56C-E218-C87F72F84A39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8147932" y="1932133"/>
              <a:ext cx="33308" cy="208812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4053588-CADD-0CFB-4920-664616AD8F40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8181240" y="1070344"/>
              <a:ext cx="127678" cy="404589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363C1563-D32D-AB8D-0A1F-02600EB394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4160" y="1335283"/>
              <a:ext cx="245102" cy="159558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FFAF0FCE-5998-5511-DA34-EF559902EC90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8684160" y="1616909"/>
              <a:ext cx="226484" cy="86624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649CE1C6-D28E-CD57-95A7-0C3A47C0BC8E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8684160" y="1703533"/>
              <a:ext cx="251460" cy="187352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1369D48A-4E48-9A4D-2FC8-8D842F0A28F1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V="1">
              <a:off x="9353570" y="2296074"/>
              <a:ext cx="203510" cy="147815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5182003B-C3A7-8860-BBF4-BF4473F5BAD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9353570" y="2443889"/>
              <a:ext cx="203510" cy="191545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E0B76BE8-6C14-1D72-1CA0-FB41DE05E8A2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8684160" y="2950674"/>
              <a:ext cx="139064" cy="233571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255DE117-9F02-BF13-3A77-E29BC179F783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8684160" y="3184245"/>
              <a:ext cx="166490" cy="36182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5193E364-12FB-AEBC-20BA-D1011636789E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8684160" y="3184245"/>
              <a:ext cx="166490" cy="315247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1AC31017-E718-5A9D-8363-6208E667F380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9187080" y="3812694"/>
              <a:ext cx="213923" cy="217688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C911E158-A5DA-2B04-234D-01725314610F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9187080" y="4030382"/>
              <a:ext cx="268245" cy="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6B5FD37F-CF2D-49CC-6F41-07A36119A16A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9187080" y="4030382"/>
              <a:ext cx="268245" cy="254595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FAE6133-D36F-8192-4ADD-965D1227FA71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V="1">
              <a:off x="9353570" y="4550418"/>
              <a:ext cx="203510" cy="215349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CB7CAB55-1CFA-0AB7-473D-B779A965D19C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9353570" y="4765767"/>
              <a:ext cx="262314" cy="8623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875B7DC4-0FBD-5510-D11B-155032C8C870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9353570" y="4765767"/>
              <a:ext cx="262314" cy="249038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A27BB342-14B3-DE94-7DDA-1DB294E24F68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V="1">
              <a:off x="9187080" y="5308475"/>
              <a:ext cx="166490" cy="230176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82945809-03D7-7E9E-E16A-9677DFAC555B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9187080" y="5538651"/>
              <a:ext cx="166490" cy="43277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5D1D6590-C118-DAEF-E991-291BCD3AD5A0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9187080" y="5538651"/>
              <a:ext cx="166490" cy="282161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1706E08D-4964-5706-4064-143AF8B6B382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>
              <a:off x="6639368" y="5301231"/>
              <a:ext cx="261712" cy="254477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38A5549C-1F59-17C3-A596-1B4CB0F9693E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>
              <a:off x="6695340" y="5555708"/>
              <a:ext cx="205740" cy="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BD30CD16-5273-B64E-2270-E50329E7ABF1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 flipV="1">
              <a:off x="6619766" y="5555708"/>
              <a:ext cx="281314" cy="247976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D01B7ACE-4985-7425-C0EE-6BC3B4EA5463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2668359" y="5555708"/>
              <a:ext cx="148441" cy="16164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B6DAD77F-C305-955A-96F5-DE1313345888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>
              <a:off x="2677661" y="5472197"/>
              <a:ext cx="139139" cy="83511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D816D98F-73BD-73E8-6FF2-DFB2F5359403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>
              <a:off x="2078984" y="4794780"/>
              <a:ext cx="115052" cy="25545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DB2DC07-C6D3-DC9F-2F9A-6B556F6C8952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>
              <a:off x="2064441" y="4559049"/>
              <a:ext cx="129595" cy="261276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8BD45297-0318-1A48-0DDD-5EAA2FE6B438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 flipV="1">
              <a:off x="2017127" y="4820325"/>
              <a:ext cx="176909" cy="226646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FEA71259-F87D-939B-1EFA-7E24CC12B6B3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2604550" y="3780720"/>
              <a:ext cx="258895" cy="30422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6864B3C2-334A-7104-3E61-80CD59F89DDF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2595600" y="4024352"/>
              <a:ext cx="267845" cy="60588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265444FD-34EB-1D71-4885-53D1E0EEFF51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V="1">
              <a:off x="2570780" y="4084940"/>
              <a:ext cx="292665" cy="15240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78E06F80-CEDD-093F-21C5-368E4B84B315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>
              <a:off x="2604550" y="3120429"/>
              <a:ext cx="179826" cy="79792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1EE41DC7-30D1-CFE9-FD39-88DF650048DB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 flipV="1">
              <a:off x="2539900" y="3200221"/>
              <a:ext cx="244476" cy="173035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29A4BCD7-D449-D9EE-1D08-0624D6B1B38B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>
              <a:off x="1943138" y="2239536"/>
              <a:ext cx="171828" cy="222153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73FA0E8F-0A0D-73DB-80FD-B1216A8E9FDB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 flipV="1">
              <a:off x="1911456" y="2461689"/>
              <a:ext cx="203510" cy="10524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D3644D25-978A-7E86-E4AE-7B6F85B71104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 flipV="1">
              <a:off x="1945916" y="2461689"/>
              <a:ext cx="169050" cy="231404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9B3E48F3-FABC-310B-0E15-8F523250179B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2584010" y="1616909"/>
              <a:ext cx="200366" cy="102601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0A48E0A2-0742-135B-FA67-1F5DAADF1779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2501269" y="1719510"/>
              <a:ext cx="283107" cy="143797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6C9729C0-758B-B902-F4D5-7D83FDC85F83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 flipV="1">
              <a:off x="5070376" y="1668209"/>
              <a:ext cx="160296" cy="46329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235C41DF-6234-0E9F-FA83-25F2B3456DD0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>
              <a:off x="5070376" y="1714538"/>
              <a:ext cx="160296" cy="20553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F6349FB-E32D-E84F-BB58-B3F8122F0104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741873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D3963-8890-DEB8-5FE8-D773BB7DC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Organizationally Deep Strategy, Culture, Mission, Vision, &amp; Values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DE67809-2C1B-981D-AE40-DBE93CFD2249}"/>
              </a:ext>
            </a:extLst>
          </p:cNvPr>
          <p:cNvGrpSpPr/>
          <p:nvPr/>
        </p:nvGrpSpPr>
        <p:grpSpPr>
          <a:xfrm>
            <a:off x="555493" y="875540"/>
            <a:ext cx="10889436" cy="5329275"/>
            <a:chOff x="641218" y="875540"/>
            <a:chExt cx="10889436" cy="53292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96A2E9-75BC-197D-7089-C6B4D850335B}"/>
                </a:ext>
              </a:extLst>
            </p:cNvPr>
            <p:cNvGrpSpPr/>
            <p:nvPr/>
          </p:nvGrpSpPr>
          <p:grpSpPr>
            <a:xfrm>
              <a:off x="641218" y="875540"/>
              <a:ext cx="10889436" cy="5329275"/>
              <a:chOff x="641218" y="875540"/>
              <a:chExt cx="10889436" cy="5329275"/>
            </a:xfrm>
          </p:grpSpPr>
          <p:pic>
            <p:nvPicPr>
              <p:cNvPr id="9" name="Picture 8" descr="A diagram of a company structure&#10;&#10;Description automatically generated">
                <a:extLst>
                  <a:ext uri="{FF2B5EF4-FFF2-40B4-BE49-F238E27FC236}">
                    <a16:creationId xmlns:a16="http://schemas.microsoft.com/office/drawing/2014/main" id="{BA0BF7C6-C6FF-6276-6675-24899FB86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9736" y="875540"/>
                <a:ext cx="7772400" cy="5329275"/>
              </a:xfrm>
              <a:prstGeom prst="rect">
                <a:avLst/>
              </a:prstGeom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B53B52CF-2704-8F2C-BE0A-ABBF1CC827F2}"/>
                  </a:ext>
                </a:extLst>
              </p:cNvPr>
              <p:cNvSpPr/>
              <p:nvPr/>
            </p:nvSpPr>
            <p:spPr>
              <a:xfrm>
                <a:off x="2700068" y="1065892"/>
                <a:ext cx="274320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Highest-Level Organizational Strategy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C966624-B31E-7EE5-D681-26A5810AFF3B}"/>
                  </a:ext>
                </a:extLst>
              </p:cNvPr>
              <p:cNvSpPr/>
              <p:nvPr/>
            </p:nvSpPr>
            <p:spPr>
              <a:xfrm>
                <a:off x="6630838" y="1065892"/>
                <a:ext cx="237744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Highest-Level Mission, Vision, and Values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CEB76E09-DE2B-5145-B544-2E689B7496E8}"/>
                  </a:ext>
                </a:extLst>
              </p:cNvPr>
              <p:cNvSpPr/>
              <p:nvPr/>
            </p:nvSpPr>
            <p:spPr>
              <a:xfrm>
                <a:off x="1501002" y="2386203"/>
                <a:ext cx="274320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Business Units / Regional Area Strategy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DD97D99-B281-FB73-80D4-5B47C04FE77D}"/>
                  </a:ext>
                </a:extLst>
              </p:cNvPr>
              <p:cNvSpPr/>
              <p:nvPr/>
            </p:nvSpPr>
            <p:spPr>
              <a:xfrm>
                <a:off x="7942048" y="2386203"/>
                <a:ext cx="237744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Mission, Vision, and Values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64B03E19-F8DC-A5F4-328E-B8848AE93481}"/>
                  </a:ext>
                </a:extLst>
              </p:cNvPr>
              <p:cNvSpPr/>
              <p:nvPr/>
            </p:nvSpPr>
            <p:spPr>
              <a:xfrm>
                <a:off x="888534" y="3798060"/>
                <a:ext cx="201168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Functional Area Strategy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7589FD0-B13D-E54C-7ED5-FE8B5D2014DB}"/>
                  </a:ext>
                </a:extLst>
              </p:cNvPr>
              <p:cNvSpPr/>
              <p:nvPr/>
            </p:nvSpPr>
            <p:spPr>
              <a:xfrm>
                <a:off x="8243980" y="3798060"/>
                <a:ext cx="237744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Mission, Vision, and Values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F6FC522-7A0D-3420-9CF8-DA5B03ECE610}"/>
                  </a:ext>
                </a:extLst>
              </p:cNvPr>
              <p:cNvSpPr/>
              <p:nvPr/>
            </p:nvSpPr>
            <p:spPr>
              <a:xfrm>
                <a:off x="641218" y="5209917"/>
                <a:ext cx="182880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Personal Strategy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1B13F4CB-6ED8-4665-7ED6-E29F4F25C36A}"/>
                  </a:ext>
                </a:extLst>
              </p:cNvPr>
              <p:cNvSpPr/>
              <p:nvPr/>
            </p:nvSpPr>
            <p:spPr>
              <a:xfrm>
                <a:off x="9153214" y="5209917"/>
                <a:ext cx="2377440" cy="6400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Mission, Vision, and Values</a:t>
                </a: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89BE93E-7DFC-9568-B7CC-9C4563E1B63B}"/>
                </a:ext>
              </a:extLst>
            </p:cNvPr>
            <p:cNvSpPr/>
            <p:nvPr/>
          </p:nvSpPr>
          <p:spPr>
            <a:xfrm>
              <a:off x="5772710" y="1983618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026C980-5FB8-01A1-C6A0-27B2F6AD925A}"/>
                </a:ext>
              </a:extLst>
            </p:cNvPr>
            <p:cNvSpPr/>
            <p:nvPr/>
          </p:nvSpPr>
          <p:spPr>
            <a:xfrm>
              <a:off x="4532597" y="3374632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A7EDBC7-5083-EB1E-DD29-63243C8647C6}"/>
                </a:ext>
              </a:extLst>
            </p:cNvPr>
            <p:cNvSpPr/>
            <p:nvPr/>
          </p:nvSpPr>
          <p:spPr>
            <a:xfrm>
              <a:off x="5336425" y="3374632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3A2CEA3-0CA2-E359-144D-737AB3BCD160}"/>
                </a:ext>
              </a:extLst>
            </p:cNvPr>
            <p:cNvSpPr/>
            <p:nvPr/>
          </p:nvSpPr>
          <p:spPr>
            <a:xfrm>
              <a:off x="6101419" y="3377624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7B7B3BD-BF29-88C8-5C83-6A8958FA6A8F}"/>
                </a:ext>
              </a:extLst>
            </p:cNvPr>
            <p:cNvSpPr/>
            <p:nvPr/>
          </p:nvSpPr>
          <p:spPr>
            <a:xfrm>
              <a:off x="7257855" y="3377624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31C9AD9-949D-36D0-B49C-6D93F10975FA}"/>
                </a:ext>
              </a:extLst>
            </p:cNvPr>
            <p:cNvSpPr/>
            <p:nvPr/>
          </p:nvSpPr>
          <p:spPr>
            <a:xfrm>
              <a:off x="3077329" y="4764160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B291C82-47D4-B431-4ACD-0BE7998CA55F}"/>
                </a:ext>
              </a:extLst>
            </p:cNvPr>
            <p:cNvSpPr/>
            <p:nvPr/>
          </p:nvSpPr>
          <p:spPr>
            <a:xfrm>
              <a:off x="4520623" y="4764160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2602F7B-41E6-DA70-2E9F-299E638AA34E}"/>
                </a:ext>
              </a:extLst>
            </p:cNvPr>
            <p:cNvSpPr/>
            <p:nvPr/>
          </p:nvSpPr>
          <p:spPr>
            <a:xfrm>
              <a:off x="5046147" y="4755955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F97C8E0-1633-C116-3BC4-704770AC0298}"/>
                </a:ext>
              </a:extLst>
            </p:cNvPr>
            <p:cNvSpPr/>
            <p:nvPr/>
          </p:nvSpPr>
          <p:spPr>
            <a:xfrm>
              <a:off x="6567141" y="4761931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6B76A74-98BA-5EF0-C02F-B61C5890AE74}"/>
                </a:ext>
              </a:extLst>
            </p:cNvPr>
            <p:cNvSpPr/>
            <p:nvPr/>
          </p:nvSpPr>
          <p:spPr>
            <a:xfrm>
              <a:off x="5581040" y="4758943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94984CC-C44A-0FC5-41F2-4ED1EF987FD5}"/>
                </a:ext>
              </a:extLst>
            </p:cNvPr>
            <p:cNvSpPr/>
            <p:nvPr/>
          </p:nvSpPr>
          <p:spPr>
            <a:xfrm>
              <a:off x="6086046" y="4761935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43356BD-4CB0-9CFD-E1C9-B16F6852C8C9}"/>
                </a:ext>
              </a:extLst>
            </p:cNvPr>
            <p:cNvSpPr/>
            <p:nvPr/>
          </p:nvSpPr>
          <p:spPr>
            <a:xfrm>
              <a:off x="7054211" y="4758951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BDB6F43-3EEC-A585-855F-297DCB43192A}"/>
                </a:ext>
              </a:extLst>
            </p:cNvPr>
            <p:cNvSpPr/>
            <p:nvPr/>
          </p:nvSpPr>
          <p:spPr>
            <a:xfrm>
              <a:off x="7553235" y="4755969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3C13FA1-1702-0068-36C2-F8ADC8E572EC}"/>
                </a:ext>
              </a:extLst>
            </p:cNvPr>
            <p:cNvSpPr/>
            <p:nvPr/>
          </p:nvSpPr>
          <p:spPr>
            <a:xfrm>
              <a:off x="2542437" y="6040127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6070927-72F1-9E82-1F6E-4CEBE64D55A6}"/>
                </a:ext>
              </a:extLst>
            </p:cNvPr>
            <p:cNvSpPr/>
            <p:nvPr/>
          </p:nvSpPr>
          <p:spPr>
            <a:xfrm>
              <a:off x="3047433" y="6034151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A3EC5CC-F213-598F-1BE9-21448A2B9BDF}"/>
                </a:ext>
              </a:extLst>
            </p:cNvPr>
            <p:cNvSpPr/>
            <p:nvPr/>
          </p:nvSpPr>
          <p:spPr>
            <a:xfrm>
              <a:off x="3549049" y="6031922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72B8B64-70C1-9A3E-9FEE-7A83D04F37E0}"/>
                </a:ext>
              </a:extLst>
            </p:cNvPr>
            <p:cNvSpPr/>
            <p:nvPr/>
          </p:nvSpPr>
          <p:spPr>
            <a:xfrm>
              <a:off x="5082001" y="6037898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E9263B8-0AD6-45F9-B620-E573B9E77105}"/>
                </a:ext>
              </a:extLst>
            </p:cNvPr>
            <p:cNvSpPr/>
            <p:nvPr/>
          </p:nvSpPr>
          <p:spPr>
            <a:xfrm>
              <a:off x="4060047" y="6034910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FE58C7D-1217-6389-542A-16733A2F01D7}"/>
                </a:ext>
              </a:extLst>
            </p:cNvPr>
            <p:cNvSpPr/>
            <p:nvPr/>
          </p:nvSpPr>
          <p:spPr>
            <a:xfrm>
              <a:off x="4571016" y="6037902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D280FE3-F716-7A85-6C9B-2C8BEAE65F57}"/>
                </a:ext>
              </a:extLst>
            </p:cNvPr>
            <p:cNvSpPr/>
            <p:nvPr/>
          </p:nvSpPr>
          <p:spPr>
            <a:xfrm>
              <a:off x="5610898" y="6034918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875F9A6-753E-E757-F7F6-5CA6CFDB6BBE}"/>
                </a:ext>
              </a:extLst>
            </p:cNvPr>
            <p:cNvSpPr/>
            <p:nvPr/>
          </p:nvSpPr>
          <p:spPr>
            <a:xfrm>
              <a:off x="6588048" y="6031936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078289C-D0FC-82E5-DB93-F75A119D5FE1}"/>
                </a:ext>
              </a:extLst>
            </p:cNvPr>
            <p:cNvSpPr/>
            <p:nvPr/>
          </p:nvSpPr>
          <p:spPr>
            <a:xfrm>
              <a:off x="7075120" y="6034928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5F06034-E647-996A-54C0-9328EBE49FA5}"/>
                </a:ext>
              </a:extLst>
            </p:cNvPr>
            <p:cNvSpPr/>
            <p:nvPr/>
          </p:nvSpPr>
          <p:spPr>
            <a:xfrm>
              <a:off x="7568176" y="6037916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D290015-2C00-72A9-D0DD-9C78458674A7}"/>
                </a:ext>
              </a:extLst>
            </p:cNvPr>
            <p:cNvSpPr/>
            <p:nvPr/>
          </p:nvSpPr>
          <p:spPr>
            <a:xfrm>
              <a:off x="8061228" y="6034930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670C0EB-9EEC-0D24-AE0F-C55E68FDA187}"/>
                </a:ext>
              </a:extLst>
            </p:cNvPr>
            <p:cNvSpPr/>
            <p:nvPr/>
          </p:nvSpPr>
          <p:spPr>
            <a:xfrm>
              <a:off x="8560254" y="6037925"/>
              <a:ext cx="548640" cy="91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588D956-7BCB-B9B2-B2BD-61D0A5ED23C4}"/>
              </a:ext>
            </a:extLst>
          </p:cNvPr>
          <p:cNvGrpSpPr/>
          <p:nvPr/>
        </p:nvGrpSpPr>
        <p:grpSpPr>
          <a:xfrm>
            <a:off x="10751528" y="1282859"/>
            <a:ext cx="1242648" cy="3155281"/>
            <a:chOff x="10736995" y="1249956"/>
            <a:chExt cx="1242648" cy="3155281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2B1184-82F2-0026-8FBA-F86F07029998}"/>
                </a:ext>
              </a:extLst>
            </p:cNvPr>
            <p:cNvSpPr/>
            <p:nvPr/>
          </p:nvSpPr>
          <p:spPr>
            <a:xfrm>
              <a:off x="10809679" y="1249956"/>
              <a:ext cx="1097280" cy="64008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Highest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6E5CC4B-EBFC-7288-62F4-3C3BF1928806}"/>
                </a:ext>
              </a:extLst>
            </p:cNvPr>
            <p:cNvSpPr/>
            <p:nvPr/>
          </p:nvSpPr>
          <p:spPr>
            <a:xfrm>
              <a:off x="10809679" y="3765157"/>
              <a:ext cx="1097280" cy="64008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Lowest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866E5AA-7F71-5420-38BE-D4D7A142CE8F}"/>
                </a:ext>
              </a:extLst>
            </p:cNvPr>
            <p:cNvSpPr txBox="1"/>
            <p:nvPr/>
          </p:nvSpPr>
          <p:spPr>
            <a:xfrm>
              <a:off x="10736995" y="2609850"/>
              <a:ext cx="12426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cap="small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Alignment</a:t>
              </a:r>
            </a:p>
          </p:txBody>
        </p: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3322BC40-068A-5739-6845-0915AB6511C2}"/>
                </a:ext>
              </a:extLst>
            </p:cNvPr>
            <p:cNvSpPr/>
            <p:nvPr/>
          </p:nvSpPr>
          <p:spPr>
            <a:xfrm rot="5400000">
              <a:off x="11040678" y="3133201"/>
              <a:ext cx="635283" cy="38880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Arrow: Right 50">
              <a:extLst>
                <a:ext uri="{FF2B5EF4-FFF2-40B4-BE49-F238E27FC236}">
                  <a16:creationId xmlns:a16="http://schemas.microsoft.com/office/drawing/2014/main" id="{48FF811C-3347-C601-7516-461AEB17FA3E}"/>
                </a:ext>
              </a:extLst>
            </p:cNvPr>
            <p:cNvSpPr/>
            <p:nvPr/>
          </p:nvSpPr>
          <p:spPr>
            <a:xfrm rot="16200000" flipV="1">
              <a:off x="11040678" y="2095577"/>
              <a:ext cx="635283" cy="38880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286B278-6BFA-B060-DC27-753A47CA93CE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398629734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6E334-D3A9-2C40-A8B8-EC6C1779A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E9E5A-CFE7-A896-6788-30710277D4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Management Careers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90C34-90AD-1180-3217-768226657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1" y="3602037"/>
            <a:ext cx="8869680" cy="2460625"/>
          </a:xfrm>
        </p:spPr>
        <p:txBody>
          <a:bodyPr>
            <a:normAutofit/>
          </a:bodyPr>
          <a:lstStyle/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Lifelong Learning &amp; Experimenting</a:t>
            </a:r>
          </a:p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Never Get’s Easier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9776A9-78AC-5AFD-C294-AE0919C08AF1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80445395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32C7-4EC9-A26E-FB66-5009A9D58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0350C-8968-451B-C170-9881AC263B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All Industries Have Project Managers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67570B1C-EAFD-D452-CE6B-297794BA5127}"/>
              </a:ext>
            </a:extLst>
          </p:cNvPr>
          <p:cNvGrpSpPr/>
          <p:nvPr/>
        </p:nvGrpSpPr>
        <p:grpSpPr>
          <a:xfrm>
            <a:off x="634577" y="1400261"/>
            <a:ext cx="10673189" cy="4271063"/>
            <a:chOff x="634577" y="1460643"/>
            <a:chExt cx="10673189" cy="4271063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2D5B5658-22E1-021D-65BC-E364ECD309BE}"/>
                </a:ext>
              </a:extLst>
            </p:cNvPr>
            <p:cNvGrpSpPr/>
            <p:nvPr/>
          </p:nvGrpSpPr>
          <p:grpSpPr>
            <a:xfrm>
              <a:off x="634577" y="1460643"/>
              <a:ext cx="10667431" cy="2042497"/>
              <a:chOff x="634577" y="1460643"/>
              <a:chExt cx="10667431" cy="204249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2F89077-BCA8-3E56-46F9-E6BD4A615301}"/>
                  </a:ext>
                </a:extLst>
              </p:cNvPr>
              <p:cNvGrpSpPr/>
              <p:nvPr/>
            </p:nvGrpSpPr>
            <p:grpSpPr>
              <a:xfrm>
                <a:off x="634577" y="1460643"/>
                <a:ext cx="1371600" cy="2042497"/>
                <a:chOff x="1738265" y="1942553"/>
                <a:chExt cx="1371600" cy="2042497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16C3B70E-9273-4478-5E46-B5A119AD1D75}"/>
                    </a:ext>
                  </a:extLst>
                </p:cNvPr>
                <p:cNvGrpSpPr/>
                <p:nvPr/>
              </p:nvGrpSpPr>
              <p:grpSpPr>
                <a:xfrm>
                  <a:off x="1738265" y="1942553"/>
                  <a:ext cx="1371600" cy="1470997"/>
                  <a:chOff x="1738265" y="1942553"/>
                  <a:chExt cx="1371600" cy="1470997"/>
                </a:xfrm>
              </p:grpSpPr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DF666D3E-EFE7-7F60-DF04-F1E193B2B474}"/>
                      </a:ext>
                    </a:extLst>
                  </p:cNvPr>
                  <p:cNvSpPr/>
                  <p:nvPr/>
                </p:nvSpPr>
                <p:spPr>
                  <a:xfrm>
                    <a:off x="1738265" y="2041950"/>
                    <a:ext cx="1371600" cy="1371600"/>
                  </a:xfrm>
                  <a:prstGeom prst="ellipse">
                    <a:avLst/>
                  </a:prstGeom>
                  <a:blipFill dpi="0" rotWithShape="1">
                    <a:blip r:embed="rId2"/>
                    <a:srcRect/>
                    <a:stretch>
                      <a:fillRect l="5000" t="5000" r="5000" b="5000"/>
                    </a:stretch>
                  </a:blipFill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B62D3AFF-6629-7C35-608B-1875B750FF20}"/>
                      </a:ext>
                    </a:extLst>
                  </p:cNvPr>
                  <p:cNvSpPr/>
                  <p:nvPr/>
                </p:nvSpPr>
                <p:spPr>
                  <a:xfrm>
                    <a:off x="1738265" y="1942553"/>
                    <a:ext cx="1371600" cy="10058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International Logistics</a:t>
                    </a:r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E62CA844-EB70-72C0-6A0E-AB18E357525E}"/>
                    </a:ext>
                  </a:extLst>
                </p:cNvPr>
                <p:cNvGrpSpPr/>
                <p:nvPr/>
              </p:nvGrpSpPr>
              <p:grpSpPr>
                <a:xfrm>
                  <a:off x="2309765" y="3413550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AD2F249C-5E70-8ACD-3CD9-52D5A0D24189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0AEEE1E2-9594-AB97-5AAB-111277C81169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E9EA3D65-582E-314B-7E4F-14AF30D40D30}"/>
                    </a:ext>
                  </a:extLst>
                </p:cNvPr>
                <p:cNvGrpSpPr/>
                <p:nvPr/>
              </p:nvGrpSpPr>
              <p:grpSpPr>
                <a:xfrm rot="20160238">
                  <a:off x="2774937" y="330049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FF773107-8ACB-8614-36A6-A057D547683F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22895E6F-C4F9-6EC9-5E3C-8B16638A5DF9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3B377D97-EE1D-CBAC-3E01-3ABC60B37702}"/>
                    </a:ext>
                  </a:extLst>
                </p:cNvPr>
                <p:cNvGrpSpPr/>
                <p:nvPr/>
              </p:nvGrpSpPr>
              <p:grpSpPr>
                <a:xfrm rot="1439762" flipH="1">
                  <a:off x="1874734" y="331632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C763DAEC-AAD5-CCFA-137F-54DED3821E82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F0DF6E46-4860-D8F2-75A4-F6E039D27777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07A1E62-4A2F-7A40-C493-63367DF045F7}"/>
                  </a:ext>
                </a:extLst>
              </p:cNvPr>
              <p:cNvGrpSpPr/>
              <p:nvPr/>
            </p:nvGrpSpPr>
            <p:grpSpPr>
              <a:xfrm>
                <a:off x="2493743" y="1460643"/>
                <a:ext cx="1371600" cy="2042497"/>
                <a:chOff x="1738265" y="1942553"/>
                <a:chExt cx="1371600" cy="2042497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A7730DE2-2EEC-DD40-BD02-0EA80C652CAC}"/>
                    </a:ext>
                  </a:extLst>
                </p:cNvPr>
                <p:cNvGrpSpPr/>
                <p:nvPr/>
              </p:nvGrpSpPr>
              <p:grpSpPr>
                <a:xfrm>
                  <a:off x="1738265" y="1942553"/>
                  <a:ext cx="1371600" cy="1470997"/>
                  <a:chOff x="1738265" y="1942553"/>
                  <a:chExt cx="1371600" cy="1470997"/>
                </a:xfrm>
              </p:grpSpPr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076E0879-F6FC-A14E-0E48-C3E27045DCCE}"/>
                      </a:ext>
                    </a:extLst>
                  </p:cNvPr>
                  <p:cNvSpPr/>
                  <p:nvPr/>
                </p:nvSpPr>
                <p:spPr>
                  <a:xfrm>
                    <a:off x="1738265" y="2041950"/>
                    <a:ext cx="1371600" cy="1371600"/>
                  </a:xfrm>
                  <a:prstGeom prst="ellipse">
                    <a:avLst/>
                  </a:prstGeom>
                  <a:blipFill dpi="0" rotWithShape="1">
                    <a:blip r:embed="rId3"/>
                    <a:srcRect/>
                    <a:stretch>
                      <a:fillRect l="5000" t="5000" r="5000" b="5000"/>
                    </a:stretch>
                  </a:blipFill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223A7578-DBC2-99F0-D472-EC9674D223BD}"/>
                      </a:ext>
                    </a:extLst>
                  </p:cNvPr>
                  <p:cNvSpPr/>
                  <p:nvPr/>
                </p:nvSpPr>
                <p:spPr>
                  <a:xfrm>
                    <a:off x="1738265" y="1942553"/>
                    <a:ext cx="1371600" cy="10058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Technology</a:t>
                    </a:r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67026054-8C19-2170-582A-D28B10D77806}"/>
                    </a:ext>
                  </a:extLst>
                </p:cNvPr>
                <p:cNvGrpSpPr/>
                <p:nvPr/>
              </p:nvGrpSpPr>
              <p:grpSpPr>
                <a:xfrm>
                  <a:off x="2309765" y="3413550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E54DD3EE-DA76-B3F0-1BAE-621E0770D2BC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CD072B51-5FE8-A11D-CDB2-BABDD6120426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20A005FC-0051-134F-7FA6-7B1FDB59712C}"/>
                    </a:ext>
                  </a:extLst>
                </p:cNvPr>
                <p:cNvGrpSpPr/>
                <p:nvPr/>
              </p:nvGrpSpPr>
              <p:grpSpPr>
                <a:xfrm rot="20160238">
                  <a:off x="2774937" y="330049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DE587C89-9F22-75A1-E44E-82B14363032C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EA35A0C0-2CEE-2C6A-DF4E-D712BC1F23AD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9E1359C2-5626-F0B3-B0DC-D10C619423CF}"/>
                    </a:ext>
                  </a:extLst>
                </p:cNvPr>
                <p:cNvGrpSpPr/>
                <p:nvPr/>
              </p:nvGrpSpPr>
              <p:grpSpPr>
                <a:xfrm rot="1439762" flipH="1">
                  <a:off x="1874734" y="331632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AB75EB5F-A239-3311-9C11-43161D76E83F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9D963330-8EAE-F0E6-BDF3-D0BB08EE1F8A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059DA4F4-EC78-84A5-1103-6024E42D56DB}"/>
                  </a:ext>
                </a:extLst>
              </p:cNvPr>
              <p:cNvGrpSpPr/>
              <p:nvPr/>
            </p:nvGrpSpPr>
            <p:grpSpPr>
              <a:xfrm>
                <a:off x="4352909" y="1460643"/>
                <a:ext cx="1371600" cy="2042497"/>
                <a:chOff x="1738265" y="1942553"/>
                <a:chExt cx="1371600" cy="2042497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C223A389-C273-0A10-FC94-0BC8FD6C95BA}"/>
                    </a:ext>
                  </a:extLst>
                </p:cNvPr>
                <p:cNvGrpSpPr/>
                <p:nvPr/>
              </p:nvGrpSpPr>
              <p:grpSpPr>
                <a:xfrm>
                  <a:off x="1738265" y="1942553"/>
                  <a:ext cx="1371600" cy="1470997"/>
                  <a:chOff x="1738265" y="1942553"/>
                  <a:chExt cx="1371600" cy="1470997"/>
                </a:xfrm>
              </p:grpSpPr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0CAA158F-25FD-2EF3-092A-93FF0253BCAD}"/>
                      </a:ext>
                    </a:extLst>
                  </p:cNvPr>
                  <p:cNvSpPr/>
                  <p:nvPr/>
                </p:nvSpPr>
                <p:spPr>
                  <a:xfrm>
                    <a:off x="1738265" y="2041950"/>
                    <a:ext cx="1371600" cy="1371600"/>
                  </a:xfrm>
                  <a:prstGeom prst="ellipse">
                    <a:avLst/>
                  </a:prstGeom>
                  <a:blipFill dpi="0" rotWithShape="1">
                    <a:blip r:embed="rId4"/>
                    <a:srcRect/>
                    <a:stretch>
                      <a:fillRect l="5000" t="5000" r="5000" b="5000"/>
                    </a:stretch>
                  </a:blipFill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9D097466-21C8-BF47-6E0C-595316B4C8D3}"/>
                      </a:ext>
                    </a:extLst>
                  </p:cNvPr>
                  <p:cNvSpPr/>
                  <p:nvPr/>
                </p:nvSpPr>
                <p:spPr>
                  <a:xfrm>
                    <a:off x="1738265" y="1942553"/>
                    <a:ext cx="1371600" cy="10058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Health Care</a:t>
                    </a:r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3DD9149A-050E-A0D0-D8EC-65DADA85D643}"/>
                    </a:ext>
                  </a:extLst>
                </p:cNvPr>
                <p:cNvGrpSpPr/>
                <p:nvPr/>
              </p:nvGrpSpPr>
              <p:grpSpPr>
                <a:xfrm>
                  <a:off x="2309765" y="3413550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423A678D-9430-8DBE-4685-B97F18B94D41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CF85A4EE-526B-4647-EC9B-9F2602369E18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CE60CD4B-1C52-A3AA-52E7-FC0C64B03528}"/>
                    </a:ext>
                  </a:extLst>
                </p:cNvPr>
                <p:cNvGrpSpPr/>
                <p:nvPr/>
              </p:nvGrpSpPr>
              <p:grpSpPr>
                <a:xfrm rot="20160238">
                  <a:off x="2774937" y="330049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810B2296-71E1-2203-3ECC-B1784E212F9A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12E74A82-1F27-CF8F-6905-9F445FDA4AD8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DA5417F2-5316-1781-9D68-2FA2A9B33DC4}"/>
                    </a:ext>
                  </a:extLst>
                </p:cNvPr>
                <p:cNvGrpSpPr/>
                <p:nvPr/>
              </p:nvGrpSpPr>
              <p:grpSpPr>
                <a:xfrm rot="1439762" flipH="1">
                  <a:off x="1874734" y="331632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41DCEA74-E332-CBC3-35C0-C75D31EB8A92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C914FF38-8F4F-062F-9636-ED283EC488D5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7979AA21-0240-55D5-2984-48DBDA5A9EFD}"/>
                  </a:ext>
                </a:extLst>
              </p:cNvPr>
              <p:cNvGrpSpPr/>
              <p:nvPr/>
            </p:nvGrpSpPr>
            <p:grpSpPr>
              <a:xfrm>
                <a:off x="6212075" y="1460643"/>
                <a:ext cx="1371600" cy="2042497"/>
                <a:chOff x="1738265" y="1942553"/>
                <a:chExt cx="1371600" cy="2042497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EF3D9985-1E0F-9F9A-6F01-9EFAC03CC08A}"/>
                    </a:ext>
                  </a:extLst>
                </p:cNvPr>
                <p:cNvGrpSpPr/>
                <p:nvPr/>
              </p:nvGrpSpPr>
              <p:grpSpPr>
                <a:xfrm>
                  <a:off x="1738265" y="1942553"/>
                  <a:ext cx="1371600" cy="1470997"/>
                  <a:chOff x="1738265" y="1942553"/>
                  <a:chExt cx="1371600" cy="1470997"/>
                </a:xfrm>
              </p:grpSpPr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F267F97A-E760-9A50-3EBE-56078D27057E}"/>
                      </a:ext>
                    </a:extLst>
                  </p:cNvPr>
                  <p:cNvSpPr/>
                  <p:nvPr/>
                </p:nvSpPr>
                <p:spPr>
                  <a:xfrm>
                    <a:off x="1738265" y="2041950"/>
                    <a:ext cx="1371600" cy="1371600"/>
                  </a:xfrm>
                  <a:prstGeom prst="ellipse">
                    <a:avLst/>
                  </a:prstGeom>
                  <a:blipFill dpi="0" rotWithShape="1">
                    <a:blip r:embed="rId5"/>
                    <a:srcRect/>
                    <a:stretch>
                      <a:fillRect l="5000" t="5000" r="5000" b="5000"/>
                    </a:stretch>
                  </a:blipFill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E3247133-B7DA-0B95-9EA7-87DAE37C8DCE}"/>
                      </a:ext>
                    </a:extLst>
                  </p:cNvPr>
                  <p:cNvSpPr/>
                  <p:nvPr/>
                </p:nvSpPr>
                <p:spPr>
                  <a:xfrm>
                    <a:off x="1738265" y="1942553"/>
                    <a:ext cx="1371600" cy="10058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Consumer Products</a:t>
                    </a: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22234657-8043-D2EE-244B-CED61BD0409E}"/>
                    </a:ext>
                  </a:extLst>
                </p:cNvPr>
                <p:cNvGrpSpPr/>
                <p:nvPr/>
              </p:nvGrpSpPr>
              <p:grpSpPr>
                <a:xfrm>
                  <a:off x="2309765" y="3413550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985E2918-276C-3178-6E5C-4ACD15C40C46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3F16CC98-2DE0-A5D4-60DC-B628CE9999DA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BE2C5A1F-0499-CAE3-C492-AC2D93C39445}"/>
                    </a:ext>
                  </a:extLst>
                </p:cNvPr>
                <p:cNvGrpSpPr/>
                <p:nvPr/>
              </p:nvGrpSpPr>
              <p:grpSpPr>
                <a:xfrm rot="20160238">
                  <a:off x="2774937" y="330049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0B98BD06-7AC5-F85A-A7F9-99398A584CA4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5B5FB31E-B74C-E7C7-F29F-167184711C6A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21A09418-E925-C982-F794-E57590BFDE71}"/>
                    </a:ext>
                  </a:extLst>
                </p:cNvPr>
                <p:cNvGrpSpPr/>
                <p:nvPr/>
              </p:nvGrpSpPr>
              <p:grpSpPr>
                <a:xfrm rot="1439762" flipH="1">
                  <a:off x="1874734" y="331632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F16E1118-3BB5-5391-0489-60FD812C56D8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8834368E-8279-B176-13FC-FD8065DA5413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BB6F552-BB7E-0E06-49B6-E5FF44E4A7DE}"/>
                  </a:ext>
                </a:extLst>
              </p:cNvPr>
              <p:cNvGrpSpPr/>
              <p:nvPr/>
            </p:nvGrpSpPr>
            <p:grpSpPr>
              <a:xfrm>
                <a:off x="8071241" y="1460643"/>
                <a:ext cx="1371600" cy="2042497"/>
                <a:chOff x="1738265" y="1942553"/>
                <a:chExt cx="1371600" cy="2042497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AFB4CE8C-6285-2625-EC9E-1926F8CE4157}"/>
                    </a:ext>
                  </a:extLst>
                </p:cNvPr>
                <p:cNvGrpSpPr/>
                <p:nvPr/>
              </p:nvGrpSpPr>
              <p:grpSpPr>
                <a:xfrm>
                  <a:off x="1738265" y="1942553"/>
                  <a:ext cx="1371600" cy="1470997"/>
                  <a:chOff x="1738265" y="1942553"/>
                  <a:chExt cx="1371600" cy="1470997"/>
                </a:xfrm>
              </p:grpSpPr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5C69D3E6-5A40-D168-CA6A-D7B0965DFE4C}"/>
                      </a:ext>
                    </a:extLst>
                  </p:cNvPr>
                  <p:cNvSpPr/>
                  <p:nvPr/>
                </p:nvSpPr>
                <p:spPr>
                  <a:xfrm>
                    <a:off x="1738265" y="2041950"/>
                    <a:ext cx="1371600" cy="1371600"/>
                  </a:xfrm>
                  <a:prstGeom prst="ellipse">
                    <a:avLst/>
                  </a:prstGeom>
                  <a:blipFill dpi="0" rotWithShape="1">
                    <a:blip r:embed="rId6"/>
                    <a:srcRect/>
                    <a:stretch>
                      <a:fillRect l="5000" t="5000" r="5000" b="5000"/>
                    </a:stretch>
                  </a:blipFill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5C5D92A5-B613-2783-89F3-AF841A247995}"/>
                      </a:ext>
                    </a:extLst>
                  </p:cNvPr>
                  <p:cNvSpPr/>
                  <p:nvPr/>
                </p:nvSpPr>
                <p:spPr>
                  <a:xfrm>
                    <a:off x="1738265" y="1942553"/>
                    <a:ext cx="1371600" cy="10058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Nonprofit</a:t>
                    </a:r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24DDF04E-DAB4-F7A3-84FC-4573B7645C8D}"/>
                    </a:ext>
                  </a:extLst>
                </p:cNvPr>
                <p:cNvGrpSpPr/>
                <p:nvPr/>
              </p:nvGrpSpPr>
              <p:grpSpPr>
                <a:xfrm>
                  <a:off x="2309765" y="3413550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F8801AA8-1D31-3D4F-F2BC-70C821B94DD6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B5537B95-0763-00AF-2227-F85FC970A428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9A21BF43-9D86-C637-1456-59646AF0AB38}"/>
                    </a:ext>
                  </a:extLst>
                </p:cNvPr>
                <p:cNvGrpSpPr/>
                <p:nvPr/>
              </p:nvGrpSpPr>
              <p:grpSpPr>
                <a:xfrm rot="20160238">
                  <a:off x="2774937" y="330049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A71B1CCA-A83C-6B49-2583-0216AB281958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D1847937-758F-0CD3-9437-DB5502284C69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B2C716FE-A4D3-078A-9ABA-E4A44544E532}"/>
                    </a:ext>
                  </a:extLst>
                </p:cNvPr>
                <p:cNvGrpSpPr/>
                <p:nvPr/>
              </p:nvGrpSpPr>
              <p:grpSpPr>
                <a:xfrm rot="1439762" flipH="1">
                  <a:off x="1874734" y="331632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D6F4C08B-3ECC-4D4D-7E45-FF03FCBC380F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6FD62B73-E701-B2ED-5DE1-83B2A4841B7E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98ED82FC-5546-CC9E-D373-27DE92DD0310}"/>
                  </a:ext>
                </a:extLst>
              </p:cNvPr>
              <p:cNvGrpSpPr/>
              <p:nvPr/>
            </p:nvGrpSpPr>
            <p:grpSpPr>
              <a:xfrm>
                <a:off x="9930408" y="1460643"/>
                <a:ext cx="1371600" cy="2042497"/>
                <a:chOff x="1738265" y="1942553"/>
                <a:chExt cx="1371600" cy="2042497"/>
              </a:xfrm>
            </p:grpSpPr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90DD9C10-0225-34FF-D1B4-E824A6B46C32}"/>
                    </a:ext>
                  </a:extLst>
                </p:cNvPr>
                <p:cNvGrpSpPr/>
                <p:nvPr/>
              </p:nvGrpSpPr>
              <p:grpSpPr>
                <a:xfrm>
                  <a:off x="1738265" y="1942553"/>
                  <a:ext cx="1371600" cy="1470997"/>
                  <a:chOff x="1738265" y="1942553"/>
                  <a:chExt cx="1371600" cy="1470997"/>
                </a:xfrm>
              </p:grpSpPr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0E805703-D1F9-FDB8-9ABE-5E6E7BE5DDBB}"/>
                      </a:ext>
                    </a:extLst>
                  </p:cNvPr>
                  <p:cNvSpPr/>
                  <p:nvPr/>
                </p:nvSpPr>
                <p:spPr>
                  <a:xfrm>
                    <a:off x="1738265" y="2041950"/>
                    <a:ext cx="1371600" cy="1371600"/>
                  </a:xfrm>
                  <a:prstGeom prst="ellipse">
                    <a:avLst/>
                  </a:prstGeom>
                  <a:blipFill dpi="0" rotWithShape="1">
                    <a:blip r:embed="rId7"/>
                    <a:srcRect/>
                    <a:stretch>
                      <a:fillRect l="5000" t="5000" r="5000" b="5000"/>
                    </a:stretch>
                  </a:blipFill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5D9843DE-7BCB-B571-C65A-B6B23C51CE2A}"/>
                      </a:ext>
                    </a:extLst>
                  </p:cNvPr>
                  <p:cNvSpPr/>
                  <p:nvPr/>
                </p:nvSpPr>
                <p:spPr>
                  <a:xfrm>
                    <a:off x="1738265" y="1942553"/>
                    <a:ext cx="1371600" cy="10058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Construction</a:t>
                    </a:r>
                  </a:p>
                </p:txBody>
              </p: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A3F870B5-290C-DD6B-15B1-20B3C6A75A3C}"/>
                    </a:ext>
                  </a:extLst>
                </p:cNvPr>
                <p:cNvGrpSpPr/>
                <p:nvPr/>
              </p:nvGrpSpPr>
              <p:grpSpPr>
                <a:xfrm>
                  <a:off x="2309765" y="3413550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F794CD58-A6B2-39EE-041D-21301984563B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6E18C16E-8D26-F190-6365-AA48868BB1D2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11B6B520-7D88-C69C-A5B9-DB0381F219EB}"/>
                    </a:ext>
                  </a:extLst>
                </p:cNvPr>
                <p:cNvGrpSpPr/>
                <p:nvPr/>
              </p:nvGrpSpPr>
              <p:grpSpPr>
                <a:xfrm rot="20160238">
                  <a:off x="2774937" y="330049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065BF1FF-467C-705D-5BBE-BDF1A48FD2E0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9FDBF350-4019-A702-1556-344B411F52D3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91620AA4-D353-D42C-AE62-CFBE861AA97E}"/>
                    </a:ext>
                  </a:extLst>
                </p:cNvPr>
                <p:cNvGrpSpPr/>
                <p:nvPr/>
              </p:nvGrpSpPr>
              <p:grpSpPr>
                <a:xfrm rot="1439762" flipH="1">
                  <a:off x="1874734" y="331632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BC934383-3D85-5D22-4966-AAFC6F106476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CA70CFA7-EE50-8FF2-E27C-D91479738A89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3FB9EA7-47BB-D168-383B-8450B8F07AE3}"/>
                </a:ext>
              </a:extLst>
            </p:cNvPr>
            <p:cNvGrpSpPr/>
            <p:nvPr/>
          </p:nvGrpSpPr>
          <p:grpSpPr>
            <a:xfrm>
              <a:off x="634577" y="3689209"/>
              <a:ext cx="10673189" cy="2042497"/>
              <a:chOff x="634577" y="3689209"/>
              <a:chExt cx="10673189" cy="2042497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D21CF4E-DAFD-1828-C06C-23034FDDAD41}"/>
                  </a:ext>
                </a:extLst>
              </p:cNvPr>
              <p:cNvGrpSpPr/>
              <p:nvPr/>
            </p:nvGrpSpPr>
            <p:grpSpPr>
              <a:xfrm>
                <a:off x="634577" y="3689209"/>
                <a:ext cx="1371600" cy="2042497"/>
                <a:chOff x="1738265" y="1942553"/>
                <a:chExt cx="1371600" cy="2042497"/>
              </a:xfrm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D34828E8-D1C0-3823-CAEE-01B4FDC18D64}"/>
                    </a:ext>
                  </a:extLst>
                </p:cNvPr>
                <p:cNvGrpSpPr/>
                <p:nvPr/>
              </p:nvGrpSpPr>
              <p:grpSpPr>
                <a:xfrm>
                  <a:off x="1738265" y="1942553"/>
                  <a:ext cx="1371600" cy="1470997"/>
                  <a:chOff x="1738265" y="1942553"/>
                  <a:chExt cx="1371600" cy="1470997"/>
                </a:xfrm>
              </p:grpSpPr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31A85935-E8D7-4B15-2778-08320ED15D99}"/>
                      </a:ext>
                    </a:extLst>
                  </p:cNvPr>
                  <p:cNvSpPr/>
                  <p:nvPr/>
                </p:nvSpPr>
                <p:spPr>
                  <a:xfrm>
                    <a:off x="1738265" y="2041950"/>
                    <a:ext cx="1371600" cy="1371600"/>
                  </a:xfrm>
                  <a:prstGeom prst="ellipse">
                    <a:avLst/>
                  </a:prstGeom>
                  <a:blipFill dpi="0" rotWithShape="1">
                    <a:blip r:embed="rId8"/>
                    <a:srcRect/>
                    <a:stretch>
                      <a:fillRect l="5000" t="5000" r="5000" b="5000"/>
                    </a:stretch>
                  </a:blipFill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1038615D-60A6-004F-78E7-414AC8439DA6}"/>
                      </a:ext>
                    </a:extLst>
                  </p:cNvPr>
                  <p:cNvSpPr/>
                  <p:nvPr/>
                </p:nvSpPr>
                <p:spPr>
                  <a:xfrm>
                    <a:off x="1738265" y="1942553"/>
                    <a:ext cx="1371600" cy="10058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Domestic Logistics</a:t>
                    </a:r>
                  </a:p>
                </p:txBody>
              </p:sp>
            </p:grp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7C517BE4-E82F-B9D2-19F4-4E5D39936A7C}"/>
                    </a:ext>
                  </a:extLst>
                </p:cNvPr>
                <p:cNvGrpSpPr/>
                <p:nvPr/>
              </p:nvGrpSpPr>
              <p:grpSpPr>
                <a:xfrm>
                  <a:off x="2309765" y="3413550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37D85ACE-55CA-96A3-2956-F69EB5C59AFF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6141607F-4723-AEDE-AFF1-8D52EED51DAD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9FD82D86-1109-9BDF-C997-E58318BACDAA}"/>
                    </a:ext>
                  </a:extLst>
                </p:cNvPr>
                <p:cNvGrpSpPr/>
                <p:nvPr/>
              </p:nvGrpSpPr>
              <p:grpSpPr>
                <a:xfrm rot="20160238">
                  <a:off x="2774937" y="330049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2CB7291A-DDB4-21C0-0C27-4DFB31549FFB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5AD37FE3-EAA3-9969-4F41-66103A013FAE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BBC22CDD-65D7-C3DF-EEAE-715B07273486}"/>
                    </a:ext>
                  </a:extLst>
                </p:cNvPr>
                <p:cNvGrpSpPr/>
                <p:nvPr/>
              </p:nvGrpSpPr>
              <p:grpSpPr>
                <a:xfrm rot="1439762" flipH="1">
                  <a:off x="1874734" y="331632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A6392F34-846E-04C2-9FEA-F444325B3E6D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AA86B5A4-C469-4547-E45B-A19683F86294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D53FA7B1-0A0F-2DA7-CF39-7F025428D2E6}"/>
                  </a:ext>
                </a:extLst>
              </p:cNvPr>
              <p:cNvGrpSpPr/>
              <p:nvPr/>
            </p:nvGrpSpPr>
            <p:grpSpPr>
              <a:xfrm>
                <a:off x="2494895" y="3689209"/>
                <a:ext cx="1371600" cy="2042497"/>
                <a:chOff x="1738265" y="1942553"/>
                <a:chExt cx="1371600" cy="2042497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03BA86B0-2D0D-DF47-3055-AABC096DCE70}"/>
                    </a:ext>
                  </a:extLst>
                </p:cNvPr>
                <p:cNvGrpSpPr/>
                <p:nvPr/>
              </p:nvGrpSpPr>
              <p:grpSpPr>
                <a:xfrm>
                  <a:off x="1738265" y="1942553"/>
                  <a:ext cx="1371600" cy="1470997"/>
                  <a:chOff x="1738265" y="1942553"/>
                  <a:chExt cx="1371600" cy="1470997"/>
                </a:xfrm>
              </p:grpSpPr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AF315E59-C573-7738-D94B-5025E4B6D811}"/>
                      </a:ext>
                    </a:extLst>
                  </p:cNvPr>
                  <p:cNvSpPr/>
                  <p:nvPr/>
                </p:nvSpPr>
                <p:spPr>
                  <a:xfrm>
                    <a:off x="1738265" y="2041950"/>
                    <a:ext cx="1371600" cy="1371600"/>
                  </a:xfrm>
                  <a:prstGeom prst="ellipse">
                    <a:avLst/>
                  </a:prstGeom>
                  <a:blipFill dpi="0" rotWithShape="1">
                    <a:blip r:embed="rId9"/>
                    <a:srcRect/>
                    <a:stretch>
                      <a:fillRect l="5000" t="5000" r="5000" b="5000"/>
                    </a:stretch>
                  </a:blipFill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2C454CAB-4066-327B-3007-014C592CA6A3}"/>
                      </a:ext>
                    </a:extLst>
                  </p:cNvPr>
                  <p:cNvSpPr/>
                  <p:nvPr/>
                </p:nvSpPr>
                <p:spPr>
                  <a:xfrm>
                    <a:off x="1738265" y="1942553"/>
                    <a:ext cx="1371600" cy="10058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Automotive</a:t>
                    </a:r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10764A7F-92AD-1C53-B3AC-0D6AC2C2CE49}"/>
                    </a:ext>
                  </a:extLst>
                </p:cNvPr>
                <p:cNvGrpSpPr/>
                <p:nvPr/>
              </p:nvGrpSpPr>
              <p:grpSpPr>
                <a:xfrm>
                  <a:off x="2309765" y="3413550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FA8B270C-415C-6BC5-B967-3BCC36416BEB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14A28452-3058-CFE2-9C33-3C4138617CCC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B959C216-4FE4-0B61-57BF-D3A1A91FF759}"/>
                    </a:ext>
                  </a:extLst>
                </p:cNvPr>
                <p:cNvGrpSpPr/>
                <p:nvPr/>
              </p:nvGrpSpPr>
              <p:grpSpPr>
                <a:xfrm rot="20160238">
                  <a:off x="2774937" y="330049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426B7941-9B6B-57CA-D602-E0A01A13E03B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BF9EFF90-9C9A-F664-5EA1-A61544A78170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22A848A5-6CC0-37CA-8A1F-706F0F3AACDA}"/>
                    </a:ext>
                  </a:extLst>
                </p:cNvPr>
                <p:cNvGrpSpPr/>
                <p:nvPr/>
              </p:nvGrpSpPr>
              <p:grpSpPr>
                <a:xfrm rot="1439762" flipH="1">
                  <a:off x="1874734" y="331632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6A8AFB3A-A604-158B-9A5C-0588D9045E1C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1CF84003-24C9-540E-97D0-845B768364CE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1B8C3FCC-D34C-C07E-342A-3B9E36AA5564}"/>
                  </a:ext>
                </a:extLst>
              </p:cNvPr>
              <p:cNvGrpSpPr/>
              <p:nvPr/>
            </p:nvGrpSpPr>
            <p:grpSpPr>
              <a:xfrm>
                <a:off x="4355213" y="3689209"/>
                <a:ext cx="1371600" cy="2042497"/>
                <a:chOff x="1738265" y="1942553"/>
                <a:chExt cx="1371600" cy="2042497"/>
              </a:xfrm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4276AAAC-4F0C-3AAE-A5D7-2AD085E562EF}"/>
                    </a:ext>
                  </a:extLst>
                </p:cNvPr>
                <p:cNvGrpSpPr/>
                <p:nvPr/>
              </p:nvGrpSpPr>
              <p:grpSpPr>
                <a:xfrm>
                  <a:off x="1738265" y="1942553"/>
                  <a:ext cx="1371600" cy="1470997"/>
                  <a:chOff x="1738265" y="1942553"/>
                  <a:chExt cx="1371600" cy="1470997"/>
                </a:xfrm>
              </p:grpSpPr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910BA4BF-6BFF-076B-5BE7-BB9E92FFC475}"/>
                      </a:ext>
                    </a:extLst>
                  </p:cNvPr>
                  <p:cNvSpPr/>
                  <p:nvPr/>
                </p:nvSpPr>
                <p:spPr>
                  <a:xfrm>
                    <a:off x="1738265" y="2041950"/>
                    <a:ext cx="1371600" cy="1371600"/>
                  </a:xfrm>
                  <a:prstGeom prst="ellipse">
                    <a:avLst/>
                  </a:prstGeom>
                  <a:blipFill dpi="0" rotWithShape="1">
                    <a:blip r:embed="rId10"/>
                    <a:srcRect/>
                    <a:stretch>
                      <a:fillRect l="5000" t="5000" r="5000" b="5000"/>
                    </a:stretch>
                  </a:blipFill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2D010BAD-638C-8B36-F2E8-D3F9FECE202E}"/>
                      </a:ext>
                    </a:extLst>
                  </p:cNvPr>
                  <p:cNvSpPr/>
                  <p:nvPr/>
                </p:nvSpPr>
                <p:spPr>
                  <a:xfrm>
                    <a:off x="1738265" y="1942553"/>
                    <a:ext cx="1371600" cy="10058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Legal</a:t>
                    </a:r>
                  </a:p>
                </p:txBody>
              </p: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143AA716-ADC2-691C-DCB3-AA8149BB4BFA}"/>
                    </a:ext>
                  </a:extLst>
                </p:cNvPr>
                <p:cNvGrpSpPr/>
                <p:nvPr/>
              </p:nvGrpSpPr>
              <p:grpSpPr>
                <a:xfrm>
                  <a:off x="2309765" y="3413550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75A0B4B0-596E-78BE-4C38-1E7A1DD528DF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2E5759E0-8C9C-A182-2186-B6970077E4C3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E1DA4365-6DF6-2E53-45B2-C52B259733D0}"/>
                    </a:ext>
                  </a:extLst>
                </p:cNvPr>
                <p:cNvGrpSpPr/>
                <p:nvPr/>
              </p:nvGrpSpPr>
              <p:grpSpPr>
                <a:xfrm rot="20160238">
                  <a:off x="2774937" y="330049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DAB05484-9F7C-2122-89F2-CDF752406EC3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A1483EDC-C3B6-C8A0-0F9C-C902C97CA828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924065BD-D792-F804-C79C-9688CD9862B6}"/>
                    </a:ext>
                  </a:extLst>
                </p:cNvPr>
                <p:cNvGrpSpPr/>
                <p:nvPr/>
              </p:nvGrpSpPr>
              <p:grpSpPr>
                <a:xfrm rot="1439762" flipH="1">
                  <a:off x="1874734" y="331632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7E291039-7D3E-2C81-6CAC-8156F3354F7B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8422506F-FD9A-2E7F-EC31-9B11D978091A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F4BF6297-21AD-D89E-0027-2C70D7E063FF}"/>
                  </a:ext>
                </a:extLst>
              </p:cNvPr>
              <p:cNvGrpSpPr/>
              <p:nvPr/>
            </p:nvGrpSpPr>
            <p:grpSpPr>
              <a:xfrm>
                <a:off x="6215531" y="3689209"/>
                <a:ext cx="1371600" cy="2042497"/>
                <a:chOff x="1738265" y="1942553"/>
                <a:chExt cx="1371600" cy="2042497"/>
              </a:xfrm>
            </p:grpSpPr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FE49320D-C2AF-9F98-4AD0-7149806E3AFE}"/>
                    </a:ext>
                  </a:extLst>
                </p:cNvPr>
                <p:cNvGrpSpPr/>
                <p:nvPr/>
              </p:nvGrpSpPr>
              <p:grpSpPr>
                <a:xfrm>
                  <a:off x="1738265" y="1942553"/>
                  <a:ext cx="1371600" cy="1470997"/>
                  <a:chOff x="1738265" y="1942553"/>
                  <a:chExt cx="1371600" cy="1470997"/>
                </a:xfrm>
              </p:grpSpPr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B4AA9653-F48E-9560-2179-4B759AD12E18}"/>
                      </a:ext>
                    </a:extLst>
                  </p:cNvPr>
                  <p:cNvSpPr/>
                  <p:nvPr/>
                </p:nvSpPr>
                <p:spPr>
                  <a:xfrm>
                    <a:off x="1738265" y="2041950"/>
                    <a:ext cx="1371600" cy="1371600"/>
                  </a:xfrm>
                  <a:prstGeom prst="ellipse">
                    <a:avLst/>
                  </a:prstGeom>
                  <a:blipFill dpi="0" rotWithShape="1">
                    <a:blip r:embed="rId11"/>
                    <a:srcRect/>
                    <a:stretch>
                      <a:fillRect l="5000" t="5000" r="5000" b="5000"/>
                    </a:stretch>
                  </a:blipFill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23EBB85-70D1-570C-3B86-CAA0B043FB5D}"/>
                      </a:ext>
                    </a:extLst>
                  </p:cNvPr>
                  <p:cNvSpPr/>
                  <p:nvPr/>
                </p:nvSpPr>
                <p:spPr>
                  <a:xfrm>
                    <a:off x="1738265" y="1942553"/>
                    <a:ext cx="1371600" cy="10058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Media</a:t>
                    </a:r>
                  </a:p>
                </p:txBody>
              </p:sp>
            </p:grp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8CFEF950-D71B-2396-79FC-A08926F71C4F}"/>
                    </a:ext>
                  </a:extLst>
                </p:cNvPr>
                <p:cNvGrpSpPr/>
                <p:nvPr/>
              </p:nvGrpSpPr>
              <p:grpSpPr>
                <a:xfrm>
                  <a:off x="2309765" y="3413550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19" name="Straight Connector 118">
                    <a:extLst>
                      <a:ext uri="{FF2B5EF4-FFF2-40B4-BE49-F238E27FC236}">
                        <a16:creationId xmlns:a16="http://schemas.microsoft.com/office/drawing/2014/main" id="{666FA5A2-31AC-B13B-7721-15A162B74AC3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637E68FB-EF0E-03DA-1DB6-7222F0E304EF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716B2C8F-6DFC-26D6-91F2-74E6297A8B40}"/>
                    </a:ext>
                  </a:extLst>
                </p:cNvPr>
                <p:cNvGrpSpPr/>
                <p:nvPr/>
              </p:nvGrpSpPr>
              <p:grpSpPr>
                <a:xfrm rot="20160238">
                  <a:off x="2774937" y="330049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17" name="Straight Connector 116">
                    <a:extLst>
                      <a:ext uri="{FF2B5EF4-FFF2-40B4-BE49-F238E27FC236}">
                        <a16:creationId xmlns:a16="http://schemas.microsoft.com/office/drawing/2014/main" id="{65373302-44F0-7F24-38BE-98B2B9A6C2B8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B52C8023-2ED2-AFCC-6595-281AB5AA4074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258E372D-4FF0-77A2-F775-7D3E7793E711}"/>
                    </a:ext>
                  </a:extLst>
                </p:cNvPr>
                <p:cNvGrpSpPr/>
                <p:nvPr/>
              </p:nvGrpSpPr>
              <p:grpSpPr>
                <a:xfrm rot="1439762" flipH="1">
                  <a:off x="1874734" y="331632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15" name="Straight Connector 114">
                    <a:extLst>
                      <a:ext uri="{FF2B5EF4-FFF2-40B4-BE49-F238E27FC236}">
                        <a16:creationId xmlns:a16="http://schemas.microsoft.com/office/drawing/2014/main" id="{08358003-A19F-EC3B-0C09-0D446578C38A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B89F4A40-417B-6A91-EC72-D19A02394D2B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DFED11AA-02CD-15B5-20F9-058E0AC40552}"/>
                  </a:ext>
                </a:extLst>
              </p:cNvPr>
              <p:cNvGrpSpPr/>
              <p:nvPr/>
            </p:nvGrpSpPr>
            <p:grpSpPr>
              <a:xfrm>
                <a:off x="8075849" y="3689209"/>
                <a:ext cx="1371600" cy="2042497"/>
                <a:chOff x="1738265" y="1942553"/>
                <a:chExt cx="1371600" cy="2042497"/>
              </a:xfrm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7E8DA663-9564-4CF9-8F10-DC4FD72FD90E}"/>
                    </a:ext>
                  </a:extLst>
                </p:cNvPr>
                <p:cNvGrpSpPr/>
                <p:nvPr/>
              </p:nvGrpSpPr>
              <p:grpSpPr>
                <a:xfrm>
                  <a:off x="1738265" y="1942553"/>
                  <a:ext cx="1371600" cy="1470997"/>
                  <a:chOff x="1738265" y="1942553"/>
                  <a:chExt cx="1371600" cy="1470997"/>
                </a:xfrm>
              </p:grpSpPr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47C32B0E-8C7B-3B40-3B44-3F80F259D620}"/>
                      </a:ext>
                    </a:extLst>
                  </p:cNvPr>
                  <p:cNvSpPr/>
                  <p:nvPr/>
                </p:nvSpPr>
                <p:spPr>
                  <a:xfrm>
                    <a:off x="1738265" y="2041950"/>
                    <a:ext cx="1371600" cy="1371600"/>
                  </a:xfrm>
                  <a:prstGeom prst="ellipse">
                    <a:avLst/>
                  </a:prstGeom>
                  <a:blipFill dpi="0" rotWithShape="1">
                    <a:blip r:embed="rId12"/>
                    <a:srcRect/>
                    <a:stretch>
                      <a:fillRect l="5000" t="5000" r="5000" b="5000"/>
                    </a:stretch>
                  </a:blipFill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B121C606-F386-C7F1-05E7-BAB0960F9788}"/>
                      </a:ext>
                    </a:extLst>
                  </p:cNvPr>
                  <p:cNvSpPr/>
                  <p:nvPr/>
                </p:nvSpPr>
                <p:spPr>
                  <a:xfrm>
                    <a:off x="1738265" y="1942553"/>
                    <a:ext cx="1371600" cy="10058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Government</a:t>
                    </a:r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02B84DD3-B143-FFAD-6CAF-A43C1739A391}"/>
                    </a:ext>
                  </a:extLst>
                </p:cNvPr>
                <p:cNvGrpSpPr/>
                <p:nvPr/>
              </p:nvGrpSpPr>
              <p:grpSpPr>
                <a:xfrm>
                  <a:off x="2309765" y="3413550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1F1915E9-FF20-C412-A7A4-9886710F1A19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21223FC0-3A07-6C28-C3B9-809B7398BC4B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9EEADBF2-FE33-6244-DFC1-99EF49C6641C}"/>
                    </a:ext>
                  </a:extLst>
                </p:cNvPr>
                <p:cNvGrpSpPr/>
                <p:nvPr/>
              </p:nvGrpSpPr>
              <p:grpSpPr>
                <a:xfrm rot="20160238">
                  <a:off x="2774937" y="330049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CFB7D099-CD41-B173-2F6B-D76F79E71C42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BAA1CDB3-3FC0-E265-3A7D-B4EA55017375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6646D428-7DAE-D46B-902B-A57370FCE8E1}"/>
                    </a:ext>
                  </a:extLst>
                </p:cNvPr>
                <p:cNvGrpSpPr/>
                <p:nvPr/>
              </p:nvGrpSpPr>
              <p:grpSpPr>
                <a:xfrm rot="1439762" flipH="1">
                  <a:off x="1874734" y="331632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B18E8BDB-F5F9-E5E8-E643-A5EFB24190B6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A0CB356B-7854-3C21-F607-71F08E13A2FA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DC656F4-CC3C-9BC6-A0F3-906740D3A9C2}"/>
                  </a:ext>
                </a:extLst>
              </p:cNvPr>
              <p:cNvGrpSpPr/>
              <p:nvPr/>
            </p:nvGrpSpPr>
            <p:grpSpPr>
              <a:xfrm>
                <a:off x="9936166" y="3689209"/>
                <a:ext cx="1371600" cy="2042497"/>
                <a:chOff x="1738265" y="1942553"/>
                <a:chExt cx="1371600" cy="2042497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BE26F5B1-C582-96EE-17DC-FB61A9BAF07E}"/>
                    </a:ext>
                  </a:extLst>
                </p:cNvPr>
                <p:cNvGrpSpPr/>
                <p:nvPr/>
              </p:nvGrpSpPr>
              <p:grpSpPr>
                <a:xfrm>
                  <a:off x="1738265" y="1942553"/>
                  <a:ext cx="1371600" cy="1470997"/>
                  <a:chOff x="1738265" y="1942553"/>
                  <a:chExt cx="1371600" cy="1470997"/>
                </a:xfrm>
              </p:grpSpPr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E5B5E350-BB18-97FB-A92E-808E3378C750}"/>
                      </a:ext>
                    </a:extLst>
                  </p:cNvPr>
                  <p:cNvSpPr/>
                  <p:nvPr/>
                </p:nvSpPr>
                <p:spPr>
                  <a:xfrm>
                    <a:off x="1738265" y="2041950"/>
                    <a:ext cx="1371600" cy="1371600"/>
                  </a:xfrm>
                  <a:prstGeom prst="ellipse">
                    <a:avLst/>
                  </a:prstGeom>
                  <a:blipFill dpi="0" rotWithShape="1">
                    <a:blip r:embed="rId13"/>
                    <a:srcRect/>
                    <a:stretch>
                      <a:fillRect l="5000" t="5000" r="5000" b="5000"/>
                    </a:stretch>
                  </a:blipFill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Rectangle 158">
                    <a:extLst>
                      <a:ext uri="{FF2B5EF4-FFF2-40B4-BE49-F238E27FC236}">
                        <a16:creationId xmlns:a16="http://schemas.microsoft.com/office/drawing/2014/main" id="{72F2F120-66D3-0F7C-DFD0-6B98AD7E853F}"/>
                      </a:ext>
                    </a:extLst>
                  </p:cNvPr>
                  <p:cNvSpPr/>
                  <p:nvPr/>
                </p:nvSpPr>
                <p:spPr>
                  <a:xfrm>
                    <a:off x="1738265" y="1942553"/>
                    <a:ext cx="1371600" cy="10058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>
                    <a:prstTxWarp prst="textArchUp">
                      <a:avLst/>
                    </a:prstTxWarp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Transportation</a:t>
                    </a:r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6C5AB58A-A7DD-CF7A-9739-BCD332D2DB72}"/>
                    </a:ext>
                  </a:extLst>
                </p:cNvPr>
                <p:cNvGrpSpPr/>
                <p:nvPr/>
              </p:nvGrpSpPr>
              <p:grpSpPr>
                <a:xfrm>
                  <a:off x="2309765" y="3413550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50D61B6B-C200-32D0-6B9E-7A897ED0CBBE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570B70C0-2653-126E-E43C-412408B509E0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D8404673-7A80-7158-021F-8E5C1D48D86E}"/>
                    </a:ext>
                  </a:extLst>
                </p:cNvPr>
                <p:cNvGrpSpPr/>
                <p:nvPr/>
              </p:nvGrpSpPr>
              <p:grpSpPr>
                <a:xfrm rot="20160238">
                  <a:off x="2774937" y="330049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862E26DA-5A92-CE26-E2C2-FE9E50AC3D93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C18E1EE9-1EDA-CBE9-B25B-62213EE7AD3E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23FAD32-A01E-13B4-F7FF-0C63F3552A8C}"/>
                    </a:ext>
                  </a:extLst>
                </p:cNvPr>
                <p:cNvGrpSpPr/>
                <p:nvPr/>
              </p:nvGrpSpPr>
              <p:grpSpPr>
                <a:xfrm rot="1439762" flipH="1">
                  <a:off x="1874734" y="3316321"/>
                  <a:ext cx="228600" cy="571500"/>
                  <a:chOff x="2309765" y="3413550"/>
                  <a:chExt cx="228600" cy="571500"/>
                </a:xfrm>
              </p:grpSpPr>
              <p:cxnSp>
                <p:nvCxnSpPr>
                  <p:cNvPr id="152" name="Straight Connector 151">
                    <a:extLst>
                      <a:ext uri="{FF2B5EF4-FFF2-40B4-BE49-F238E27FC236}">
                        <a16:creationId xmlns:a16="http://schemas.microsoft.com/office/drawing/2014/main" id="{4733EAF0-9301-84AD-6838-B53E227C4171}"/>
                      </a:ext>
                    </a:extLst>
                  </p:cNvPr>
                  <p:cNvCxnSpPr/>
                  <p:nvPr/>
                </p:nvCxnSpPr>
                <p:spPr>
                  <a:xfrm>
                    <a:off x="2424065" y="3413550"/>
                    <a:ext cx="0" cy="457200"/>
                  </a:xfrm>
                  <a:prstGeom prst="line">
                    <a:avLst/>
                  </a:prstGeom>
                  <a:ln w="3810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17DEBC59-B4B9-0DB5-5F73-D3010377D3DE}"/>
                      </a:ext>
                    </a:extLst>
                  </p:cNvPr>
                  <p:cNvSpPr/>
                  <p:nvPr/>
                </p:nvSpPr>
                <p:spPr>
                  <a:xfrm>
                    <a:off x="2309765" y="3756450"/>
                    <a:ext cx="228600" cy="228600"/>
                  </a:xfrm>
                  <a:prstGeom prst="ellipse">
                    <a:avLst/>
                  </a:prstGeom>
                  <a:solidFill>
                    <a:schemeClr val="tx2">
                      <a:lumMod val="90000"/>
                      <a:lumOff val="10000"/>
                    </a:schemeClr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E87B28FA-61BF-2D25-039A-F36C759FB59D}"/>
              </a:ext>
            </a:extLst>
          </p:cNvPr>
          <p:cNvSpPr txBox="1"/>
          <p:nvPr/>
        </p:nvSpPr>
        <p:spPr>
          <a:xfrm>
            <a:off x="927084" y="5740112"/>
            <a:ext cx="9621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Depth of Project Management Changes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925F4697-863F-0F0E-F8EA-B9B72930BC3A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125915899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9CB4F-B0B5-7B00-4667-1F5C30087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7CF50-39E3-03E8-70E7-81E0E7D87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Organizational 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FEB16-3E35-4EBC-2438-430F5BF341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Where Does Project Management Fit?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F8B65D6-6C3A-DD1B-6326-9566286126B7}"/>
              </a:ext>
            </a:extLst>
          </p:cNvPr>
          <p:cNvGrpSpPr/>
          <p:nvPr/>
        </p:nvGrpSpPr>
        <p:grpSpPr>
          <a:xfrm>
            <a:off x="1142745" y="1140477"/>
            <a:ext cx="9637730" cy="4040767"/>
            <a:chOff x="1142745" y="838552"/>
            <a:chExt cx="9637730" cy="404076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C7AEA7A-7AD2-BB74-B65A-7DF72C223ACB}"/>
                </a:ext>
              </a:extLst>
            </p:cNvPr>
            <p:cNvSpPr/>
            <p:nvPr/>
          </p:nvSpPr>
          <p:spPr>
            <a:xfrm>
              <a:off x="5047210" y="838552"/>
              <a:ext cx="1828800" cy="1828800"/>
            </a:xfrm>
            <a:prstGeom prst="ellipse">
              <a:avLst/>
            </a:prstGeom>
            <a:blipFill>
              <a:blip r:embed="rId2"/>
              <a:stretch>
                <a:fillRect l="5000" t="5000" r="5000" b="5000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7629E70-8880-52DA-A8B6-7D3428F186CC}"/>
                </a:ext>
              </a:extLst>
            </p:cNvPr>
            <p:cNvGrpSpPr/>
            <p:nvPr/>
          </p:nvGrpSpPr>
          <p:grpSpPr>
            <a:xfrm>
              <a:off x="1142745" y="2767948"/>
              <a:ext cx="9637730" cy="2111371"/>
              <a:chOff x="1142745" y="2767948"/>
              <a:chExt cx="9637730" cy="211137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EF27EE04-2133-5563-1F96-9287DA256456}"/>
                  </a:ext>
                </a:extLst>
              </p:cNvPr>
              <p:cNvGrpSpPr/>
              <p:nvPr/>
            </p:nvGrpSpPr>
            <p:grpSpPr>
              <a:xfrm>
                <a:off x="1142745" y="2767948"/>
                <a:ext cx="1559434" cy="2111371"/>
                <a:chOff x="918469" y="2629932"/>
                <a:chExt cx="1559434" cy="2111371"/>
              </a:xfrm>
            </p:grpSpPr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224C7EF-DDA9-0560-9D14-10C0071C5104}"/>
                    </a:ext>
                  </a:extLst>
                </p:cNvPr>
                <p:cNvSpPr/>
                <p:nvPr/>
              </p:nvSpPr>
              <p:spPr>
                <a:xfrm>
                  <a:off x="923423" y="2629932"/>
                  <a:ext cx="1554480" cy="73152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Finance</a:t>
                  </a:r>
                </a:p>
              </p:txBody>
            </p: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EF2182B6-5B01-F44F-40EB-3221788080AC}"/>
                    </a:ext>
                  </a:extLst>
                </p:cNvPr>
                <p:cNvGrpSpPr/>
                <p:nvPr/>
              </p:nvGrpSpPr>
              <p:grpSpPr>
                <a:xfrm>
                  <a:off x="918469" y="2967911"/>
                  <a:ext cx="1554480" cy="1773392"/>
                  <a:chOff x="492920" y="3177282"/>
                  <a:chExt cx="1554480" cy="1773392"/>
                </a:xfrm>
              </p:grpSpPr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DDEC8FD5-0895-3A56-F2C7-F5D968BE03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01546" y="3177282"/>
                    <a:ext cx="0" cy="1645920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BE67954B-3116-988D-78AA-111E87DDBDD5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3588592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17" name="Straight Connector 16">
                      <a:extLst>
                        <a:ext uri="{FF2B5EF4-FFF2-40B4-BE49-F238E27FC236}">
                          <a16:creationId xmlns:a16="http://schemas.microsoft.com/office/drawing/2014/main" id="{A7367008-22BE-8BC7-0994-37E53C807A8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F7A1E63C-4A4D-214A-B37A-3AF92284E8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Payables</a:t>
                      </a:r>
                    </a:p>
                  </p:txBody>
                </p: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B7BB4633-E51A-54C1-CF05-1C539EB81EBF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3868727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21" name="Straight Connector 20">
                      <a:extLst>
                        <a:ext uri="{FF2B5EF4-FFF2-40B4-BE49-F238E27FC236}">
                          <a16:creationId xmlns:a16="http://schemas.microsoft.com/office/drawing/2014/main" id="{EAD6D1B5-234B-A773-3E34-D5EF69F034B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BE784B3E-FFBA-DB9B-F8E3-88A94F8428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Receivables</a:t>
                      </a:r>
                    </a:p>
                  </p:txBody>
                </p:sp>
              </p:grpSp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C46B9CB4-49FA-DCF7-A0C1-FFEDC67F5375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4148862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24" name="Straight Connector 23">
                      <a:extLst>
                        <a:ext uri="{FF2B5EF4-FFF2-40B4-BE49-F238E27FC236}">
                          <a16:creationId xmlns:a16="http://schemas.microsoft.com/office/drawing/2014/main" id="{AD5D71C7-3AA4-4260-7637-4D2C061CF3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42D8CFA5-4939-CD72-C75C-0C4890A4DB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Tax</a:t>
                      </a:r>
                    </a:p>
                  </p:txBody>
                </p:sp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7ECDAA3D-FE5A-2757-956B-24072BD6CBFD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4428997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27" name="Straight Connector 26">
                      <a:extLst>
                        <a:ext uri="{FF2B5EF4-FFF2-40B4-BE49-F238E27FC236}">
                          <a16:creationId xmlns:a16="http://schemas.microsoft.com/office/drawing/2014/main" id="{64730580-080F-02A4-796E-3970554E3C0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659FCB00-ACEC-6E58-4EA9-F53B3F9D4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Payroll</a:t>
                      </a:r>
                    </a:p>
                  </p:txBody>
                </p:sp>
              </p:grpSp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76D66BF5-46B2-ECE2-40FF-27E91D927F33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4709134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30" name="Straight Connector 29">
                      <a:extLst>
                        <a:ext uri="{FF2B5EF4-FFF2-40B4-BE49-F238E27FC236}">
                          <a16:creationId xmlns:a16="http://schemas.microsoft.com/office/drawing/2014/main" id="{94907CB6-329F-F050-BB56-A7ECA78ECBA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51C1C924-2AE9-0020-71CF-E6105217AA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General Accts</a:t>
                      </a:r>
                    </a:p>
                  </p:txBody>
                </p:sp>
              </p:grp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50AB724-1E95-8F48-D551-82EC74B1548E}"/>
                  </a:ext>
                </a:extLst>
              </p:cNvPr>
              <p:cNvGrpSpPr/>
              <p:nvPr/>
            </p:nvGrpSpPr>
            <p:grpSpPr>
              <a:xfrm>
                <a:off x="3155876" y="2767948"/>
                <a:ext cx="1569412" cy="1551099"/>
                <a:chOff x="3291761" y="2629932"/>
                <a:chExt cx="1569412" cy="1551099"/>
              </a:xfrm>
            </p:grpSpPr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C59BE7CE-6047-25BC-33B1-BDE13A4FD3E4}"/>
                    </a:ext>
                  </a:extLst>
                </p:cNvPr>
                <p:cNvSpPr/>
                <p:nvPr/>
              </p:nvSpPr>
              <p:spPr>
                <a:xfrm>
                  <a:off x="3306693" y="2629932"/>
                  <a:ext cx="1554480" cy="73152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Legal</a:t>
                  </a:r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E9A03A85-5D38-20AA-C88A-0B4A6CD23580}"/>
                    </a:ext>
                  </a:extLst>
                </p:cNvPr>
                <p:cNvGrpSpPr/>
                <p:nvPr/>
              </p:nvGrpSpPr>
              <p:grpSpPr>
                <a:xfrm>
                  <a:off x="3291761" y="2967911"/>
                  <a:ext cx="1554480" cy="1213120"/>
                  <a:chOff x="492920" y="3177282"/>
                  <a:chExt cx="1554480" cy="1213120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5CE82197-4CC5-E64F-2E8F-C903F2F773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01546" y="3177282"/>
                    <a:ext cx="0" cy="1069848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95F74209-51F0-072E-5560-6B1C68EFDAFB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3588592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48" name="Straight Connector 47">
                      <a:extLst>
                        <a:ext uri="{FF2B5EF4-FFF2-40B4-BE49-F238E27FC236}">
                          <a16:creationId xmlns:a16="http://schemas.microsoft.com/office/drawing/2014/main" id="{FF45A216-A3F7-D79E-3D23-8449B2286F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7C1CCB72-D4BE-EB37-7124-931459B355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Contracting</a:t>
                      </a:r>
                    </a:p>
                  </p:txBody>
                </p:sp>
              </p:grpSp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D90172E7-BD3B-970E-CB9A-1985D3F03B2D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3868727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A9C53523-38ED-8927-F132-B1A306826E5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25F969A3-FD0B-81F5-5832-367139D12C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Litigation</a:t>
                      </a:r>
                    </a:p>
                  </p:txBody>
                </p:sp>
              </p:grp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C7C33003-8EF1-2896-3775-DC256361552D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4148862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FBE2A319-8784-7FAA-E2D1-EE8F55CC60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AAB78E9B-AF0C-D8AE-13BB-0194AFED05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Compliance</a:t>
                      </a:r>
                    </a:p>
                  </p:txBody>
                </p:sp>
              </p:grp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6DBB949-12EE-C534-E493-D4C94211B78B}"/>
                  </a:ext>
                </a:extLst>
              </p:cNvPr>
              <p:cNvGrpSpPr/>
              <p:nvPr/>
            </p:nvGrpSpPr>
            <p:grpSpPr>
              <a:xfrm>
                <a:off x="5178985" y="2767948"/>
                <a:ext cx="1563924" cy="2111371"/>
                <a:chOff x="5226446" y="2629932"/>
                <a:chExt cx="1563924" cy="2111371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A29A6996-BD59-8E75-97C1-42B0824FBB88}"/>
                    </a:ext>
                  </a:extLst>
                </p:cNvPr>
                <p:cNvSpPr/>
                <p:nvPr/>
              </p:nvSpPr>
              <p:spPr>
                <a:xfrm>
                  <a:off x="5235890" y="2629932"/>
                  <a:ext cx="1554480" cy="73152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Human Resources</a:t>
                  </a:r>
                </a:p>
              </p:txBody>
            </p: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A5454A25-5793-659F-95D9-92BC3438F117}"/>
                    </a:ext>
                  </a:extLst>
                </p:cNvPr>
                <p:cNvGrpSpPr/>
                <p:nvPr/>
              </p:nvGrpSpPr>
              <p:grpSpPr>
                <a:xfrm>
                  <a:off x="5226446" y="2967911"/>
                  <a:ext cx="1554480" cy="1773392"/>
                  <a:chOff x="492920" y="3177282"/>
                  <a:chExt cx="1554480" cy="1773392"/>
                </a:xfrm>
              </p:grpSpPr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D7FC90F2-7CBC-8808-40FF-9A78C85F81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01546" y="3177282"/>
                    <a:ext cx="0" cy="1645920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636F0A2F-8288-C332-4B6E-A6A24DA4B48C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3588592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65" name="Straight Connector 64">
                      <a:extLst>
                        <a:ext uri="{FF2B5EF4-FFF2-40B4-BE49-F238E27FC236}">
                          <a16:creationId xmlns:a16="http://schemas.microsoft.com/office/drawing/2014/main" id="{DAF0F99C-FFF6-734C-3431-8535375FFD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040703D6-2500-32B0-9AD9-E9948F274B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HR Policies</a:t>
                      </a:r>
                    </a:p>
                  </p:txBody>
                </p:sp>
              </p:grp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7774806A-48AA-23F3-6E5B-6852317CB69D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3868727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5726D11D-A339-4B5D-2EC5-030CC1F16E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4" name="Rectangle 63">
                      <a:extLst>
                        <a:ext uri="{FF2B5EF4-FFF2-40B4-BE49-F238E27FC236}">
                          <a16:creationId xmlns:a16="http://schemas.microsoft.com/office/drawing/2014/main" id="{8A70F36F-0D4C-72C4-0B13-D0A07EFCB5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Training</a:t>
                      </a:r>
                    </a:p>
                  </p:txBody>
                </p:sp>
              </p:grp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12286303-CBB8-6500-D960-C4C5BB306EF9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4148862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BA8843E2-5EFA-0D62-1DB2-29E09899FE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B0452067-0C71-8F62-4BA9-ED59E20EC6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Benefits</a:t>
                      </a:r>
                    </a:p>
                  </p:txBody>
                </p:sp>
              </p:grpSp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9F16CCB8-6A77-2EF1-E901-CC3EA8B12D93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4428997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49460585-5AFB-5244-072A-EDA7998151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id="{00A00D3B-491D-C187-75EA-A7C05A930F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Recruiting</a:t>
                      </a:r>
                    </a:p>
                  </p:txBody>
                </p:sp>
              </p:grp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A66A3568-77CC-4855-AA98-DD8B5A81E095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4709134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8128F16F-44B1-B97A-C842-D78EBD4E24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994FD786-3BF9-280E-E594-9FB51877D5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Performance</a:t>
                      </a:r>
                    </a:p>
                  </p:txBody>
                </p:sp>
              </p:grp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96E2E87-B120-9C5E-4537-A7F621988BE3}"/>
                  </a:ext>
                </a:extLst>
              </p:cNvPr>
              <p:cNvGrpSpPr/>
              <p:nvPr/>
            </p:nvGrpSpPr>
            <p:grpSpPr>
              <a:xfrm>
                <a:off x="7196606" y="2767948"/>
                <a:ext cx="1568061" cy="2111371"/>
                <a:chOff x="7017627" y="2629932"/>
                <a:chExt cx="1568061" cy="2111371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80B3030D-D15C-8D72-CAC7-37C543E3145F}"/>
                    </a:ext>
                  </a:extLst>
                </p:cNvPr>
                <p:cNvSpPr/>
                <p:nvPr/>
              </p:nvSpPr>
              <p:spPr>
                <a:xfrm>
                  <a:off x="7031208" y="2629932"/>
                  <a:ext cx="1554480" cy="73152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Information</a:t>
                  </a:r>
                </a:p>
                <a:p>
                  <a:pPr algn="ctr"/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Technology</a:t>
                  </a:r>
                </a:p>
              </p:txBody>
            </p: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E636DC06-73B8-57C7-9DC7-862CF953A482}"/>
                    </a:ext>
                  </a:extLst>
                </p:cNvPr>
                <p:cNvGrpSpPr/>
                <p:nvPr/>
              </p:nvGrpSpPr>
              <p:grpSpPr>
                <a:xfrm>
                  <a:off x="7017627" y="2967911"/>
                  <a:ext cx="1554480" cy="1773392"/>
                  <a:chOff x="492920" y="3177282"/>
                  <a:chExt cx="1554480" cy="1773392"/>
                </a:xfrm>
              </p:grpSpPr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E4B0BD38-19DA-6FD2-3FFD-248F15A682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01546" y="3177282"/>
                    <a:ext cx="0" cy="1645920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EDD7FB10-20D9-21C7-8150-4C648703F21E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3588592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82" name="Straight Connector 81">
                      <a:extLst>
                        <a:ext uri="{FF2B5EF4-FFF2-40B4-BE49-F238E27FC236}">
                          <a16:creationId xmlns:a16="http://schemas.microsoft.com/office/drawing/2014/main" id="{6754B2E6-844F-9850-FD91-0A65E07F32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050C6B0A-986F-B3CB-1CBF-846913D439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Applications</a:t>
                      </a:r>
                    </a:p>
                  </p:txBody>
                </p:sp>
              </p:grp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091B4B78-A214-07C4-2368-69877B36C17B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3868727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80" name="Straight Connector 79">
                      <a:extLst>
                        <a:ext uri="{FF2B5EF4-FFF2-40B4-BE49-F238E27FC236}">
                          <a16:creationId xmlns:a16="http://schemas.microsoft.com/office/drawing/2014/main" id="{BC174CAD-D4C6-BB0C-C191-05955CB181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3B4C79E0-EF5B-61DA-59E4-517849F1AB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Data Storage</a:t>
                      </a:r>
                    </a:p>
                  </p:txBody>
                </p:sp>
              </p:grp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F9534F6B-0592-C28B-26C7-E1ABA7DE726D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4148862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F9254EE4-E370-0818-849C-47744213BD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519F41EA-629F-A002-25E5-3E1AC70DA4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Hardware</a:t>
                      </a:r>
                    </a:p>
                  </p:txBody>
                </p:sp>
              </p:grpSp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7DE828C4-2B66-77D5-AA5A-B6D53D7850A3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4428997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33B49F99-C692-EB75-4E1B-55EAC45695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F59E0A57-2CD2-0AE5-011E-078296B2A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Security</a:t>
                      </a:r>
                    </a:p>
                  </p:txBody>
                </p:sp>
              </p:grpSp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51A58148-DF57-E8D2-63F6-093852436E77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4709134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978DAD59-BF41-A1D6-8ABB-03214ACE905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4C313690-5203-7091-46C3-B8BDB64EAD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Integration</a:t>
                      </a:r>
                    </a:p>
                  </p:txBody>
                </p:sp>
              </p:grp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7CF381A-376C-8506-5C53-DD8BE901A69A}"/>
                  </a:ext>
                </a:extLst>
              </p:cNvPr>
              <p:cNvGrpSpPr/>
              <p:nvPr/>
            </p:nvGrpSpPr>
            <p:grpSpPr>
              <a:xfrm>
                <a:off x="9218366" y="2767948"/>
                <a:ext cx="1562109" cy="2111371"/>
                <a:chOff x="8812944" y="2629932"/>
                <a:chExt cx="1562109" cy="2111371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479F6658-625A-33C8-AC1C-D06ADFAFF517}"/>
                    </a:ext>
                  </a:extLst>
                </p:cNvPr>
                <p:cNvSpPr/>
                <p:nvPr/>
              </p:nvSpPr>
              <p:spPr>
                <a:xfrm>
                  <a:off x="8820573" y="2629932"/>
                  <a:ext cx="1554480" cy="73152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Operations</a:t>
                  </a:r>
                </a:p>
              </p:txBody>
            </p: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C2B1B362-BC10-5EE5-FE2C-8D59582F0F8A}"/>
                    </a:ext>
                  </a:extLst>
                </p:cNvPr>
                <p:cNvGrpSpPr/>
                <p:nvPr/>
              </p:nvGrpSpPr>
              <p:grpSpPr>
                <a:xfrm>
                  <a:off x="8812944" y="2967911"/>
                  <a:ext cx="1554480" cy="1773392"/>
                  <a:chOff x="492920" y="3177282"/>
                  <a:chExt cx="1554480" cy="1773392"/>
                </a:xfrm>
              </p:grpSpPr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C3F3BDBF-DFD8-346B-C107-153AF9E35B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01546" y="3177282"/>
                    <a:ext cx="0" cy="1645920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1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6" name="Group 85">
                    <a:extLst>
                      <a:ext uri="{FF2B5EF4-FFF2-40B4-BE49-F238E27FC236}">
                        <a16:creationId xmlns:a16="http://schemas.microsoft.com/office/drawing/2014/main" id="{576F65ED-E68A-7B3F-2BC9-E1A990C3E55C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3588592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99" name="Straight Connector 98">
                      <a:extLst>
                        <a:ext uri="{FF2B5EF4-FFF2-40B4-BE49-F238E27FC236}">
                          <a16:creationId xmlns:a16="http://schemas.microsoft.com/office/drawing/2014/main" id="{FE2DC27B-C70B-26CB-445F-1B67CF952D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5F0F7468-852B-D796-C59F-E297B3F934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Services</a:t>
                      </a:r>
                    </a:p>
                  </p:txBody>
                </p:sp>
              </p:grpSp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68DA8BB4-EB79-144B-9540-96AE0624A2C6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3868727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97" name="Straight Connector 96">
                      <a:extLst>
                        <a:ext uri="{FF2B5EF4-FFF2-40B4-BE49-F238E27FC236}">
                          <a16:creationId xmlns:a16="http://schemas.microsoft.com/office/drawing/2014/main" id="{4746C6DD-823C-1802-D17F-901A9BFA1D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D970E91B-C0A9-BC10-5C1D-4E70A6CDBE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Manufacturing</a:t>
                      </a:r>
                    </a:p>
                  </p:txBody>
                </p:sp>
              </p:grpSp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46C707BF-839B-7AAA-F6CC-CF2BC7645FA7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4148862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95" name="Straight Connector 94">
                      <a:extLst>
                        <a:ext uri="{FF2B5EF4-FFF2-40B4-BE49-F238E27FC236}">
                          <a16:creationId xmlns:a16="http://schemas.microsoft.com/office/drawing/2014/main" id="{E8EB46EC-75C8-BCE0-DE03-EA49282D127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B6FB8649-66D6-10BB-1C78-53045C1198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Supply Chain</a:t>
                      </a:r>
                    </a:p>
                  </p:txBody>
                </p:sp>
              </p:grpSp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E81EEE06-B614-946B-7677-8B78FEF821F9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4428997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93" name="Straight Connector 92">
                      <a:extLst>
                        <a:ext uri="{FF2B5EF4-FFF2-40B4-BE49-F238E27FC236}">
                          <a16:creationId xmlns:a16="http://schemas.microsoft.com/office/drawing/2014/main" id="{DE64A0B6-61BA-2CA0-63B6-18F64FE596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C24D4E65-9230-89C5-479F-A0DAE774E6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Engineering</a:t>
                      </a:r>
                    </a:p>
                  </p:txBody>
                </p:sp>
              </p:grpSp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CB42994F-7E42-A3C1-2405-8E6C4460ACD9}"/>
                      </a:ext>
                    </a:extLst>
                  </p:cNvPr>
                  <p:cNvGrpSpPr/>
                  <p:nvPr/>
                </p:nvGrpSpPr>
                <p:grpSpPr>
                  <a:xfrm>
                    <a:off x="492920" y="4709134"/>
                    <a:ext cx="1554480" cy="241540"/>
                    <a:chOff x="501546" y="3700730"/>
                    <a:chExt cx="1554480" cy="241540"/>
                  </a:xfrm>
                </p:grpSpPr>
                <p:cxnSp>
                  <p:nvCxnSpPr>
                    <p:cNvPr id="91" name="Straight Connector 90">
                      <a:extLst>
                        <a:ext uri="{FF2B5EF4-FFF2-40B4-BE49-F238E27FC236}">
                          <a16:creationId xmlns:a16="http://schemas.microsoft.com/office/drawing/2014/main" id="{E78C6759-1252-E4BC-1354-E0D7FA65B98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592986" y="3717008"/>
                      <a:ext cx="0" cy="182880"/>
                    </a:xfrm>
                    <a:prstGeom prst="line">
                      <a:avLst/>
                    </a:prstGeom>
                    <a:ln w="28575"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2" name="Rectangle 91">
                      <a:extLst>
                        <a:ext uri="{FF2B5EF4-FFF2-40B4-BE49-F238E27FC236}">
                          <a16:creationId xmlns:a16="http://schemas.microsoft.com/office/drawing/2014/main" id="{428AD4A0-B85D-1F68-C8AB-2375EFC7B1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426" y="3700730"/>
                      <a:ext cx="1371600" cy="2415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rIns="0" rtlCol="0" anchor="ctr"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Safety</a:t>
                      </a:r>
                    </a:p>
                  </p:txBody>
                </p:sp>
              </p:grpSp>
            </p:grpSp>
          </p:grp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8518BE9-7051-967E-6C42-D8E95F61C61B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194937700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ECF1-FF26-8CBD-6820-0F0B9C5E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Competency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A22A64-E3C8-594C-DB48-E0947032A351}"/>
              </a:ext>
            </a:extLst>
          </p:cNvPr>
          <p:cNvGrpSpPr/>
          <p:nvPr/>
        </p:nvGrpSpPr>
        <p:grpSpPr>
          <a:xfrm>
            <a:off x="1623256" y="5254012"/>
            <a:ext cx="8626339" cy="914400"/>
            <a:chOff x="2298377" y="5512805"/>
            <a:chExt cx="8626339" cy="914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0DE5BA2-D755-FF52-9D44-2095FB6EED08}"/>
                </a:ext>
              </a:extLst>
            </p:cNvPr>
            <p:cNvSpPr/>
            <p:nvPr/>
          </p:nvSpPr>
          <p:spPr bwMode="auto">
            <a:xfrm>
              <a:off x="3994096" y="5512805"/>
              <a:ext cx="914400" cy="914400"/>
            </a:xfrm>
            <a:prstGeom prst="ellipse">
              <a:avLst/>
            </a:prstGeom>
            <a:blipFill dpi="0" rotWithShape="1">
              <a:blip r:embed="rId2">
                <a:biLevel thresh="25000"/>
              </a:blip>
              <a:srcRect/>
              <a:stretch>
                <a:fillRect l="10000" t="10000" r="10000" b="10000"/>
              </a:stretch>
            </a:blipFill>
            <a:ln w="5715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0A2C4AA-B5C5-ED17-6118-222C66BB8BA4}"/>
                </a:ext>
              </a:extLst>
            </p:cNvPr>
            <p:cNvSpPr/>
            <p:nvPr/>
          </p:nvSpPr>
          <p:spPr bwMode="auto">
            <a:xfrm>
              <a:off x="2298377" y="5512805"/>
              <a:ext cx="1554480" cy="9144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r>
                <a: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WHY?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41F513D-3778-EA2C-F3D9-36F07B0A5AF8}"/>
                </a:ext>
              </a:extLst>
            </p:cNvPr>
            <p:cNvSpPr/>
            <p:nvPr/>
          </p:nvSpPr>
          <p:spPr bwMode="auto">
            <a:xfrm>
              <a:off x="4981116" y="5512805"/>
              <a:ext cx="5943600" cy="9144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455613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10000"/>
                </a:spcAft>
                <a:buClrTx/>
                <a:buSzTx/>
                <a:buFontTx/>
                <a:buNone/>
                <a:tabLst>
                  <a:tab pos="190500" algn="l"/>
                  <a:tab pos="623888" algn="l"/>
                  <a:tab pos="5207000" algn="r"/>
                  <a:tab pos="5778500" algn="r"/>
                  <a:tab pos="6172200" algn="r"/>
                  <a:tab pos="6865938" algn="l"/>
                  <a:tab pos="7024688" algn="l"/>
                  <a:tab pos="7489825" algn="r"/>
                  <a:tab pos="7546975" algn="r"/>
                  <a:tab pos="8178800" algn="r"/>
                  <a:tab pos="8288338" algn="r"/>
                </a:tabLst>
              </a:pPr>
              <a:r>
                <a:rPr lang="en-US" sz="2400" i="1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 helping people, teams, and organizations Improve, we improve ourselves.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C9D9F1C-815A-4509-0A7A-51EAD2391B96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E85190-9394-ACF6-CF96-98C7F8258833}"/>
              </a:ext>
            </a:extLst>
          </p:cNvPr>
          <p:cNvGrpSpPr/>
          <p:nvPr/>
        </p:nvGrpSpPr>
        <p:grpSpPr>
          <a:xfrm>
            <a:off x="970541" y="1300630"/>
            <a:ext cx="9795874" cy="3650934"/>
            <a:chOff x="970541" y="1300630"/>
            <a:chExt cx="9795874" cy="3650934"/>
          </a:xfrm>
        </p:grpSpPr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068FF64C-7C97-D8AB-C06F-40612C1F0209}"/>
                </a:ext>
              </a:extLst>
            </p:cNvPr>
            <p:cNvSpPr/>
            <p:nvPr/>
          </p:nvSpPr>
          <p:spPr>
            <a:xfrm>
              <a:off x="2393989" y="1565317"/>
              <a:ext cx="6949440" cy="1613289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3F1F9E0-CA34-3F9B-EFA0-03B48037974A}"/>
                </a:ext>
              </a:extLst>
            </p:cNvPr>
            <p:cNvGrpSpPr/>
            <p:nvPr/>
          </p:nvGrpSpPr>
          <p:grpSpPr>
            <a:xfrm>
              <a:off x="970541" y="1300630"/>
              <a:ext cx="9795874" cy="3650934"/>
              <a:chOff x="970541" y="1740575"/>
              <a:chExt cx="9795874" cy="3650934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F917803-A4D2-16F6-6E91-76534D44077E}"/>
                  </a:ext>
                </a:extLst>
              </p:cNvPr>
              <p:cNvGrpSpPr/>
              <p:nvPr/>
            </p:nvGrpSpPr>
            <p:grpSpPr>
              <a:xfrm>
                <a:off x="970541" y="1768523"/>
                <a:ext cx="1828800" cy="1950093"/>
                <a:chOff x="970541" y="2460877"/>
                <a:chExt cx="1828800" cy="1950093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F4811763-877D-C45C-8C10-B49B1EDFEB91}"/>
                    </a:ext>
                  </a:extLst>
                </p:cNvPr>
                <p:cNvSpPr/>
                <p:nvPr/>
              </p:nvSpPr>
              <p:spPr>
                <a:xfrm>
                  <a:off x="970541" y="2582170"/>
                  <a:ext cx="1828800" cy="1828800"/>
                </a:xfrm>
                <a:prstGeom prst="ellipse">
                  <a:avLst/>
                </a:prstGeom>
                <a:blipFill dpi="0" rotWithShape="1">
                  <a:blip r:embed="rId3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 l="5000" t="5000" r="5000" b="5000"/>
                  </a:stretch>
                </a:blipFill>
                <a:ln w="3810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5AF03F5-A20F-CA0E-DFD9-4D93CA3F4FBC}"/>
                    </a:ext>
                  </a:extLst>
                </p:cNvPr>
                <p:cNvSpPr/>
                <p:nvPr/>
              </p:nvSpPr>
              <p:spPr>
                <a:xfrm>
                  <a:off x="1153421" y="2460877"/>
                  <a:ext cx="1463040" cy="11887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LEARN</a:t>
                  </a:r>
                </a:p>
              </p:txBody>
            </p: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5744926E-9E76-F8E1-9115-67A1C33FE29B}"/>
                  </a:ext>
                </a:extLst>
              </p:cNvPr>
              <p:cNvGrpSpPr/>
              <p:nvPr/>
            </p:nvGrpSpPr>
            <p:grpSpPr>
              <a:xfrm>
                <a:off x="3626232" y="1740575"/>
                <a:ext cx="1828800" cy="1978041"/>
                <a:chOff x="3591702" y="1740575"/>
                <a:chExt cx="1828800" cy="1978041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906454E5-D43F-7514-F095-6EF41584A91C}"/>
                    </a:ext>
                  </a:extLst>
                </p:cNvPr>
                <p:cNvSpPr/>
                <p:nvPr/>
              </p:nvSpPr>
              <p:spPr>
                <a:xfrm>
                  <a:off x="3591702" y="1889816"/>
                  <a:ext cx="1828800" cy="1828800"/>
                </a:xfrm>
                <a:prstGeom prst="ellipse">
                  <a:avLst/>
                </a:prstGeom>
                <a:blipFill dpi="0" rotWithShape="1">
                  <a:blip r:embed="rId4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 l="5000" t="5000" r="5000" b="5000"/>
                  </a:stretch>
                </a:blipFill>
                <a:ln w="3810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CEC70344-29FF-7229-83C8-BC71B4101DA3}"/>
                    </a:ext>
                  </a:extLst>
                </p:cNvPr>
                <p:cNvSpPr/>
                <p:nvPr/>
              </p:nvSpPr>
              <p:spPr>
                <a:xfrm>
                  <a:off x="3637422" y="1740575"/>
                  <a:ext cx="1737360" cy="10058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APPLY KNOWLEDGE</a:t>
                  </a: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99C5E85-0231-D82A-2FF9-D9AD86C901EA}"/>
                  </a:ext>
                </a:extLst>
              </p:cNvPr>
              <p:cNvGrpSpPr/>
              <p:nvPr/>
            </p:nvGrpSpPr>
            <p:grpSpPr>
              <a:xfrm>
                <a:off x="6281923" y="1760627"/>
                <a:ext cx="1828800" cy="1957989"/>
                <a:chOff x="6120945" y="2545626"/>
                <a:chExt cx="1828800" cy="1957989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C40B794D-E48B-786A-20E6-E93B412EA5BB}"/>
                    </a:ext>
                  </a:extLst>
                </p:cNvPr>
                <p:cNvSpPr/>
                <p:nvPr/>
              </p:nvSpPr>
              <p:spPr>
                <a:xfrm>
                  <a:off x="6120945" y="2674815"/>
                  <a:ext cx="1828800" cy="1828800"/>
                </a:xfrm>
                <a:prstGeom prst="ellipse">
                  <a:avLst/>
                </a:prstGeom>
                <a:blipFill dpi="0" rotWithShape="1">
                  <a:blip r:embed="rId5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 l="5000" t="5000" r="5000" b="5000"/>
                  </a:stretch>
                </a:blipFill>
                <a:ln w="3810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2F971AC-6FE5-992B-13B0-4B379CAB8522}"/>
                    </a:ext>
                  </a:extLst>
                </p:cNvPr>
                <p:cNvSpPr/>
                <p:nvPr/>
              </p:nvSpPr>
              <p:spPr>
                <a:xfrm>
                  <a:off x="6166665" y="2545626"/>
                  <a:ext cx="1737360" cy="10058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ADJUST /EXPERIENCE</a:t>
                  </a: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51EE284-6224-5E89-398A-9B3DAF5D56AA}"/>
                  </a:ext>
                </a:extLst>
              </p:cNvPr>
              <p:cNvGrpSpPr/>
              <p:nvPr/>
            </p:nvGrpSpPr>
            <p:grpSpPr>
              <a:xfrm>
                <a:off x="8937615" y="1775914"/>
                <a:ext cx="1828800" cy="1942702"/>
                <a:chOff x="8937615" y="2525574"/>
                <a:chExt cx="1828800" cy="1942702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2E9F8168-252A-1FB9-AEEA-DDD3D6540184}"/>
                    </a:ext>
                  </a:extLst>
                </p:cNvPr>
                <p:cNvSpPr/>
                <p:nvPr/>
              </p:nvSpPr>
              <p:spPr>
                <a:xfrm>
                  <a:off x="8937615" y="2639476"/>
                  <a:ext cx="1828800" cy="1828800"/>
                </a:xfrm>
                <a:prstGeom prst="ellipse">
                  <a:avLst/>
                </a:prstGeom>
                <a:blipFill dpi="0" rotWithShape="1">
                  <a:blip r:embed="rId6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 l="5000" t="5000" r="5000" b="5000"/>
                  </a:stretch>
                </a:blipFill>
                <a:ln w="3810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45ECF31-D42A-D182-848C-8AA68A8F9E6C}"/>
                    </a:ext>
                  </a:extLst>
                </p:cNvPr>
                <p:cNvSpPr/>
                <p:nvPr/>
              </p:nvSpPr>
              <p:spPr>
                <a:xfrm>
                  <a:off x="8983335" y="2525574"/>
                  <a:ext cx="1737360" cy="10058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TEACH OTHERS</a:t>
                  </a:r>
                </a:p>
              </p:txBody>
            </p:sp>
          </p:grpSp>
          <p:sp>
            <p:nvSpPr>
              <p:cNvPr id="11" name="Arrow: Curved Left 10">
                <a:extLst>
                  <a:ext uri="{FF2B5EF4-FFF2-40B4-BE49-F238E27FC236}">
                    <a16:creationId xmlns:a16="http://schemas.microsoft.com/office/drawing/2014/main" id="{B93DEC3A-2E95-1B67-52F8-41BB45A0F9D7}"/>
                  </a:ext>
                </a:extLst>
              </p:cNvPr>
              <p:cNvSpPr/>
              <p:nvPr/>
            </p:nvSpPr>
            <p:spPr>
              <a:xfrm rot="5400000">
                <a:off x="5060716" y="342067"/>
                <a:ext cx="1551598" cy="8547286"/>
              </a:xfrm>
              <a:prstGeom prst="curvedLeftArrow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572921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A51A6-AF2B-71B9-C504-66ABF8F39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A40A36-0B38-6CB5-44F8-DA8A89E898D4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6CE4FD-E75E-E47F-E6EE-AE42BA018E6E}"/>
              </a:ext>
            </a:extLst>
          </p:cNvPr>
          <p:cNvGrpSpPr/>
          <p:nvPr/>
        </p:nvGrpSpPr>
        <p:grpSpPr>
          <a:xfrm>
            <a:off x="314655" y="800014"/>
            <a:ext cx="11628752" cy="5750013"/>
            <a:chOff x="314655" y="800014"/>
            <a:chExt cx="11628752" cy="5750013"/>
          </a:xfrm>
        </p:grpSpPr>
        <p:sp>
          <p:nvSpPr>
            <p:cNvPr id="5" name="Freeform 28">
              <a:extLst>
                <a:ext uri="{FF2B5EF4-FFF2-40B4-BE49-F238E27FC236}">
                  <a16:creationId xmlns:a16="http://schemas.microsoft.com/office/drawing/2014/main" id="{5CDBC720-C361-A6B5-FBA8-41EAC4F9444C}"/>
                </a:ext>
              </a:extLst>
            </p:cNvPr>
            <p:cNvSpPr/>
            <p:nvPr/>
          </p:nvSpPr>
          <p:spPr>
            <a:xfrm>
              <a:off x="1314629" y="5913439"/>
              <a:ext cx="5992018" cy="333375"/>
            </a:xfrm>
            <a:custGeom>
              <a:avLst/>
              <a:gdLst>
                <a:gd name="connsiteX0" fmla="*/ 0 w 3121025"/>
                <a:gd name="connsiteY0" fmla="*/ 85725 h 333375"/>
                <a:gd name="connsiteX1" fmla="*/ 3121025 w 3121025"/>
                <a:gd name="connsiteY1" fmla="*/ 0 h 333375"/>
                <a:gd name="connsiteX2" fmla="*/ 314325 w 3121025"/>
                <a:gd name="connsiteY2" fmla="*/ 333375 h 333375"/>
                <a:gd name="connsiteX3" fmla="*/ 3175 w 3121025"/>
                <a:gd name="connsiteY3" fmla="*/ 330200 h 333375"/>
                <a:gd name="connsiteX4" fmla="*/ 0 w 3121025"/>
                <a:gd name="connsiteY4" fmla="*/ 85725 h 333375"/>
                <a:gd name="connsiteX0" fmla="*/ 0 w 3121025"/>
                <a:gd name="connsiteY0" fmla="*/ 85725 h 333375"/>
                <a:gd name="connsiteX1" fmla="*/ 3121025 w 3121025"/>
                <a:gd name="connsiteY1" fmla="*/ 0 h 333375"/>
                <a:gd name="connsiteX2" fmla="*/ 314325 w 3121025"/>
                <a:gd name="connsiteY2" fmla="*/ 333375 h 333375"/>
                <a:gd name="connsiteX3" fmla="*/ 3175 w 3121025"/>
                <a:gd name="connsiteY3" fmla="*/ 330200 h 333375"/>
                <a:gd name="connsiteX4" fmla="*/ 0 w 3121025"/>
                <a:gd name="connsiteY4" fmla="*/ 85725 h 333375"/>
                <a:gd name="connsiteX0" fmla="*/ 0 w 3121025"/>
                <a:gd name="connsiteY0" fmla="*/ 85725 h 333375"/>
                <a:gd name="connsiteX1" fmla="*/ 3121025 w 3121025"/>
                <a:gd name="connsiteY1" fmla="*/ 0 h 333375"/>
                <a:gd name="connsiteX2" fmla="*/ 314325 w 3121025"/>
                <a:gd name="connsiteY2" fmla="*/ 333375 h 333375"/>
                <a:gd name="connsiteX3" fmla="*/ 3175 w 3121025"/>
                <a:gd name="connsiteY3" fmla="*/ 330200 h 333375"/>
                <a:gd name="connsiteX4" fmla="*/ 0 w 3121025"/>
                <a:gd name="connsiteY4" fmla="*/ 85725 h 333375"/>
                <a:gd name="connsiteX0" fmla="*/ 0 w 3121025"/>
                <a:gd name="connsiteY0" fmla="*/ 85725 h 333375"/>
                <a:gd name="connsiteX1" fmla="*/ 3121025 w 3121025"/>
                <a:gd name="connsiteY1" fmla="*/ 0 h 333375"/>
                <a:gd name="connsiteX2" fmla="*/ 314325 w 3121025"/>
                <a:gd name="connsiteY2" fmla="*/ 333375 h 333375"/>
                <a:gd name="connsiteX3" fmla="*/ 3175 w 3121025"/>
                <a:gd name="connsiteY3" fmla="*/ 330200 h 333375"/>
                <a:gd name="connsiteX4" fmla="*/ 0 w 3121025"/>
                <a:gd name="connsiteY4" fmla="*/ 85725 h 333375"/>
                <a:gd name="connsiteX0" fmla="*/ 482601 w 3603626"/>
                <a:gd name="connsiteY0" fmla="*/ 85725 h 349250"/>
                <a:gd name="connsiteX1" fmla="*/ 3603626 w 3603626"/>
                <a:gd name="connsiteY1" fmla="*/ 0 h 349250"/>
                <a:gd name="connsiteX2" fmla="*/ 796926 w 3603626"/>
                <a:gd name="connsiteY2" fmla="*/ 333375 h 349250"/>
                <a:gd name="connsiteX3" fmla="*/ 1 w 3603626"/>
                <a:gd name="connsiteY3" fmla="*/ 349250 h 349250"/>
                <a:gd name="connsiteX4" fmla="*/ 482601 w 3603626"/>
                <a:gd name="connsiteY4" fmla="*/ 85725 h 349250"/>
                <a:gd name="connsiteX0" fmla="*/ 711201 w 3832226"/>
                <a:gd name="connsiteY0" fmla="*/ 85725 h 354013"/>
                <a:gd name="connsiteX1" fmla="*/ 3832226 w 3832226"/>
                <a:gd name="connsiteY1" fmla="*/ 0 h 354013"/>
                <a:gd name="connsiteX2" fmla="*/ 1025526 w 3832226"/>
                <a:gd name="connsiteY2" fmla="*/ 333375 h 354013"/>
                <a:gd name="connsiteX3" fmla="*/ 1 w 3832226"/>
                <a:gd name="connsiteY3" fmla="*/ 354013 h 354013"/>
                <a:gd name="connsiteX4" fmla="*/ 711201 w 3832226"/>
                <a:gd name="connsiteY4" fmla="*/ 85725 h 354013"/>
                <a:gd name="connsiteX0" fmla="*/ 2930525 w 6051550"/>
                <a:gd name="connsiteY0" fmla="*/ 85725 h 373063"/>
                <a:gd name="connsiteX1" fmla="*/ 6051550 w 6051550"/>
                <a:gd name="connsiteY1" fmla="*/ 0 h 373063"/>
                <a:gd name="connsiteX2" fmla="*/ 3244850 w 6051550"/>
                <a:gd name="connsiteY2" fmla="*/ 333375 h 373063"/>
                <a:gd name="connsiteX3" fmla="*/ 0 w 6051550"/>
                <a:gd name="connsiteY3" fmla="*/ 373063 h 373063"/>
                <a:gd name="connsiteX4" fmla="*/ 2930525 w 6051550"/>
                <a:gd name="connsiteY4" fmla="*/ 85725 h 373063"/>
                <a:gd name="connsiteX0" fmla="*/ 2870995 w 5992020"/>
                <a:gd name="connsiteY0" fmla="*/ 85725 h 333375"/>
                <a:gd name="connsiteX1" fmla="*/ 5992020 w 5992020"/>
                <a:gd name="connsiteY1" fmla="*/ 0 h 333375"/>
                <a:gd name="connsiteX2" fmla="*/ 3185320 w 5992020"/>
                <a:gd name="connsiteY2" fmla="*/ 333375 h 333375"/>
                <a:gd name="connsiteX3" fmla="*/ 1 w 5992020"/>
                <a:gd name="connsiteY3" fmla="*/ 332582 h 333375"/>
                <a:gd name="connsiteX4" fmla="*/ 2870995 w 5992020"/>
                <a:gd name="connsiteY4" fmla="*/ 85725 h 333375"/>
                <a:gd name="connsiteX0" fmla="*/ 2255045 w 5992020"/>
                <a:gd name="connsiteY0" fmla="*/ 104775 h 333375"/>
                <a:gd name="connsiteX1" fmla="*/ 5992020 w 5992020"/>
                <a:gd name="connsiteY1" fmla="*/ 0 h 333375"/>
                <a:gd name="connsiteX2" fmla="*/ 3185320 w 5992020"/>
                <a:gd name="connsiteY2" fmla="*/ 333375 h 333375"/>
                <a:gd name="connsiteX3" fmla="*/ 1 w 5992020"/>
                <a:gd name="connsiteY3" fmla="*/ 332582 h 333375"/>
                <a:gd name="connsiteX4" fmla="*/ 2255045 w 5992020"/>
                <a:gd name="connsiteY4" fmla="*/ 104775 h 333375"/>
                <a:gd name="connsiteX0" fmla="*/ 2089945 w 5992020"/>
                <a:gd name="connsiteY0" fmla="*/ 111125 h 333375"/>
                <a:gd name="connsiteX1" fmla="*/ 5992020 w 5992020"/>
                <a:gd name="connsiteY1" fmla="*/ 0 h 333375"/>
                <a:gd name="connsiteX2" fmla="*/ 3185320 w 5992020"/>
                <a:gd name="connsiteY2" fmla="*/ 333375 h 333375"/>
                <a:gd name="connsiteX3" fmla="*/ 1 w 5992020"/>
                <a:gd name="connsiteY3" fmla="*/ 332582 h 333375"/>
                <a:gd name="connsiteX4" fmla="*/ 2089945 w 5992020"/>
                <a:gd name="connsiteY4" fmla="*/ 111125 h 333375"/>
                <a:gd name="connsiteX0" fmla="*/ 2089945 w 5992020"/>
                <a:gd name="connsiteY0" fmla="*/ 111125 h 333375"/>
                <a:gd name="connsiteX1" fmla="*/ 5992020 w 5992020"/>
                <a:gd name="connsiteY1" fmla="*/ 0 h 333375"/>
                <a:gd name="connsiteX2" fmla="*/ 3185320 w 5992020"/>
                <a:gd name="connsiteY2" fmla="*/ 333375 h 333375"/>
                <a:gd name="connsiteX3" fmla="*/ 1 w 5992020"/>
                <a:gd name="connsiteY3" fmla="*/ 332582 h 333375"/>
                <a:gd name="connsiteX4" fmla="*/ 2089945 w 5992020"/>
                <a:gd name="connsiteY4" fmla="*/ 111125 h 333375"/>
                <a:gd name="connsiteX0" fmla="*/ 2089944 w 5992019"/>
                <a:gd name="connsiteY0" fmla="*/ 111125 h 333375"/>
                <a:gd name="connsiteX1" fmla="*/ 5992019 w 5992019"/>
                <a:gd name="connsiteY1" fmla="*/ 0 h 333375"/>
                <a:gd name="connsiteX2" fmla="*/ 3185319 w 5992019"/>
                <a:gd name="connsiteY2" fmla="*/ 333375 h 333375"/>
                <a:gd name="connsiteX3" fmla="*/ 0 w 5992019"/>
                <a:gd name="connsiteY3" fmla="*/ 332582 h 333375"/>
                <a:gd name="connsiteX4" fmla="*/ 2089944 w 5992019"/>
                <a:gd name="connsiteY4" fmla="*/ 111125 h 333375"/>
                <a:gd name="connsiteX0" fmla="*/ 2089944 w 5992019"/>
                <a:gd name="connsiteY0" fmla="*/ 111125 h 333375"/>
                <a:gd name="connsiteX1" fmla="*/ 5992019 w 5992019"/>
                <a:gd name="connsiteY1" fmla="*/ 0 h 333375"/>
                <a:gd name="connsiteX2" fmla="*/ 3185319 w 5992019"/>
                <a:gd name="connsiteY2" fmla="*/ 333375 h 333375"/>
                <a:gd name="connsiteX3" fmla="*/ 0 w 5992019"/>
                <a:gd name="connsiteY3" fmla="*/ 332582 h 333375"/>
                <a:gd name="connsiteX4" fmla="*/ 2089944 w 5992019"/>
                <a:gd name="connsiteY4" fmla="*/ 111125 h 333375"/>
                <a:gd name="connsiteX0" fmla="*/ 2089944 w 5992019"/>
                <a:gd name="connsiteY0" fmla="*/ 104775 h 333375"/>
                <a:gd name="connsiteX1" fmla="*/ 5992019 w 5992019"/>
                <a:gd name="connsiteY1" fmla="*/ 0 h 333375"/>
                <a:gd name="connsiteX2" fmla="*/ 3185319 w 5992019"/>
                <a:gd name="connsiteY2" fmla="*/ 333375 h 333375"/>
                <a:gd name="connsiteX3" fmla="*/ 0 w 5992019"/>
                <a:gd name="connsiteY3" fmla="*/ 332582 h 333375"/>
                <a:gd name="connsiteX4" fmla="*/ 2089944 w 5992019"/>
                <a:gd name="connsiteY4" fmla="*/ 10477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2019" h="333375">
                  <a:moveTo>
                    <a:pt x="2089944" y="104775"/>
                  </a:moveTo>
                  <a:lnTo>
                    <a:pt x="5992019" y="0"/>
                  </a:lnTo>
                  <a:cubicBezTo>
                    <a:pt x="5399352" y="168275"/>
                    <a:pt x="4197086" y="311150"/>
                    <a:pt x="3185319" y="333375"/>
                  </a:cubicBezTo>
                  <a:lnTo>
                    <a:pt x="0" y="332582"/>
                  </a:lnTo>
                  <a:cubicBezTo>
                    <a:pt x="595842" y="295540"/>
                    <a:pt x="1754452" y="167217"/>
                    <a:pt x="2089944" y="104775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Freeform 27">
              <a:extLst>
                <a:ext uri="{FF2B5EF4-FFF2-40B4-BE49-F238E27FC236}">
                  <a16:creationId xmlns:a16="http://schemas.microsoft.com/office/drawing/2014/main" id="{4BE8A483-E9DF-99C7-3995-343B0F2C52A4}"/>
                </a:ext>
              </a:extLst>
            </p:cNvPr>
            <p:cNvSpPr/>
            <p:nvPr/>
          </p:nvSpPr>
          <p:spPr>
            <a:xfrm>
              <a:off x="3405366" y="5494337"/>
              <a:ext cx="3896518" cy="529432"/>
            </a:xfrm>
            <a:custGeom>
              <a:avLst/>
              <a:gdLst>
                <a:gd name="connsiteX0" fmla="*/ 4763 w 3109913"/>
                <a:gd name="connsiteY0" fmla="*/ 90488 h 519113"/>
                <a:gd name="connsiteX1" fmla="*/ 3005138 w 3109913"/>
                <a:gd name="connsiteY1" fmla="*/ 0 h 519113"/>
                <a:gd name="connsiteX2" fmla="*/ 3109913 w 3109913"/>
                <a:gd name="connsiteY2" fmla="*/ 438150 h 519113"/>
                <a:gd name="connsiteX3" fmla="*/ 0 w 3109913"/>
                <a:gd name="connsiteY3" fmla="*/ 519113 h 519113"/>
                <a:gd name="connsiteX4" fmla="*/ 4763 w 3109913"/>
                <a:gd name="connsiteY4" fmla="*/ 90488 h 519113"/>
                <a:gd name="connsiteX0" fmla="*/ 4763 w 3109913"/>
                <a:gd name="connsiteY0" fmla="*/ 90488 h 519113"/>
                <a:gd name="connsiteX1" fmla="*/ 2973388 w 3109913"/>
                <a:gd name="connsiteY1" fmla="*/ 0 h 519113"/>
                <a:gd name="connsiteX2" fmla="*/ 3109913 w 3109913"/>
                <a:gd name="connsiteY2" fmla="*/ 438150 h 519113"/>
                <a:gd name="connsiteX3" fmla="*/ 0 w 3109913"/>
                <a:gd name="connsiteY3" fmla="*/ 519113 h 519113"/>
                <a:gd name="connsiteX4" fmla="*/ 4763 w 3109913"/>
                <a:gd name="connsiteY4" fmla="*/ 90488 h 519113"/>
                <a:gd name="connsiteX0" fmla="*/ 4763 w 3109913"/>
                <a:gd name="connsiteY0" fmla="*/ 90488 h 519113"/>
                <a:gd name="connsiteX1" fmla="*/ 2973388 w 3109913"/>
                <a:gd name="connsiteY1" fmla="*/ 0 h 519113"/>
                <a:gd name="connsiteX2" fmla="*/ 3109913 w 3109913"/>
                <a:gd name="connsiteY2" fmla="*/ 434975 h 519113"/>
                <a:gd name="connsiteX3" fmla="*/ 0 w 3109913"/>
                <a:gd name="connsiteY3" fmla="*/ 519113 h 519113"/>
                <a:gd name="connsiteX4" fmla="*/ 4763 w 3109913"/>
                <a:gd name="connsiteY4" fmla="*/ 90488 h 519113"/>
                <a:gd name="connsiteX0" fmla="*/ 4763 w 3109913"/>
                <a:gd name="connsiteY0" fmla="*/ 90488 h 519113"/>
                <a:gd name="connsiteX1" fmla="*/ 2973388 w 3109913"/>
                <a:gd name="connsiteY1" fmla="*/ 0 h 519113"/>
                <a:gd name="connsiteX2" fmla="*/ 3109913 w 3109913"/>
                <a:gd name="connsiteY2" fmla="*/ 428625 h 519113"/>
                <a:gd name="connsiteX3" fmla="*/ 0 w 3109913"/>
                <a:gd name="connsiteY3" fmla="*/ 519113 h 519113"/>
                <a:gd name="connsiteX4" fmla="*/ 4763 w 3109913"/>
                <a:gd name="connsiteY4" fmla="*/ 90488 h 519113"/>
                <a:gd name="connsiteX0" fmla="*/ 4763 w 3109913"/>
                <a:gd name="connsiteY0" fmla="*/ 77788 h 506413"/>
                <a:gd name="connsiteX1" fmla="*/ 2995613 w 3109913"/>
                <a:gd name="connsiteY1" fmla="*/ 0 h 506413"/>
                <a:gd name="connsiteX2" fmla="*/ 3109913 w 3109913"/>
                <a:gd name="connsiteY2" fmla="*/ 415925 h 506413"/>
                <a:gd name="connsiteX3" fmla="*/ 0 w 3109913"/>
                <a:gd name="connsiteY3" fmla="*/ 506413 h 506413"/>
                <a:gd name="connsiteX4" fmla="*/ 4763 w 3109913"/>
                <a:gd name="connsiteY4" fmla="*/ 77788 h 506413"/>
                <a:gd name="connsiteX0" fmla="*/ 766763 w 3871913"/>
                <a:gd name="connsiteY0" fmla="*/ 77788 h 531813"/>
                <a:gd name="connsiteX1" fmla="*/ 3757613 w 3871913"/>
                <a:gd name="connsiteY1" fmla="*/ 0 h 531813"/>
                <a:gd name="connsiteX2" fmla="*/ 3871913 w 3871913"/>
                <a:gd name="connsiteY2" fmla="*/ 415925 h 531813"/>
                <a:gd name="connsiteX3" fmla="*/ 0 w 3871913"/>
                <a:gd name="connsiteY3" fmla="*/ 531813 h 531813"/>
                <a:gd name="connsiteX4" fmla="*/ 766763 w 3871913"/>
                <a:gd name="connsiteY4" fmla="*/ 77788 h 531813"/>
                <a:gd name="connsiteX0" fmla="*/ 788194 w 3893344"/>
                <a:gd name="connsiteY0" fmla="*/ 77788 h 529432"/>
                <a:gd name="connsiteX1" fmla="*/ 3779044 w 3893344"/>
                <a:gd name="connsiteY1" fmla="*/ 0 h 529432"/>
                <a:gd name="connsiteX2" fmla="*/ 3893344 w 3893344"/>
                <a:gd name="connsiteY2" fmla="*/ 415925 h 529432"/>
                <a:gd name="connsiteX3" fmla="*/ 0 w 3893344"/>
                <a:gd name="connsiteY3" fmla="*/ 529432 h 529432"/>
                <a:gd name="connsiteX4" fmla="*/ 788194 w 3893344"/>
                <a:gd name="connsiteY4" fmla="*/ 77788 h 529432"/>
                <a:gd name="connsiteX0" fmla="*/ 283369 w 3893344"/>
                <a:gd name="connsiteY0" fmla="*/ 89694 h 529432"/>
                <a:gd name="connsiteX1" fmla="*/ 3779044 w 3893344"/>
                <a:gd name="connsiteY1" fmla="*/ 0 h 529432"/>
                <a:gd name="connsiteX2" fmla="*/ 3893344 w 3893344"/>
                <a:gd name="connsiteY2" fmla="*/ 415925 h 529432"/>
                <a:gd name="connsiteX3" fmla="*/ 0 w 3893344"/>
                <a:gd name="connsiteY3" fmla="*/ 529432 h 529432"/>
                <a:gd name="connsiteX4" fmla="*/ 283369 w 3893344"/>
                <a:gd name="connsiteY4" fmla="*/ 89694 h 529432"/>
                <a:gd name="connsiteX0" fmla="*/ 283369 w 3893344"/>
                <a:gd name="connsiteY0" fmla="*/ 89694 h 529432"/>
                <a:gd name="connsiteX1" fmla="*/ 3779044 w 3893344"/>
                <a:gd name="connsiteY1" fmla="*/ 0 h 529432"/>
                <a:gd name="connsiteX2" fmla="*/ 3893344 w 3893344"/>
                <a:gd name="connsiteY2" fmla="*/ 415925 h 529432"/>
                <a:gd name="connsiteX3" fmla="*/ 0 w 3893344"/>
                <a:gd name="connsiteY3" fmla="*/ 529432 h 529432"/>
                <a:gd name="connsiteX4" fmla="*/ 283369 w 3893344"/>
                <a:gd name="connsiteY4" fmla="*/ 89694 h 529432"/>
                <a:gd name="connsiteX0" fmla="*/ 283369 w 3893344"/>
                <a:gd name="connsiteY0" fmla="*/ 89694 h 529432"/>
                <a:gd name="connsiteX1" fmla="*/ 3779044 w 3893344"/>
                <a:gd name="connsiteY1" fmla="*/ 0 h 529432"/>
                <a:gd name="connsiteX2" fmla="*/ 3893344 w 3893344"/>
                <a:gd name="connsiteY2" fmla="*/ 415925 h 529432"/>
                <a:gd name="connsiteX3" fmla="*/ 0 w 3893344"/>
                <a:gd name="connsiteY3" fmla="*/ 529432 h 529432"/>
                <a:gd name="connsiteX4" fmla="*/ 283369 w 3893344"/>
                <a:gd name="connsiteY4" fmla="*/ 89694 h 529432"/>
                <a:gd name="connsiteX0" fmla="*/ 283369 w 3893344"/>
                <a:gd name="connsiteY0" fmla="*/ 89694 h 529432"/>
                <a:gd name="connsiteX1" fmla="*/ 3779044 w 3893344"/>
                <a:gd name="connsiteY1" fmla="*/ 0 h 529432"/>
                <a:gd name="connsiteX2" fmla="*/ 3893344 w 3893344"/>
                <a:gd name="connsiteY2" fmla="*/ 415925 h 529432"/>
                <a:gd name="connsiteX3" fmla="*/ 0 w 3893344"/>
                <a:gd name="connsiteY3" fmla="*/ 529432 h 529432"/>
                <a:gd name="connsiteX4" fmla="*/ 283369 w 3893344"/>
                <a:gd name="connsiteY4" fmla="*/ 89694 h 529432"/>
                <a:gd name="connsiteX0" fmla="*/ 283369 w 3893344"/>
                <a:gd name="connsiteY0" fmla="*/ 89694 h 529432"/>
                <a:gd name="connsiteX1" fmla="*/ 3779044 w 3893344"/>
                <a:gd name="connsiteY1" fmla="*/ 0 h 529432"/>
                <a:gd name="connsiteX2" fmla="*/ 3893344 w 3893344"/>
                <a:gd name="connsiteY2" fmla="*/ 415925 h 529432"/>
                <a:gd name="connsiteX3" fmla="*/ 0 w 3893344"/>
                <a:gd name="connsiteY3" fmla="*/ 529432 h 529432"/>
                <a:gd name="connsiteX4" fmla="*/ 283369 w 3893344"/>
                <a:gd name="connsiteY4" fmla="*/ 89694 h 529432"/>
                <a:gd name="connsiteX0" fmla="*/ 286544 w 3896519"/>
                <a:gd name="connsiteY0" fmla="*/ 89694 h 529432"/>
                <a:gd name="connsiteX1" fmla="*/ 3782219 w 3896519"/>
                <a:gd name="connsiteY1" fmla="*/ 0 h 529432"/>
                <a:gd name="connsiteX2" fmla="*/ 3896519 w 3896519"/>
                <a:gd name="connsiteY2" fmla="*/ 415925 h 529432"/>
                <a:gd name="connsiteX3" fmla="*/ 0 w 3896519"/>
                <a:gd name="connsiteY3" fmla="*/ 529432 h 529432"/>
                <a:gd name="connsiteX4" fmla="*/ 286544 w 3896519"/>
                <a:gd name="connsiteY4" fmla="*/ 89694 h 52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6519" h="529432">
                  <a:moveTo>
                    <a:pt x="286544" y="89694"/>
                  </a:moveTo>
                  <a:lnTo>
                    <a:pt x="3782219" y="0"/>
                  </a:lnTo>
                  <a:lnTo>
                    <a:pt x="3896519" y="415925"/>
                  </a:lnTo>
                  <a:lnTo>
                    <a:pt x="0" y="529432"/>
                  </a:lnTo>
                  <a:cubicBezTo>
                    <a:pt x="111125" y="362744"/>
                    <a:pt x="208756" y="208756"/>
                    <a:pt x="286544" y="8969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  <a:highlight>
                  <a:srgbClr val="262626"/>
                </a:highlight>
              </a:endParaRPr>
            </a:p>
          </p:txBody>
        </p:sp>
        <p:sp>
          <p:nvSpPr>
            <p:cNvPr id="7" name="Freeform 31">
              <a:extLst>
                <a:ext uri="{FF2B5EF4-FFF2-40B4-BE49-F238E27FC236}">
                  <a16:creationId xmlns:a16="http://schemas.microsoft.com/office/drawing/2014/main" id="{C2DCB11A-35A6-00AC-9CEA-2C3754CF69D6}"/>
                </a:ext>
              </a:extLst>
            </p:cNvPr>
            <p:cNvSpPr/>
            <p:nvPr/>
          </p:nvSpPr>
          <p:spPr>
            <a:xfrm>
              <a:off x="1296373" y="5581651"/>
              <a:ext cx="2400300" cy="663575"/>
            </a:xfrm>
            <a:custGeom>
              <a:avLst/>
              <a:gdLst>
                <a:gd name="connsiteX0" fmla="*/ 2400300 w 2400300"/>
                <a:gd name="connsiteY0" fmla="*/ 0 h 663575"/>
                <a:gd name="connsiteX1" fmla="*/ 2111375 w 2400300"/>
                <a:gd name="connsiteY1" fmla="*/ 444500 h 663575"/>
                <a:gd name="connsiteX2" fmla="*/ 0 w 2400300"/>
                <a:gd name="connsiteY2" fmla="*/ 663575 h 663575"/>
                <a:gd name="connsiteX3" fmla="*/ 400050 w 2400300"/>
                <a:gd name="connsiteY3" fmla="*/ 174625 h 663575"/>
                <a:gd name="connsiteX4" fmla="*/ 2400300 w 2400300"/>
                <a:gd name="connsiteY4" fmla="*/ 0 h 663575"/>
                <a:gd name="connsiteX0" fmla="*/ 2400300 w 2400300"/>
                <a:gd name="connsiteY0" fmla="*/ 0 h 663575"/>
                <a:gd name="connsiteX1" fmla="*/ 2111375 w 2400300"/>
                <a:gd name="connsiteY1" fmla="*/ 444500 h 663575"/>
                <a:gd name="connsiteX2" fmla="*/ 0 w 2400300"/>
                <a:gd name="connsiteY2" fmla="*/ 663575 h 663575"/>
                <a:gd name="connsiteX3" fmla="*/ 390525 w 2400300"/>
                <a:gd name="connsiteY3" fmla="*/ 193675 h 663575"/>
                <a:gd name="connsiteX4" fmla="*/ 2400300 w 2400300"/>
                <a:gd name="connsiteY4" fmla="*/ 0 h 663575"/>
                <a:gd name="connsiteX0" fmla="*/ 2400300 w 2400300"/>
                <a:gd name="connsiteY0" fmla="*/ 0 h 663575"/>
                <a:gd name="connsiteX1" fmla="*/ 2111375 w 2400300"/>
                <a:gd name="connsiteY1" fmla="*/ 444500 h 663575"/>
                <a:gd name="connsiteX2" fmla="*/ 0 w 2400300"/>
                <a:gd name="connsiteY2" fmla="*/ 663575 h 663575"/>
                <a:gd name="connsiteX3" fmla="*/ 390525 w 2400300"/>
                <a:gd name="connsiteY3" fmla="*/ 193675 h 663575"/>
                <a:gd name="connsiteX4" fmla="*/ 2400300 w 2400300"/>
                <a:gd name="connsiteY4" fmla="*/ 0 h 663575"/>
                <a:gd name="connsiteX0" fmla="*/ 2400300 w 2400300"/>
                <a:gd name="connsiteY0" fmla="*/ 0 h 663575"/>
                <a:gd name="connsiteX1" fmla="*/ 2111375 w 2400300"/>
                <a:gd name="connsiteY1" fmla="*/ 444500 h 663575"/>
                <a:gd name="connsiteX2" fmla="*/ 0 w 2400300"/>
                <a:gd name="connsiteY2" fmla="*/ 663575 h 663575"/>
                <a:gd name="connsiteX3" fmla="*/ 390525 w 2400300"/>
                <a:gd name="connsiteY3" fmla="*/ 193675 h 663575"/>
                <a:gd name="connsiteX4" fmla="*/ 2400300 w 2400300"/>
                <a:gd name="connsiteY4" fmla="*/ 0 h 663575"/>
                <a:gd name="connsiteX0" fmla="*/ 2400300 w 2400300"/>
                <a:gd name="connsiteY0" fmla="*/ 0 h 663575"/>
                <a:gd name="connsiteX1" fmla="*/ 2111375 w 2400300"/>
                <a:gd name="connsiteY1" fmla="*/ 444500 h 663575"/>
                <a:gd name="connsiteX2" fmla="*/ 0 w 2400300"/>
                <a:gd name="connsiteY2" fmla="*/ 663575 h 663575"/>
                <a:gd name="connsiteX3" fmla="*/ 390525 w 2400300"/>
                <a:gd name="connsiteY3" fmla="*/ 193675 h 663575"/>
                <a:gd name="connsiteX4" fmla="*/ 2400300 w 2400300"/>
                <a:gd name="connsiteY4" fmla="*/ 0 h 663575"/>
                <a:gd name="connsiteX0" fmla="*/ 2400300 w 2400300"/>
                <a:gd name="connsiteY0" fmla="*/ 0 h 663575"/>
                <a:gd name="connsiteX1" fmla="*/ 2111375 w 2400300"/>
                <a:gd name="connsiteY1" fmla="*/ 444500 h 663575"/>
                <a:gd name="connsiteX2" fmla="*/ 0 w 2400300"/>
                <a:gd name="connsiteY2" fmla="*/ 663575 h 663575"/>
                <a:gd name="connsiteX3" fmla="*/ 390525 w 2400300"/>
                <a:gd name="connsiteY3" fmla="*/ 193675 h 663575"/>
                <a:gd name="connsiteX4" fmla="*/ 2400300 w 2400300"/>
                <a:gd name="connsiteY4" fmla="*/ 0 h 663575"/>
                <a:gd name="connsiteX0" fmla="*/ 2400300 w 2400300"/>
                <a:gd name="connsiteY0" fmla="*/ 0 h 663575"/>
                <a:gd name="connsiteX1" fmla="*/ 2111375 w 2400300"/>
                <a:gd name="connsiteY1" fmla="*/ 444500 h 663575"/>
                <a:gd name="connsiteX2" fmla="*/ 0 w 2400300"/>
                <a:gd name="connsiteY2" fmla="*/ 663575 h 663575"/>
                <a:gd name="connsiteX3" fmla="*/ 377825 w 2400300"/>
                <a:gd name="connsiteY3" fmla="*/ 215900 h 663575"/>
                <a:gd name="connsiteX4" fmla="*/ 2400300 w 2400300"/>
                <a:gd name="connsiteY4" fmla="*/ 0 h 663575"/>
                <a:gd name="connsiteX0" fmla="*/ 2400300 w 2400300"/>
                <a:gd name="connsiteY0" fmla="*/ 0 h 663575"/>
                <a:gd name="connsiteX1" fmla="*/ 2111375 w 2400300"/>
                <a:gd name="connsiteY1" fmla="*/ 444500 h 663575"/>
                <a:gd name="connsiteX2" fmla="*/ 0 w 2400300"/>
                <a:gd name="connsiteY2" fmla="*/ 663575 h 663575"/>
                <a:gd name="connsiteX3" fmla="*/ 377825 w 2400300"/>
                <a:gd name="connsiteY3" fmla="*/ 215900 h 663575"/>
                <a:gd name="connsiteX4" fmla="*/ 2400300 w 2400300"/>
                <a:gd name="connsiteY4" fmla="*/ 0 h 663575"/>
                <a:gd name="connsiteX0" fmla="*/ 2400300 w 2400300"/>
                <a:gd name="connsiteY0" fmla="*/ 0 h 663575"/>
                <a:gd name="connsiteX1" fmla="*/ 2117725 w 2400300"/>
                <a:gd name="connsiteY1" fmla="*/ 444500 h 663575"/>
                <a:gd name="connsiteX2" fmla="*/ 0 w 2400300"/>
                <a:gd name="connsiteY2" fmla="*/ 663575 h 663575"/>
                <a:gd name="connsiteX3" fmla="*/ 377825 w 2400300"/>
                <a:gd name="connsiteY3" fmla="*/ 215900 h 663575"/>
                <a:gd name="connsiteX4" fmla="*/ 2400300 w 2400300"/>
                <a:gd name="connsiteY4" fmla="*/ 0 h 66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300" h="663575">
                  <a:moveTo>
                    <a:pt x="2400300" y="0"/>
                  </a:moveTo>
                  <a:lnTo>
                    <a:pt x="2117725" y="444500"/>
                  </a:lnTo>
                  <a:cubicBezTo>
                    <a:pt x="1439333" y="542925"/>
                    <a:pt x="668867" y="635000"/>
                    <a:pt x="0" y="663575"/>
                  </a:cubicBezTo>
                  <a:lnTo>
                    <a:pt x="377825" y="215900"/>
                  </a:lnTo>
                  <a:cubicBezTo>
                    <a:pt x="914400" y="208492"/>
                    <a:pt x="1762125" y="96308"/>
                    <a:pt x="240030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  <a:highlight>
                  <a:srgbClr val="262626"/>
                </a:highlight>
              </a:endParaRPr>
            </a:p>
          </p:txBody>
        </p:sp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F2F00310-B1C6-A788-517A-5BB71D9BD8FF}"/>
                </a:ext>
              </a:extLst>
            </p:cNvPr>
            <p:cNvSpPr/>
            <p:nvPr/>
          </p:nvSpPr>
          <p:spPr>
            <a:xfrm>
              <a:off x="5481159" y="5046363"/>
              <a:ext cx="3795713" cy="319087"/>
            </a:xfrm>
            <a:custGeom>
              <a:avLst/>
              <a:gdLst>
                <a:gd name="connsiteX0" fmla="*/ 995363 w 3795713"/>
                <a:gd name="connsiteY0" fmla="*/ 52387 h 319087"/>
                <a:gd name="connsiteX1" fmla="*/ 3795713 w 3795713"/>
                <a:gd name="connsiteY1" fmla="*/ 0 h 319087"/>
                <a:gd name="connsiteX2" fmla="*/ 3309938 w 3795713"/>
                <a:gd name="connsiteY2" fmla="*/ 266700 h 319087"/>
                <a:gd name="connsiteX3" fmla="*/ 0 w 3795713"/>
                <a:gd name="connsiteY3" fmla="*/ 319087 h 319087"/>
                <a:gd name="connsiteX4" fmla="*/ 995363 w 3795713"/>
                <a:gd name="connsiteY4" fmla="*/ 52387 h 319087"/>
                <a:gd name="connsiteX0" fmla="*/ 995363 w 3795713"/>
                <a:gd name="connsiteY0" fmla="*/ 52387 h 319087"/>
                <a:gd name="connsiteX1" fmla="*/ 3795713 w 3795713"/>
                <a:gd name="connsiteY1" fmla="*/ 0 h 319087"/>
                <a:gd name="connsiteX2" fmla="*/ 3309938 w 3795713"/>
                <a:gd name="connsiteY2" fmla="*/ 266700 h 319087"/>
                <a:gd name="connsiteX3" fmla="*/ 0 w 3795713"/>
                <a:gd name="connsiteY3" fmla="*/ 319087 h 319087"/>
                <a:gd name="connsiteX4" fmla="*/ 995363 w 3795713"/>
                <a:gd name="connsiteY4" fmla="*/ 52387 h 319087"/>
                <a:gd name="connsiteX0" fmla="*/ 995363 w 3795713"/>
                <a:gd name="connsiteY0" fmla="*/ 52387 h 319087"/>
                <a:gd name="connsiteX1" fmla="*/ 3795713 w 3795713"/>
                <a:gd name="connsiteY1" fmla="*/ 0 h 319087"/>
                <a:gd name="connsiteX2" fmla="*/ 3309938 w 3795713"/>
                <a:gd name="connsiteY2" fmla="*/ 266700 h 319087"/>
                <a:gd name="connsiteX3" fmla="*/ 0 w 3795713"/>
                <a:gd name="connsiteY3" fmla="*/ 319087 h 319087"/>
                <a:gd name="connsiteX4" fmla="*/ 995363 w 3795713"/>
                <a:gd name="connsiteY4" fmla="*/ 52387 h 319087"/>
                <a:gd name="connsiteX0" fmla="*/ 995363 w 3795713"/>
                <a:gd name="connsiteY0" fmla="*/ 52387 h 319087"/>
                <a:gd name="connsiteX1" fmla="*/ 3795713 w 3795713"/>
                <a:gd name="connsiteY1" fmla="*/ 0 h 319087"/>
                <a:gd name="connsiteX2" fmla="*/ 3309938 w 3795713"/>
                <a:gd name="connsiteY2" fmla="*/ 266700 h 319087"/>
                <a:gd name="connsiteX3" fmla="*/ 0 w 3795713"/>
                <a:gd name="connsiteY3" fmla="*/ 319087 h 319087"/>
                <a:gd name="connsiteX4" fmla="*/ 995363 w 3795713"/>
                <a:gd name="connsiteY4" fmla="*/ 52387 h 319087"/>
                <a:gd name="connsiteX0" fmla="*/ 995363 w 3795713"/>
                <a:gd name="connsiteY0" fmla="*/ 52387 h 319087"/>
                <a:gd name="connsiteX1" fmla="*/ 3795713 w 3795713"/>
                <a:gd name="connsiteY1" fmla="*/ 0 h 319087"/>
                <a:gd name="connsiteX2" fmla="*/ 3309938 w 3795713"/>
                <a:gd name="connsiteY2" fmla="*/ 266700 h 319087"/>
                <a:gd name="connsiteX3" fmla="*/ 0 w 3795713"/>
                <a:gd name="connsiteY3" fmla="*/ 319087 h 319087"/>
                <a:gd name="connsiteX4" fmla="*/ 995363 w 3795713"/>
                <a:gd name="connsiteY4" fmla="*/ 52387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5713" h="319087">
                  <a:moveTo>
                    <a:pt x="995363" y="52387"/>
                  </a:moveTo>
                  <a:lnTo>
                    <a:pt x="3795713" y="0"/>
                  </a:lnTo>
                  <a:cubicBezTo>
                    <a:pt x="3662363" y="88900"/>
                    <a:pt x="3483769" y="184944"/>
                    <a:pt x="3309938" y="266700"/>
                  </a:cubicBezTo>
                  <a:lnTo>
                    <a:pt x="0" y="319087"/>
                  </a:lnTo>
                  <a:cubicBezTo>
                    <a:pt x="331788" y="230187"/>
                    <a:pt x="639762" y="160337"/>
                    <a:pt x="995363" y="52387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FF58CC79-BC96-07EC-2FF7-9A997594CDCA}"/>
                </a:ext>
              </a:extLst>
            </p:cNvPr>
            <p:cNvSpPr/>
            <p:nvPr/>
          </p:nvSpPr>
          <p:spPr>
            <a:xfrm>
              <a:off x="6476522" y="4774900"/>
              <a:ext cx="2805113" cy="328613"/>
            </a:xfrm>
            <a:custGeom>
              <a:avLst/>
              <a:gdLst>
                <a:gd name="connsiteX0" fmla="*/ 85725 w 2800350"/>
                <a:gd name="connsiteY0" fmla="*/ 23813 h 328613"/>
                <a:gd name="connsiteX1" fmla="*/ 2419350 w 2800350"/>
                <a:gd name="connsiteY1" fmla="*/ 0 h 328613"/>
                <a:gd name="connsiteX2" fmla="*/ 2800350 w 2800350"/>
                <a:gd name="connsiteY2" fmla="*/ 266700 h 328613"/>
                <a:gd name="connsiteX3" fmla="*/ 0 w 2800350"/>
                <a:gd name="connsiteY3" fmla="*/ 328613 h 328613"/>
                <a:gd name="connsiteX4" fmla="*/ 85725 w 2800350"/>
                <a:gd name="connsiteY4" fmla="*/ 23813 h 328613"/>
                <a:gd name="connsiteX0" fmla="*/ 85725 w 2800350"/>
                <a:gd name="connsiteY0" fmla="*/ 23813 h 328613"/>
                <a:gd name="connsiteX1" fmla="*/ 2419350 w 2800350"/>
                <a:gd name="connsiteY1" fmla="*/ 0 h 328613"/>
                <a:gd name="connsiteX2" fmla="*/ 2800350 w 2800350"/>
                <a:gd name="connsiteY2" fmla="*/ 276225 h 328613"/>
                <a:gd name="connsiteX3" fmla="*/ 0 w 2800350"/>
                <a:gd name="connsiteY3" fmla="*/ 328613 h 328613"/>
                <a:gd name="connsiteX4" fmla="*/ 85725 w 2800350"/>
                <a:gd name="connsiteY4" fmla="*/ 23813 h 328613"/>
                <a:gd name="connsiteX0" fmla="*/ 85725 w 2805113"/>
                <a:gd name="connsiteY0" fmla="*/ 23813 h 328613"/>
                <a:gd name="connsiteX1" fmla="*/ 2419350 w 2805113"/>
                <a:gd name="connsiteY1" fmla="*/ 0 h 328613"/>
                <a:gd name="connsiteX2" fmla="*/ 2805113 w 2805113"/>
                <a:gd name="connsiteY2" fmla="*/ 276225 h 328613"/>
                <a:gd name="connsiteX3" fmla="*/ 0 w 2805113"/>
                <a:gd name="connsiteY3" fmla="*/ 328613 h 328613"/>
                <a:gd name="connsiteX4" fmla="*/ 85725 w 2805113"/>
                <a:gd name="connsiteY4" fmla="*/ 23813 h 32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5113" h="328613">
                  <a:moveTo>
                    <a:pt x="85725" y="23813"/>
                  </a:moveTo>
                  <a:lnTo>
                    <a:pt x="2419350" y="0"/>
                  </a:lnTo>
                  <a:lnTo>
                    <a:pt x="2805113" y="276225"/>
                  </a:lnTo>
                  <a:lnTo>
                    <a:pt x="0" y="328613"/>
                  </a:lnTo>
                  <a:lnTo>
                    <a:pt x="85725" y="238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  <a:highlight>
                  <a:srgbClr val="262626"/>
                </a:highlight>
              </a:endParaRPr>
            </a:p>
          </p:txBody>
        </p:sp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id="{85D55088-924A-2DCC-C39E-6F84AD60FBC5}"/>
                </a:ext>
              </a:extLst>
            </p:cNvPr>
            <p:cNvSpPr/>
            <p:nvPr/>
          </p:nvSpPr>
          <p:spPr>
            <a:xfrm>
              <a:off x="5476395" y="4803475"/>
              <a:ext cx="1085851" cy="561976"/>
            </a:xfrm>
            <a:custGeom>
              <a:avLst/>
              <a:gdLst>
                <a:gd name="connsiteX0" fmla="*/ 261938 w 1081088"/>
                <a:gd name="connsiteY0" fmla="*/ 223838 h 557213"/>
                <a:gd name="connsiteX1" fmla="*/ 1081088 w 1081088"/>
                <a:gd name="connsiteY1" fmla="*/ 0 h 557213"/>
                <a:gd name="connsiteX2" fmla="*/ 1000125 w 1081088"/>
                <a:gd name="connsiteY2" fmla="*/ 295275 h 557213"/>
                <a:gd name="connsiteX3" fmla="*/ 0 w 1081088"/>
                <a:gd name="connsiteY3" fmla="*/ 557213 h 557213"/>
                <a:gd name="connsiteX4" fmla="*/ 261938 w 1081088"/>
                <a:gd name="connsiteY4" fmla="*/ 223838 h 557213"/>
                <a:gd name="connsiteX0" fmla="*/ 266700 w 1085850"/>
                <a:gd name="connsiteY0" fmla="*/ 223838 h 561976"/>
                <a:gd name="connsiteX1" fmla="*/ 1085850 w 1085850"/>
                <a:gd name="connsiteY1" fmla="*/ 0 h 561976"/>
                <a:gd name="connsiteX2" fmla="*/ 1004887 w 1085850"/>
                <a:gd name="connsiteY2" fmla="*/ 295275 h 561976"/>
                <a:gd name="connsiteX3" fmla="*/ 0 w 1085850"/>
                <a:gd name="connsiteY3" fmla="*/ 561976 h 561976"/>
                <a:gd name="connsiteX4" fmla="*/ 266700 w 1085850"/>
                <a:gd name="connsiteY4" fmla="*/ 223838 h 561976"/>
                <a:gd name="connsiteX0" fmla="*/ 266700 w 1085850"/>
                <a:gd name="connsiteY0" fmla="*/ 223838 h 561976"/>
                <a:gd name="connsiteX1" fmla="*/ 1085850 w 1085850"/>
                <a:gd name="connsiteY1" fmla="*/ 0 h 561976"/>
                <a:gd name="connsiteX2" fmla="*/ 1004887 w 1085850"/>
                <a:gd name="connsiteY2" fmla="*/ 295275 h 561976"/>
                <a:gd name="connsiteX3" fmla="*/ 0 w 1085850"/>
                <a:gd name="connsiteY3" fmla="*/ 561976 h 561976"/>
                <a:gd name="connsiteX4" fmla="*/ 266700 w 1085850"/>
                <a:gd name="connsiteY4" fmla="*/ 223838 h 561976"/>
                <a:gd name="connsiteX0" fmla="*/ 266700 w 1085850"/>
                <a:gd name="connsiteY0" fmla="*/ 223838 h 561976"/>
                <a:gd name="connsiteX1" fmla="*/ 1085850 w 1085850"/>
                <a:gd name="connsiteY1" fmla="*/ 0 h 561976"/>
                <a:gd name="connsiteX2" fmla="*/ 1004887 w 1085850"/>
                <a:gd name="connsiteY2" fmla="*/ 295275 h 561976"/>
                <a:gd name="connsiteX3" fmla="*/ 0 w 1085850"/>
                <a:gd name="connsiteY3" fmla="*/ 561976 h 561976"/>
                <a:gd name="connsiteX4" fmla="*/ 266700 w 1085850"/>
                <a:gd name="connsiteY4" fmla="*/ 223838 h 561976"/>
                <a:gd name="connsiteX0" fmla="*/ 266700 w 1085850"/>
                <a:gd name="connsiteY0" fmla="*/ 223838 h 561976"/>
                <a:gd name="connsiteX1" fmla="*/ 1085850 w 1085850"/>
                <a:gd name="connsiteY1" fmla="*/ 0 h 561976"/>
                <a:gd name="connsiteX2" fmla="*/ 1004887 w 1085850"/>
                <a:gd name="connsiteY2" fmla="*/ 295275 h 561976"/>
                <a:gd name="connsiteX3" fmla="*/ 0 w 1085850"/>
                <a:gd name="connsiteY3" fmla="*/ 561976 h 561976"/>
                <a:gd name="connsiteX4" fmla="*/ 266700 w 1085850"/>
                <a:gd name="connsiteY4" fmla="*/ 223838 h 561976"/>
                <a:gd name="connsiteX0" fmla="*/ 266700 w 1085850"/>
                <a:gd name="connsiteY0" fmla="*/ 223838 h 561976"/>
                <a:gd name="connsiteX1" fmla="*/ 1085850 w 1085850"/>
                <a:gd name="connsiteY1" fmla="*/ 0 h 561976"/>
                <a:gd name="connsiteX2" fmla="*/ 1004887 w 1085850"/>
                <a:gd name="connsiteY2" fmla="*/ 295275 h 561976"/>
                <a:gd name="connsiteX3" fmla="*/ 0 w 1085850"/>
                <a:gd name="connsiteY3" fmla="*/ 561976 h 561976"/>
                <a:gd name="connsiteX4" fmla="*/ 266700 w 1085850"/>
                <a:gd name="connsiteY4" fmla="*/ 223838 h 561976"/>
                <a:gd name="connsiteX0" fmla="*/ 266700 w 1085850"/>
                <a:gd name="connsiteY0" fmla="*/ 223838 h 561976"/>
                <a:gd name="connsiteX1" fmla="*/ 1085850 w 1085850"/>
                <a:gd name="connsiteY1" fmla="*/ 0 h 561976"/>
                <a:gd name="connsiteX2" fmla="*/ 1004887 w 1085850"/>
                <a:gd name="connsiteY2" fmla="*/ 295275 h 561976"/>
                <a:gd name="connsiteX3" fmla="*/ 0 w 1085850"/>
                <a:gd name="connsiteY3" fmla="*/ 561976 h 561976"/>
                <a:gd name="connsiteX4" fmla="*/ 266700 w 1085850"/>
                <a:gd name="connsiteY4" fmla="*/ 223838 h 56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850" h="561976">
                  <a:moveTo>
                    <a:pt x="266700" y="223838"/>
                  </a:moveTo>
                  <a:cubicBezTo>
                    <a:pt x="501650" y="168275"/>
                    <a:pt x="784225" y="98425"/>
                    <a:pt x="1085850" y="0"/>
                  </a:cubicBezTo>
                  <a:lnTo>
                    <a:pt x="1004887" y="295275"/>
                  </a:lnTo>
                  <a:cubicBezTo>
                    <a:pt x="660400" y="393700"/>
                    <a:pt x="387349" y="468314"/>
                    <a:pt x="0" y="561976"/>
                  </a:cubicBezTo>
                  <a:cubicBezTo>
                    <a:pt x="55563" y="477838"/>
                    <a:pt x="177800" y="336551"/>
                    <a:pt x="266700" y="22383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D10097-D759-4B29-4548-2918EECF4A2F}"/>
                </a:ext>
              </a:extLst>
            </p:cNvPr>
            <p:cNvSpPr txBox="1"/>
            <p:nvPr/>
          </p:nvSpPr>
          <p:spPr>
            <a:xfrm>
              <a:off x="8334192" y="5042412"/>
              <a:ext cx="646331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 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9369BC-CF99-3E9F-197D-160E617F4041}"/>
                </a:ext>
              </a:extLst>
            </p:cNvPr>
            <p:cNvSpPr txBox="1"/>
            <p:nvPr/>
          </p:nvSpPr>
          <p:spPr>
            <a:xfrm>
              <a:off x="4701863" y="5974272"/>
              <a:ext cx="646331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 1</a:t>
              </a:r>
            </a:p>
          </p:txBody>
        </p:sp>
        <p:sp>
          <p:nvSpPr>
            <p:cNvPr id="13" name="Freeform 58">
              <a:extLst>
                <a:ext uri="{FF2B5EF4-FFF2-40B4-BE49-F238E27FC236}">
                  <a16:creationId xmlns:a16="http://schemas.microsoft.com/office/drawing/2014/main" id="{2DE0B04F-14E3-0B04-428D-D2B08B5E8698}"/>
                </a:ext>
              </a:extLst>
            </p:cNvPr>
            <p:cNvSpPr/>
            <p:nvPr/>
          </p:nvSpPr>
          <p:spPr>
            <a:xfrm>
              <a:off x="7920047" y="1102039"/>
              <a:ext cx="4023360" cy="5447988"/>
            </a:xfrm>
            <a:custGeom>
              <a:avLst/>
              <a:gdLst>
                <a:gd name="connsiteX0" fmla="*/ 0 w 4039737"/>
                <a:gd name="connsiteY0" fmla="*/ 3848669 h 3848669"/>
                <a:gd name="connsiteX1" fmla="*/ 4039737 w 4039737"/>
                <a:gd name="connsiteY1" fmla="*/ 0 h 3848669"/>
                <a:gd name="connsiteX0" fmla="*/ 0 w 4039737"/>
                <a:gd name="connsiteY0" fmla="*/ 3848669 h 3848669"/>
                <a:gd name="connsiteX1" fmla="*/ 4039737 w 4039737"/>
                <a:gd name="connsiteY1" fmla="*/ 0 h 3848669"/>
                <a:gd name="connsiteX0" fmla="*/ 0 w 4039737"/>
                <a:gd name="connsiteY0" fmla="*/ 3848669 h 3848669"/>
                <a:gd name="connsiteX1" fmla="*/ 4039737 w 4039737"/>
                <a:gd name="connsiteY1" fmla="*/ 0 h 3848669"/>
                <a:gd name="connsiteX0" fmla="*/ 0 w 4039737"/>
                <a:gd name="connsiteY0" fmla="*/ 3848669 h 3848669"/>
                <a:gd name="connsiteX1" fmla="*/ 4039737 w 4039737"/>
                <a:gd name="connsiteY1" fmla="*/ 0 h 3848669"/>
                <a:gd name="connsiteX0" fmla="*/ 0 w 3971498"/>
                <a:gd name="connsiteY0" fmla="*/ 3930556 h 3930556"/>
                <a:gd name="connsiteX1" fmla="*/ 3971498 w 3971498"/>
                <a:gd name="connsiteY1" fmla="*/ 0 h 393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71498" h="3930556">
                  <a:moveTo>
                    <a:pt x="0" y="3930556"/>
                  </a:moveTo>
                  <a:cubicBezTo>
                    <a:pt x="2206388" y="3521122"/>
                    <a:pt x="3593911" y="1883392"/>
                    <a:pt x="3971498" y="0"/>
                  </a:cubicBezTo>
                </a:path>
              </a:pathLst>
            </a:custGeom>
            <a:noFill/>
            <a:ln w="127000" cap="rnd">
              <a:gradFill flip="none" rotWithShape="1">
                <a:gsLst>
                  <a:gs pos="24000">
                    <a:srgbClr val="47ED13"/>
                  </a:gs>
                  <a:gs pos="52000">
                    <a:srgbClr val="FFFF00"/>
                  </a:gs>
                  <a:gs pos="76000">
                    <a:srgbClr val="DB5353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  <a:headEnd type="none"/>
              <a:tailEnd type="arrow" w="sm" len="sm"/>
            </a:ln>
            <a:scene3d>
              <a:camera prst="orthographicFront">
                <a:rot lat="600000" lon="20999996" rev="0"/>
              </a:camera>
              <a:lightRig rig="threePt" dir="t"/>
            </a:scene3d>
            <a:sp3d extrusionH="190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Freeform 62">
              <a:extLst>
                <a:ext uri="{FF2B5EF4-FFF2-40B4-BE49-F238E27FC236}">
                  <a16:creationId xmlns:a16="http://schemas.microsoft.com/office/drawing/2014/main" id="{F15119E0-D5DF-D9E7-A733-E35C72688100}"/>
                </a:ext>
              </a:extLst>
            </p:cNvPr>
            <p:cNvSpPr/>
            <p:nvPr/>
          </p:nvSpPr>
          <p:spPr>
            <a:xfrm flipH="1">
              <a:off x="2947615" y="4230207"/>
              <a:ext cx="3029051" cy="553707"/>
            </a:xfrm>
            <a:custGeom>
              <a:avLst/>
              <a:gdLst>
                <a:gd name="connsiteX0" fmla="*/ 0 w 2686050"/>
                <a:gd name="connsiteY0" fmla="*/ 444500 h 444500"/>
                <a:gd name="connsiteX1" fmla="*/ 444500 w 2686050"/>
                <a:gd name="connsiteY1" fmla="*/ 0 h 444500"/>
                <a:gd name="connsiteX2" fmla="*/ 2686050 w 2686050"/>
                <a:gd name="connsiteY2" fmla="*/ 0 h 444500"/>
                <a:gd name="connsiteX0" fmla="*/ 0 w 3166262"/>
                <a:gd name="connsiteY0" fmla="*/ 813101 h 813101"/>
                <a:gd name="connsiteX1" fmla="*/ 924712 w 3166262"/>
                <a:gd name="connsiteY1" fmla="*/ 0 h 813101"/>
                <a:gd name="connsiteX2" fmla="*/ 3166262 w 3166262"/>
                <a:gd name="connsiteY2" fmla="*/ 0 h 81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6262" h="813101">
                  <a:moveTo>
                    <a:pt x="0" y="813101"/>
                  </a:moveTo>
                  <a:lnTo>
                    <a:pt x="924712" y="0"/>
                  </a:lnTo>
                  <a:lnTo>
                    <a:pt x="3166262" y="0"/>
                  </a:lnTo>
                </a:path>
              </a:pathLst>
            </a:custGeom>
            <a:ln w="12700" cap="rnd">
              <a:solidFill>
                <a:srgbClr val="6D6D6D"/>
              </a:solidFill>
              <a:prstDash val="solid"/>
              <a:round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63">
              <a:extLst>
                <a:ext uri="{FF2B5EF4-FFF2-40B4-BE49-F238E27FC236}">
                  <a16:creationId xmlns:a16="http://schemas.microsoft.com/office/drawing/2014/main" id="{B6D8C54A-8C18-625E-78A4-55D35AB0E3C5}"/>
                </a:ext>
              </a:extLst>
            </p:cNvPr>
            <p:cNvSpPr/>
            <p:nvPr/>
          </p:nvSpPr>
          <p:spPr>
            <a:xfrm flipH="1">
              <a:off x="344375" y="5084343"/>
              <a:ext cx="3029051" cy="511596"/>
            </a:xfrm>
            <a:custGeom>
              <a:avLst/>
              <a:gdLst>
                <a:gd name="connsiteX0" fmla="*/ 0 w 2686050"/>
                <a:gd name="connsiteY0" fmla="*/ 444500 h 444500"/>
                <a:gd name="connsiteX1" fmla="*/ 444500 w 2686050"/>
                <a:gd name="connsiteY1" fmla="*/ 0 h 444500"/>
                <a:gd name="connsiteX2" fmla="*/ 2686050 w 2686050"/>
                <a:gd name="connsiteY2" fmla="*/ 0 h 444500"/>
                <a:gd name="connsiteX0" fmla="*/ 0 w 3166262"/>
                <a:gd name="connsiteY0" fmla="*/ 813101 h 813101"/>
                <a:gd name="connsiteX1" fmla="*/ 924712 w 3166262"/>
                <a:gd name="connsiteY1" fmla="*/ 0 h 813101"/>
                <a:gd name="connsiteX2" fmla="*/ 3166262 w 3166262"/>
                <a:gd name="connsiteY2" fmla="*/ 0 h 81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6262" h="813101">
                  <a:moveTo>
                    <a:pt x="0" y="813101"/>
                  </a:moveTo>
                  <a:lnTo>
                    <a:pt x="924712" y="0"/>
                  </a:lnTo>
                  <a:lnTo>
                    <a:pt x="3166262" y="0"/>
                  </a:lnTo>
                </a:path>
              </a:pathLst>
            </a:custGeom>
            <a:ln w="12700" cap="rnd">
              <a:solidFill>
                <a:srgbClr val="6D6D6D"/>
              </a:solidFill>
              <a:prstDash val="solid"/>
              <a:round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E643E4-FA7A-30A3-00B5-0E1C80B2175F}"/>
                </a:ext>
              </a:extLst>
            </p:cNvPr>
            <p:cNvSpPr txBox="1"/>
            <p:nvPr/>
          </p:nvSpPr>
          <p:spPr>
            <a:xfrm>
              <a:off x="314655" y="5084049"/>
              <a:ext cx="23028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Building the Foundation</a:t>
              </a:r>
              <a:endParaRPr lang="es-UY" sz="11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EC31D1-D777-E9ED-4A62-D1D91DA9566E}"/>
                </a:ext>
              </a:extLst>
            </p:cNvPr>
            <p:cNvSpPr txBox="1"/>
            <p:nvPr/>
          </p:nvSpPr>
          <p:spPr>
            <a:xfrm>
              <a:off x="371395" y="4762976"/>
              <a:ext cx="1726755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Coordinator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D32340-22E9-68E9-E4AE-A63746A61EF3}"/>
                </a:ext>
              </a:extLst>
            </p:cNvPr>
            <p:cNvSpPr txBox="1"/>
            <p:nvPr/>
          </p:nvSpPr>
          <p:spPr>
            <a:xfrm>
              <a:off x="2947616" y="4263327"/>
              <a:ext cx="22448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Experiential Learning</a:t>
              </a:r>
              <a:endParaRPr lang="es-UY" sz="11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0ED6B3-1929-2653-FF48-54870533B78F}"/>
                </a:ext>
              </a:extLst>
            </p:cNvPr>
            <p:cNvSpPr txBox="1"/>
            <p:nvPr/>
          </p:nvSpPr>
          <p:spPr>
            <a:xfrm>
              <a:off x="2946401" y="3942254"/>
              <a:ext cx="149752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Manager</a:t>
              </a: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11B3F883-78A1-69E2-B91C-E3CDA8FEBA41}"/>
                </a:ext>
              </a:extLst>
            </p:cNvPr>
            <p:cNvSpPr/>
            <p:nvPr/>
          </p:nvSpPr>
          <p:spPr>
            <a:xfrm>
              <a:off x="7624148" y="4177252"/>
              <a:ext cx="2562225" cy="295275"/>
            </a:xfrm>
            <a:custGeom>
              <a:avLst/>
              <a:gdLst>
                <a:gd name="connsiteX0" fmla="*/ 600075 w 2562225"/>
                <a:gd name="connsiteY0" fmla="*/ 19050 h 295275"/>
                <a:gd name="connsiteX1" fmla="*/ 2562225 w 2562225"/>
                <a:gd name="connsiteY1" fmla="*/ 0 h 295275"/>
                <a:gd name="connsiteX2" fmla="*/ 2295525 w 2562225"/>
                <a:gd name="connsiteY2" fmla="*/ 261938 h 295275"/>
                <a:gd name="connsiteX3" fmla="*/ 0 w 2562225"/>
                <a:gd name="connsiteY3" fmla="*/ 295275 h 295275"/>
                <a:gd name="connsiteX4" fmla="*/ 600075 w 2562225"/>
                <a:gd name="connsiteY4" fmla="*/ 19050 h 295275"/>
                <a:gd name="connsiteX0" fmla="*/ 600075 w 2562225"/>
                <a:gd name="connsiteY0" fmla="*/ 19050 h 295275"/>
                <a:gd name="connsiteX1" fmla="*/ 2562225 w 2562225"/>
                <a:gd name="connsiteY1" fmla="*/ 0 h 295275"/>
                <a:gd name="connsiteX2" fmla="*/ 2295525 w 2562225"/>
                <a:gd name="connsiteY2" fmla="*/ 261938 h 295275"/>
                <a:gd name="connsiteX3" fmla="*/ 0 w 2562225"/>
                <a:gd name="connsiteY3" fmla="*/ 295275 h 295275"/>
                <a:gd name="connsiteX4" fmla="*/ 600075 w 2562225"/>
                <a:gd name="connsiteY4" fmla="*/ 19050 h 295275"/>
                <a:gd name="connsiteX0" fmla="*/ 600075 w 2562225"/>
                <a:gd name="connsiteY0" fmla="*/ 19050 h 295275"/>
                <a:gd name="connsiteX1" fmla="*/ 2562225 w 2562225"/>
                <a:gd name="connsiteY1" fmla="*/ 0 h 295275"/>
                <a:gd name="connsiteX2" fmla="*/ 2295525 w 2562225"/>
                <a:gd name="connsiteY2" fmla="*/ 261938 h 295275"/>
                <a:gd name="connsiteX3" fmla="*/ 0 w 2562225"/>
                <a:gd name="connsiteY3" fmla="*/ 295275 h 295275"/>
                <a:gd name="connsiteX4" fmla="*/ 600075 w 2562225"/>
                <a:gd name="connsiteY4" fmla="*/ 190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2225" h="295275">
                  <a:moveTo>
                    <a:pt x="600075" y="19050"/>
                  </a:moveTo>
                  <a:lnTo>
                    <a:pt x="2562225" y="0"/>
                  </a:lnTo>
                  <a:cubicBezTo>
                    <a:pt x="2489993" y="87313"/>
                    <a:pt x="2379662" y="186531"/>
                    <a:pt x="2295525" y="261938"/>
                  </a:cubicBezTo>
                  <a:lnTo>
                    <a:pt x="0" y="295275"/>
                  </a:lnTo>
                  <a:lnTo>
                    <a:pt x="600075" y="19050"/>
                  </a:ln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F7C98302-8B38-7A81-3466-2BF690BD20DE}"/>
                </a:ext>
              </a:extLst>
            </p:cNvPr>
            <p:cNvSpPr/>
            <p:nvPr/>
          </p:nvSpPr>
          <p:spPr>
            <a:xfrm>
              <a:off x="8033723" y="4005803"/>
              <a:ext cx="2147887" cy="188118"/>
            </a:xfrm>
            <a:custGeom>
              <a:avLst/>
              <a:gdLst>
                <a:gd name="connsiteX0" fmla="*/ 0 w 2143125"/>
                <a:gd name="connsiteY0" fmla="*/ 19050 h 185738"/>
                <a:gd name="connsiteX1" fmla="*/ 1652587 w 2143125"/>
                <a:gd name="connsiteY1" fmla="*/ 0 h 185738"/>
                <a:gd name="connsiteX2" fmla="*/ 2143125 w 2143125"/>
                <a:gd name="connsiteY2" fmla="*/ 166688 h 185738"/>
                <a:gd name="connsiteX3" fmla="*/ 195262 w 2143125"/>
                <a:gd name="connsiteY3" fmla="*/ 185738 h 185738"/>
                <a:gd name="connsiteX4" fmla="*/ 0 w 2143125"/>
                <a:gd name="connsiteY4" fmla="*/ 19050 h 185738"/>
                <a:gd name="connsiteX0" fmla="*/ 0 w 2147887"/>
                <a:gd name="connsiteY0" fmla="*/ 19050 h 185738"/>
                <a:gd name="connsiteX1" fmla="*/ 1652587 w 2147887"/>
                <a:gd name="connsiteY1" fmla="*/ 0 h 185738"/>
                <a:gd name="connsiteX2" fmla="*/ 2147887 w 2147887"/>
                <a:gd name="connsiteY2" fmla="*/ 171450 h 185738"/>
                <a:gd name="connsiteX3" fmla="*/ 195262 w 2147887"/>
                <a:gd name="connsiteY3" fmla="*/ 185738 h 185738"/>
                <a:gd name="connsiteX4" fmla="*/ 0 w 2147887"/>
                <a:gd name="connsiteY4" fmla="*/ 19050 h 185738"/>
                <a:gd name="connsiteX0" fmla="*/ 0 w 2147887"/>
                <a:gd name="connsiteY0" fmla="*/ 19050 h 188119"/>
                <a:gd name="connsiteX1" fmla="*/ 1652587 w 2147887"/>
                <a:gd name="connsiteY1" fmla="*/ 0 h 188119"/>
                <a:gd name="connsiteX2" fmla="*/ 2147887 w 2147887"/>
                <a:gd name="connsiteY2" fmla="*/ 171450 h 188119"/>
                <a:gd name="connsiteX3" fmla="*/ 195262 w 2147887"/>
                <a:gd name="connsiteY3" fmla="*/ 188119 h 188119"/>
                <a:gd name="connsiteX4" fmla="*/ 0 w 2147887"/>
                <a:gd name="connsiteY4" fmla="*/ 19050 h 18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7887" h="188119">
                  <a:moveTo>
                    <a:pt x="0" y="19050"/>
                  </a:moveTo>
                  <a:lnTo>
                    <a:pt x="1652587" y="0"/>
                  </a:lnTo>
                  <a:lnTo>
                    <a:pt x="2147887" y="171450"/>
                  </a:lnTo>
                  <a:lnTo>
                    <a:pt x="195262" y="188119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F0514150-8E55-2FAC-CB0E-FC4AD96E4B10}"/>
                </a:ext>
              </a:extLst>
            </p:cNvPr>
            <p:cNvSpPr/>
            <p:nvPr/>
          </p:nvSpPr>
          <p:spPr>
            <a:xfrm>
              <a:off x="7545564" y="4022470"/>
              <a:ext cx="685800" cy="452438"/>
            </a:xfrm>
            <a:custGeom>
              <a:avLst/>
              <a:gdLst>
                <a:gd name="connsiteX0" fmla="*/ 485775 w 685800"/>
                <a:gd name="connsiteY0" fmla="*/ 0 h 438150"/>
                <a:gd name="connsiteX1" fmla="*/ 685800 w 685800"/>
                <a:gd name="connsiteY1" fmla="*/ 171450 h 438150"/>
                <a:gd name="connsiteX2" fmla="*/ 85725 w 685800"/>
                <a:gd name="connsiteY2" fmla="*/ 438150 h 438150"/>
                <a:gd name="connsiteX3" fmla="*/ 0 w 685800"/>
                <a:gd name="connsiteY3" fmla="*/ 223838 h 438150"/>
                <a:gd name="connsiteX4" fmla="*/ 485775 w 685800"/>
                <a:gd name="connsiteY4" fmla="*/ 0 h 438150"/>
                <a:gd name="connsiteX0" fmla="*/ 485775 w 685800"/>
                <a:gd name="connsiteY0" fmla="*/ 0 h 438150"/>
                <a:gd name="connsiteX1" fmla="*/ 685800 w 685800"/>
                <a:gd name="connsiteY1" fmla="*/ 171450 h 438150"/>
                <a:gd name="connsiteX2" fmla="*/ 85725 w 685800"/>
                <a:gd name="connsiteY2" fmla="*/ 438150 h 438150"/>
                <a:gd name="connsiteX3" fmla="*/ 0 w 685800"/>
                <a:gd name="connsiteY3" fmla="*/ 223838 h 438150"/>
                <a:gd name="connsiteX4" fmla="*/ 485775 w 685800"/>
                <a:gd name="connsiteY4" fmla="*/ 0 h 438150"/>
                <a:gd name="connsiteX0" fmla="*/ 485775 w 685800"/>
                <a:gd name="connsiteY0" fmla="*/ 0 h 452438"/>
                <a:gd name="connsiteX1" fmla="*/ 685800 w 685800"/>
                <a:gd name="connsiteY1" fmla="*/ 171450 h 452438"/>
                <a:gd name="connsiteX2" fmla="*/ 80963 w 685800"/>
                <a:gd name="connsiteY2" fmla="*/ 452438 h 452438"/>
                <a:gd name="connsiteX3" fmla="*/ 0 w 685800"/>
                <a:gd name="connsiteY3" fmla="*/ 223838 h 452438"/>
                <a:gd name="connsiteX4" fmla="*/ 485775 w 685800"/>
                <a:gd name="connsiteY4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00" h="452438">
                  <a:moveTo>
                    <a:pt x="485775" y="0"/>
                  </a:moveTo>
                  <a:lnTo>
                    <a:pt x="685800" y="171450"/>
                  </a:lnTo>
                  <a:lnTo>
                    <a:pt x="80963" y="452438"/>
                  </a:lnTo>
                  <a:lnTo>
                    <a:pt x="0" y="223838"/>
                  </a:lnTo>
                  <a:lnTo>
                    <a:pt x="48577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4CB017-44D1-C73A-0B24-ECFBD3FA68F3}"/>
                </a:ext>
              </a:extLst>
            </p:cNvPr>
            <p:cNvSpPr txBox="1"/>
            <p:nvPr/>
          </p:nvSpPr>
          <p:spPr>
            <a:xfrm>
              <a:off x="9380632" y="4167963"/>
              <a:ext cx="646331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 3</a:t>
              </a:r>
            </a:p>
          </p:txBody>
        </p:sp>
        <p:sp>
          <p:nvSpPr>
            <p:cNvPr id="24" name="Freeform 61">
              <a:extLst>
                <a:ext uri="{FF2B5EF4-FFF2-40B4-BE49-F238E27FC236}">
                  <a16:creationId xmlns:a16="http://schemas.microsoft.com/office/drawing/2014/main" id="{9E85D4B8-0AC3-627A-A51F-1781F3C84A1B}"/>
                </a:ext>
              </a:extLst>
            </p:cNvPr>
            <p:cNvSpPr/>
            <p:nvPr/>
          </p:nvSpPr>
          <p:spPr>
            <a:xfrm flipH="1">
              <a:off x="4572125" y="3483667"/>
              <a:ext cx="3029051" cy="553707"/>
            </a:xfrm>
            <a:custGeom>
              <a:avLst/>
              <a:gdLst>
                <a:gd name="connsiteX0" fmla="*/ 0 w 2686050"/>
                <a:gd name="connsiteY0" fmla="*/ 444500 h 444500"/>
                <a:gd name="connsiteX1" fmla="*/ 444500 w 2686050"/>
                <a:gd name="connsiteY1" fmla="*/ 0 h 444500"/>
                <a:gd name="connsiteX2" fmla="*/ 2686050 w 2686050"/>
                <a:gd name="connsiteY2" fmla="*/ 0 h 444500"/>
                <a:gd name="connsiteX0" fmla="*/ 0 w 3166262"/>
                <a:gd name="connsiteY0" fmla="*/ 813101 h 813101"/>
                <a:gd name="connsiteX1" fmla="*/ 924712 w 3166262"/>
                <a:gd name="connsiteY1" fmla="*/ 0 h 813101"/>
                <a:gd name="connsiteX2" fmla="*/ 3166262 w 3166262"/>
                <a:gd name="connsiteY2" fmla="*/ 0 h 81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6262" h="813101">
                  <a:moveTo>
                    <a:pt x="0" y="813101"/>
                  </a:moveTo>
                  <a:lnTo>
                    <a:pt x="924712" y="0"/>
                  </a:lnTo>
                  <a:lnTo>
                    <a:pt x="3166262" y="0"/>
                  </a:lnTo>
                </a:path>
              </a:pathLst>
            </a:custGeom>
            <a:ln w="12700" cap="rnd">
              <a:solidFill>
                <a:srgbClr val="6D6D6D"/>
              </a:solidFill>
              <a:prstDash val="solid"/>
              <a:round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FCDD254-4B8B-12DB-2359-3C5C9C88E8D9}"/>
                </a:ext>
              </a:extLst>
            </p:cNvPr>
            <p:cNvSpPr txBox="1"/>
            <p:nvPr/>
          </p:nvSpPr>
          <p:spPr>
            <a:xfrm>
              <a:off x="4572126" y="3508398"/>
              <a:ext cx="22194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Applied Leadership</a:t>
              </a:r>
              <a:endParaRPr lang="es-UY" sz="11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0052E2D-E505-F86C-D24F-D8D216F01502}"/>
                </a:ext>
              </a:extLst>
            </p:cNvPr>
            <p:cNvSpPr txBox="1"/>
            <p:nvPr/>
          </p:nvSpPr>
          <p:spPr>
            <a:xfrm>
              <a:off x="4572001" y="3187323"/>
              <a:ext cx="176657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Sr. Project Manager</a:t>
              </a:r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FA7553A8-4294-2F54-818C-6F3159193992}"/>
                </a:ext>
              </a:extLst>
            </p:cNvPr>
            <p:cNvSpPr/>
            <p:nvPr/>
          </p:nvSpPr>
          <p:spPr>
            <a:xfrm>
              <a:off x="9093419" y="3277931"/>
              <a:ext cx="1644651" cy="242888"/>
            </a:xfrm>
            <a:custGeom>
              <a:avLst/>
              <a:gdLst>
                <a:gd name="connsiteX0" fmla="*/ 183356 w 1743075"/>
                <a:gd name="connsiteY0" fmla="*/ 19050 h 252413"/>
                <a:gd name="connsiteX1" fmla="*/ 1743075 w 1743075"/>
                <a:gd name="connsiteY1" fmla="*/ 0 h 252413"/>
                <a:gd name="connsiteX2" fmla="*/ 1595438 w 1743075"/>
                <a:gd name="connsiteY2" fmla="*/ 242888 h 252413"/>
                <a:gd name="connsiteX3" fmla="*/ 0 w 1743075"/>
                <a:gd name="connsiteY3" fmla="*/ 252413 h 252413"/>
                <a:gd name="connsiteX4" fmla="*/ 183356 w 1743075"/>
                <a:gd name="connsiteY4" fmla="*/ 19050 h 252413"/>
                <a:gd name="connsiteX0" fmla="*/ 281781 w 1743075"/>
                <a:gd name="connsiteY0" fmla="*/ 12700 h 252413"/>
                <a:gd name="connsiteX1" fmla="*/ 1743075 w 1743075"/>
                <a:gd name="connsiteY1" fmla="*/ 0 h 252413"/>
                <a:gd name="connsiteX2" fmla="*/ 1595438 w 1743075"/>
                <a:gd name="connsiteY2" fmla="*/ 242888 h 252413"/>
                <a:gd name="connsiteX3" fmla="*/ 0 w 1743075"/>
                <a:gd name="connsiteY3" fmla="*/ 252413 h 252413"/>
                <a:gd name="connsiteX4" fmla="*/ 281781 w 1743075"/>
                <a:gd name="connsiteY4" fmla="*/ 12700 h 252413"/>
                <a:gd name="connsiteX0" fmla="*/ 332581 w 1793875"/>
                <a:gd name="connsiteY0" fmla="*/ 12700 h 258763"/>
                <a:gd name="connsiteX1" fmla="*/ 1793875 w 1793875"/>
                <a:gd name="connsiteY1" fmla="*/ 0 h 258763"/>
                <a:gd name="connsiteX2" fmla="*/ 1646238 w 1793875"/>
                <a:gd name="connsiteY2" fmla="*/ 242888 h 258763"/>
                <a:gd name="connsiteX3" fmla="*/ 0 w 1793875"/>
                <a:gd name="connsiteY3" fmla="*/ 258763 h 258763"/>
                <a:gd name="connsiteX4" fmla="*/ 332581 w 1793875"/>
                <a:gd name="connsiteY4" fmla="*/ 12700 h 258763"/>
                <a:gd name="connsiteX0" fmla="*/ 329406 w 1790700"/>
                <a:gd name="connsiteY0" fmla="*/ 12700 h 246063"/>
                <a:gd name="connsiteX1" fmla="*/ 1790700 w 1790700"/>
                <a:gd name="connsiteY1" fmla="*/ 0 h 246063"/>
                <a:gd name="connsiteX2" fmla="*/ 1643063 w 1790700"/>
                <a:gd name="connsiteY2" fmla="*/ 242888 h 246063"/>
                <a:gd name="connsiteX3" fmla="*/ 0 w 1790700"/>
                <a:gd name="connsiteY3" fmla="*/ 246063 h 246063"/>
                <a:gd name="connsiteX4" fmla="*/ 329406 w 1790700"/>
                <a:gd name="connsiteY4" fmla="*/ 12700 h 246063"/>
                <a:gd name="connsiteX0" fmla="*/ 329406 w 1790700"/>
                <a:gd name="connsiteY0" fmla="*/ 12700 h 246063"/>
                <a:gd name="connsiteX1" fmla="*/ 1790700 w 1790700"/>
                <a:gd name="connsiteY1" fmla="*/ 0 h 246063"/>
                <a:gd name="connsiteX2" fmla="*/ 1643063 w 1790700"/>
                <a:gd name="connsiteY2" fmla="*/ 242888 h 246063"/>
                <a:gd name="connsiteX3" fmla="*/ 0 w 1790700"/>
                <a:gd name="connsiteY3" fmla="*/ 246063 h 246063"/>
                <a:gd name="connsiteX4" fmla="*/ 329406 w 1790700"/>
                <a:gd name="connsiteY4" fmla="*/ 12700 h 246063"/>
                <a:gd name="connsiteX0" fmla="*/ 329406 w 1790700"/>
                <a:gd name="connsiteY0" fmla="*/ 12700 h 246063"/>
                <a:gd name="connsiteX1" fmla="*/ 1790700 w 1790700"/>
                <a:gd name="connsiteY1" fmla="*/ 0 h 246063"/>
                <a:gd name="connsiteX2" fmla="*/ 1643063 w 1790700"/>
                <a:gd name="connsiteY2" fmla="*/ 242888 h 246063"/>
                <a:gd name="connsiteX3" fmla="*/ 0 w 1790700"/>
                <a:gd name="connsiteY3" fmla="*/ 246063 h 246063"/>
                <a:gd name="connsiteX4" fmla="*/ 329406 w 1790700"/>
                <a:gd name="connsiteY4" fmla="*/ 12700 h 246063"/>
                <a:gd name="connsiteX0" fmla="*/ 183356 w 1644650"/>
                <a:gd name="connsiteY0" fmla="*/ 12700 h 242888"/>
                <a:gd name="connsiteX1" fmla="*/ 1644650 w 1644650"/>
                <a:gd name="connsiteY1" fmla="*/ 0 h 242888"/>
                <a:gd name="connsiteX2" fmla="*/ 1497013 w 1644650"/>
                <a:gd name="connsiteY2" fmla="*/ 242888 h 242888"/>
                <a:gd name="connsiteX3" fmla="*/ 0 w 1644650"/>
                <a:gd name="connsiteY3" fmla="*/ 242888 h 242888"/>
                <a:gd name="connsiteX4" fmla="*/ 183356 w 1644650"/>
                <a:gd name="connsiteY4" fmla="*/ 12700 h 24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50" h="242888">
                  <a:moveTo>
                    <a:pt x="183356" y="12700"/>
                  </a:moveTo>
                  <a:lnTo>
                    <a:pt x="1644650" y="0"/>
                  </a:lnTo>
                  <a:lnTo>
                    <a:pt x="1497013" y="242888"/>
                  </a:lnTo>
                  <a:lnTo>
                    <a:pt x="0" y="242888"/>
                  </a:lnTo>
                  <a:cubicBezTo>
                    <a:pt x="83608" y="198437"/>
                    <a:pt x="87841" y="100013"/>
                    <a:pt x="183356" y="12700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33F8D23-DBD3-8AAC-08A2-13FE8FE7B3E4}"/>
                </a:ext>
              </a:extLst>
            </p:cNvPr>
            <p:cNvSpPr/>
            <p:nvPr/>
          </p:nvSpPr>
          <p:spPr>
            <a:xfrm>
              <a:off x="9141044" y="3208082"/>
              <a:ext cx="1600200" cy="82551"/>
            </a:xfrm>
            <a:custGeom>
              <a:avLst/>
              <a:gdLst>
                <a:gd name="connsiteX0" fmla="*/ 0 w 1730375"/>
                <a:gd name="connsiteY0" fmla="*/ 0 h 85725"/>
                <a:gd name="connsiteX1" fmla="*/ 1152525 w 1730375"/>
                <a:gd name="connsiteY1" fmla="*/ 3175 h 85725"/>
                <a:gd name="connsiteX2" fmla="*/ 1730375 w 1730375"/>
                <a:gd name="connsiteY2" fmla="*/ 66675 h 85725"/>
                <a:gd name="connsiteX3" fmla="*/ 269875 w 1730375"/>
                <a:gd name="connsiteY3" fmla="*/ 85725 h 85725"/>
                <a:gd name="connsiteX4" fmla="*/ 0 w 1730375"/>
                <a:gd name="connsiteY4" fmla="*/ 0 h 85725"/>
                <a:gd name="connsiteX0" fmla="*/ 0 w 1733550"/>
                <a:gd name="connsiteY0" fmla="*/ 0 h 85725"/>
                <a:gd name="connsiteX1" fmla="*/ 1152525 w 1733550"/>
                <a:gd name="connsiteY1" fmla="*/ 3175 h 85725"/>
                <a:gd name="connsiteX2" fmla="*/ 1733550 w 1733550"/>
                <a:gd name="connsiteY2" fmla="*/ 73025 h 85725"/>
                <a:gd name="connsiteX3" fmla="*/ 269875 w 1733550"/>
                <a:gd name="connsiteY3" fmla="*/ 85725 h 85725"/>
                <a:gd name="connsiteX4" fmla="*/ 0 w 1733550"/>
                <a:gd name="connsiteY4" fmla="*/ 0 h 85725"/>
                <a:gd name="connsiteX0" fmla="*/ 0 w 1600200"/>
                <a:gd name="connsiteY0" fmla="*/ 0 h 82550"/>
                <a:gd name="connsiteX1" fmla="*/ 1019175 w 1600200"/>
                <a:gd name="connsiteY1" fmla="*/ 0 h 82550"/>
                <a:gd name="connsiteX2" fmla="*/ 1600200 w 1600200"/>
                <a:gd name="connsiteY2" fmla="*/ 69850 h 82550"/>
                <a:gd name="connsiteX3" fmla="*/ 136525 w 1600200"/>
                <a:gd name="connsiteY3" fmla="*/ 82550 h 82550"/>
                <a:gd name="connsiteX4" fmla="*/ 0 w 1600200"/>
                <a:gd name="connsiteY4" fmla="*/ 0 h 8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0" h="82550">
                  <a:moveTo>
                    <a:pt x="0" y="0"/>
                  </a:moveTo>
                  <a:lnTo>
                    <a:pt x="1019175" y="0"/>
                  </a:lnTo>
                  <a:lnTo>
                    <a:pt x="1600200" y="69850"/>
                  </a:lnTo>
                  <a:lnTo>
                    <a:pt x="136525" y="82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6AB5020F-B4AA-CCC1-0DA5-1630BB3EFFD6}"/>
                </a:ext>
              </a:extLst>
            </p:cNvPr>
            <p:cNvSpPr/>
            <p:nvPr/>
          </p:nvSpPr>
          <p:spPr>
            <a:xfrm>
              <a:off x="8825131" y="3204905"/>
              <a:ext cx="600075" cy="320675"/>
            </a:xfrm>
            <a:custGeom>
              <a:avLst/>
              <a:gdLst>
                <a:gd name="connsiteX0" fmla="*/ 0 w 600075"/>
                <a:gd name="connsiteY0" fmla="*/ 215900 h 320675"/>
                <a:gd name="connsiteX1" fmla="*/ 269875 w 600075"/>
                <a:gd name="connsiteY1" fmla="*/ 320675 h 320675"/>
                <a:gd name="connsiteX2" fmla="*/ 600075 w 600075"/>
                <a:gd name="connsiteY2" fmla="*/ 85725 h 320675"/>
                <a:gd name="connsiteX3" fmla="*/ 327025 w 600075"/>
                <a:gd name="connsiteY3" fmla="*/ 0 h 320675"/>
                <a:gd name="connsiteX4" fmla="*/ 0 w 600075"/>
                <a:gd name="connsiteY4" fmla="*/ 215900 h 320675"/>
                <a:gd name="connsiteX0" fmla="*/ 0 w 600075"/>
                <a:gd name="connsiteY0" fmla="*/ 215900 h 320675"/>
                <a:gd name="connsiteX1" fmla="*/ 269875 w 600075"/>
                <a:gd name="connsiteY1" fmla="*/ 320675 h 320675"/>
                <a:gd name="connsiteX2" fmla="*/ 600075 w 600075"/>
                <a:gd name="connsiteY2" fmla="*/ 85725 h 320675"/>
                <a:gd name="connsiteX3" fmla="*/ 327025 w 600075"/>
                <a:gd name="connsiteY3" fmla="*/ 0 h 320675"/>
                <a:gd name="connsiteX4" fmla="*/ 0 w 600075"/>
                <a:gd name="connsiteY4" fmla="*/ 215900 h 320675"/>
                <a:gd name="connsiteX0" fmla="*/ 0 w 600075"/>
                <a:gd name="connsiteY0" fmla="*/ 215900 h 320675"/>
                <a:gd name="connsiteX1" fmla="*/ 269875 w 600075"/>
                <a:gd name="connsiteY1" fmla="*/ 320675 h 320675"/>
                <a:gd name="connsiteX2" fmla="*/ 600075 w 600075"/>
                <a:gd name="connsiteY2" fmla="*/ 85725 h 320675"/>
                <a:gd name="connsiteX3" fmla="*/ 327025 w 600075"/>
                <a:gd name="connsiteY3" fmla="*/ 0 h 320675"/>
                <a:gd name="connsiteX4" fmla="*/ 0 w 600075"/>
                <a:gd name="connsiteY4" fmla="*/ 215900 h 320675"/>
                <a:gd name="connsiteX0" fmla="*/ 0 w 600075"/>
                <a:gd name="connsiteY0" fmla="*/ 215900 h 320675"/>
                <a:gd name="connsiteX1" fmla="*/ 269875 w 600075"/>
                <a:gd name="connsiteY1" fmla="*/ 320675 h 320675"/>
                <a:gd name="connsiteX2" fmla="*/ 600075 w 600075"/>
                <a:gd name="connsiteY2" fmla="*/ 85725 h 320675"/>
                <a:gd name="connsiteX3" fmla="*/ 327025 w 600075"/>
                <a:gd name="connsiteY3" fmla="*/ 0 h 320675"/>
                <a:gd name="connsiteX4" fmla="*/ 0 w 600075"/>
                <a:gd name="connsiteY4" fmla="*/ 215900 h 320675"/>
                <a:gd name="connsiteX0" fmla="*/ 0 w 600075"/>
                <a:gd name="connsiteY0" fmla="*/ 215900 h 320675"/>
                <a:gd name="connsiteX1" fmla="*/ 269875 w 600075"/>
                <a:gd name="connsiteY1" fmla="*/ 320675 h 320675"/>
                <a:gd name="connsiteX2" fmla="*/ 600075 w 600075"/>
                <a:gd name="connsiteY2" fmla="*/ 85725 h 320675"/>
                <a:gd name="connsiteX3" fmla="*/ 327025 w 600075"/>
                <a:gd name="connsiteY3" fmla="*/ 0 h 320675"/>
                <a:gd name="connsiteX4" fmla="*/ 0 w 600075"/>
                <a:gd name="connsiteY4" fmla="*/ 215900 h 320675"/>
                <a:gd name="connsiteX0" fmla="*/ 0 w 600075"/>
                <a:gd name="connsiteY0" fmla="*/ 215900 h 320675"/>
                <a:gd name="connsiteX1" fmla="*/ 269875 w 600075"/>
                <a:gd name="connsiteY1" fmla="*/ 320675 h 320675"/>
                <a:gd name="connsiteX2" fmla="*/ 600075 w 600075"/>
                <a:gd name="connsiteY2" fmla="*/ 85725 h 320675"/>
                <a:gd name="connsiteX3" fmla="*/ 327025 w 600075"/>
                <a:gd name="connsiteY3" fmla="*/ 0 h 320675"/>
                <a:gd name="connsiteX4" fmla="*/ 0 w 600075"/>
                <a:gd name="connsiteY4" fmla="*/ 215900 h 320675"/>
                <a:gd name="connsiteX0" fmla="*/ 0 w 600075"/>
                <a:gd name="connsiteY0" fmla="*/ 215900 h 320675"/>
                <a:gd name="connsiteX1" fmla="*/ 269875 w 600075"/>
                <a:gd name="connsiteY1" fmla="*/ 320675 h 320675"/>
                <a:gd name="connsiteX2" fmla="*/ 600075 w 600075"/>
                <a:gd name="connsiteY2" fmla="*/ 85725 h 320675"/>
                <a:gd name="connsiteX3" fmla="*/ 327025 w 600075"/>
                <a:gd name="connsiteY3" fmla="*/ 0 h 320675"/>
                <a:gd name="connsiteX4" fmla="*/ 0 w 600075"/>
                <a:gd name="connsiteY4" fmla="*/ 215900 h 320675"/>
                <a:gd name="connsiteX0" fmla="*/ 0 w 600075"/>
                <a:gd name="connsiteY0" fmla="*/ 215900 h 320675"/>
                <a:gd name="connsiteX1" fmla="*/ 269875 w 600075"/>
                <a:gd name="connsiteY1" fmla="*/ 320675 h 320675"/>
                <a:gd name="connsiteX2" fmla="*/ 600075 w 600075"/>
                <a:gd name="connsiteY2" fmla="*/ 85725 h 320675"/>
                <a:gd name="connsiteX3" fmla="*/ 327025 w 600075"/>
                <a:gd name="connsiteY3" fmla="*/ 0 h 320675"/>
                <a:gd name="connsiteX4" fmla="*/ 0 w 600075"/>
                <a:gd name="connsiteY4" fmla="*/ 215900 h 32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5" h="320675">
                  <a:moveTo>
                    <a:pt x="0" y="215900"/>
                  </a:moveTo>
                  <a:lnTo>
                    <a:pt x="269875" y="320675"/>
                  </a:lnTo>
                  <a:cubicBezTo>
                    <a:pt x="384704" y="254264"/>
                    <a:pt x="506676" y="175948"/>
                    <a:pt x="600075" y="85725"/>
                  </a:cubicBezTo>
                  <a:lnTo>
                    <a:pt x="327025" y="0"/>
                  </a:lnTo>
                  <a:cubicBezTo>
                    <a:pt x="225161" y="79112"/>
                    <a:pt x="109008" y="160603"/>
                    <a:pt x="0" y="2159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DBB82C5-EB65-6290-F6BA-D36E844E2D51}"/>
                </a:ext>
              </a:extLst>
            </p:cNvPr>
            <p:cNvSpPr txBox="1"/>
            <p:nvPr/>
          </p:nvSpPr>
          <p:spPr>
            <a:xfrm>
              <a:off x="10002830" y="3245103"/>
              <a:ext cx="646331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 4</a:t>
              </a: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C3331FDD-06D1-D24C-FB88-5151C0022CF5}"/>
                </a:ext>
              </a:extLst>
            </p:cNvPr>
            <p:cNvSpPr/>
            <p:nvPr/>
          </p:nvSpPr>
          <p:spPr>
            <a:xfrm flipH="1">
              <a:off x="5588000" y="2693087"/>
              <a:ext cx="3135587" cy="553707"/>
            </a:xfrm>
            <a:custGeom>
              <a:avLst/>
              <a:gdLst>
                <a:gd name="connsiteX0" fmla="*/ 0 w 2686050"/>
                <a:gd name="connsiteY0" fmla="*/ 444500 h 444500"/>
                <a:gd name="connsiteX1" fmla="*/ 444500 w 2686050"/>
                <a:gd name="connsiteY1" fmla="*/ 0 h 444500"/>
                <a:gd name="connsiteX2" fmla="*/ 2686050 w 2686050"/>
                <a:gd name="connsiteY2" fmla="*/ 0 h 444500"/>
                <a:gd name="connsiteX0" fmla="*/ 0 w 3166262"/>
                <a:gd name="connsiteY0" fmla="*/ 813101 h 813101"/>
                <a:gd name="connsiteX1" fmla="*/ 924712 w 3166262"/>
                <a:gd name="connsiteY1" fmla="*/ 0 h 813101"/>
                <a:gd name="connsiteX2" fmla="*/ 3166262 w 3166262"/>
                <a:gd name="connsiteY2" fmla="*/ 0 h 81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6262" h="813101">
                  <a:moveTo>
                    <a:pt x="0" y="813101"/>
                  </a:moveTo>
                  <a:lnTo>
                    <a:pt x="924712" y="0"/>
                  </a:lnTo>
                  <a:lnTo>
                    <a:pt x="3166262" y="0"/>
                  </a:lnTo>
                </a:path>
              </a:pathLst>
            </a:custGeom>
            <a:ln w="12700" cap="rnd">
              <a:solidFill>
                <a:srgbClr val="6D6D6D"/>
              </a:solidFill>
              <a:prstDash val="solid"/>
              <a:round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38556EC-C594-99BF-63BB-47DD76BB70B4}"/>
                </a:ext>
              </a:extLst>
            </p:cNvPr>
            <p:cNvSpPr txBox="1"/>
            <p:nvPr/>
          </p:nvSpPr>
          <p:spPr>
            <a:xfrm>
              <a:off x="5476396" y="2717566"/>
              <a:ext cx="26115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Balancing Work, Team Development, Strategic  Leadership</a:t>
              </a:r>
              <a:endParaRPr lang="es-UY" sz="11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09F03CD-4EDD-707C-4EF8-693BFAC4F66C}"/>
                </a:ext>
              </a:extLst>
            </p:cNvPr>
            <p:cNvSpPr txBox="1"/>
            <p:nvPr/>
          </p:nvSpPr>
          <p:spPr>
            <a:xfrm>
              <a:off x="5588000" y="2401312"/>
              <a:ext cx="223525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Portfolio Manager / PMO</a:t>
              </a: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16FA2E11-A54E-52F1-1EBC-CAB6524E26ED}"/>
                </a:ext>
              </a:extLst>
            </p:cNvPr>
            <p:cNvSpPr/>
            <p:nvPr/>
          </p:nvSpPr>
          <p:spPr>
            <a:xfrm>
              <a:off x="10205025" y="2403210"/>
              <a:ext cx="830658" cy="248705"/>
            </a:xfrm>
            <a:custGeom>
              <a:avLst/>
              <a:gdLst>
                <a:gd name="connsiteX0" fmla="*/ 119062 w 621506"/>
                <a:gd name="connsiteY0" fmla="*/ 0 h 204787"/>
                <a:gd name="connsiteX1" fmla="*/ 621506 w 621506"/>
                <a:gd name="connsiteY1" fmla="*/ 0 h 204787"/>
                <a:gd name="connsiteX2" fmla="*/ 616744 w 621506"/>
                <a:gd name="connsiteY2" fmla="*/ 204787 h 204787"/>
                <a:gd name="connsiteX3" fmla="*/ 0 w 621506"/>
                <a:gd name="connsiteY3" fmla="*/ 200025 h 204787"/>
                <a:gd name="connsiteX4" fmla="*/ 119062 w 621506"/>
                <a:gd name="connsiteY4" fmla="*/ 0 h 204787"/>
                <a:gd name="connsiteX0" fmla="*/ 119062 w 678594"/>
                <a:gd name="connsiteY0" fmla="*/ 10195 h 214982"/>
                <a:gd name="connsiteX1" fmla="*/ 678594 w 678594"/>
                <a:gd name="connsiteY1" fmla="*/ 0 h 214982"/>
                <a:gd name="connsiteX2" fmla="*/ 616744 w 678594"/>
                <a:gd name="connsiteY2" fmla="*/ 214982 h 214982"/>
                <a:gd name="connsiteX3" fmla="*/ 0 w 678594"/>
                <a:gd name="connsiteY3" fmla="*/ 210220 h 214982"/>
                <a:gd name="connsiteX4" fmla="*/ 119062 w 678594"/>
                <a:gd name="connsiteY4" fmla="*/ 10195 h 214982"/>
                <a:gd name="connsiteX0" fmla="*/ 119062 w 678594"/>
                <a:gd name="connsiteY0" fmla="*/ 10195 h 212943"/>
                <a:gd name="connsiteX1" fmla="*/ 678594 w 678594"/>
                <a:gd name="connsiteY1" fmla="*/ 0 h 212943"/>
                <a:gd name="connsiteX2" fmla="*/ 665676 w 678594"/>
                <a:gd name="connsiteY2" fmla="*/ 212943 h 212943"/>
                <a:gd name="connsiteX3" fmla="*/ 0 w 678594"/>
                <a:gd name="connsiteY3" fmla="*/ 210220 h 212943"/>
                <a:gd name="connsiteX4" fmla="*/ 119062 w 678594"/>
                <a:gd name="connsiteY4" fmla="*/ 10195 h 212943"/>
                <a:gd name="connsiteX0" fmla="*/ 125178 w 678594"/>
                <a:gd name="connsiteY0" fmla="*/ 8155 h 212943"/>
                <a:gd name="connsiteX1" fmla="*/ 678594 w 678594"/>
                <a:gd name="connsiteY1" fmla="*/ 0 h 212943"/>
                <a:gd name="connsiteX2" fmla="*/ 665676 w 678594"/>
                <a:gd name="connsiteY2" fmla="*/ 212943 h 212943"/>
                <a:gd name="connsiteX3" fmla="*/ 0 w 678594"/>
                <a:gd name="connsiteY3" fmla="*/ 210220 h 212943"/>
                <a:gd name="connsiteX4" fmla="*/ 125178 w 678594"/>
                <a:gd name="connsiteY4" fmla="*/ 8155 h 212943"/>
                <a:gd name="connsiteX0" fmla="*/ 125178 w 698982"/>
                <a:gd name="connsiteY0" fmla="*/ 8155 h 212943"/>
                <a:gd name="connsiteX1" fmla="*/ 698982 w 698982"/>
                <a:gd name="connsiteY1" fmla="*/ 0 h 212943"/>
                <a:gd name="connsiteX2" fmla="*/ 665676 w 698982"/>
                <a:gd name="connsiteY2" fmla="*/ 212943 h 212943"/>
                <a:gd name="connsiteX3" fmla="*/ 0 w 698982"/>
                <a:gd name="connsiteY3" fmla="*/ 210220 h 212943"/>
                <a:gd name="connsiteX4" fmla="*/ 125178 w 698982"/>
                <a:gd name="connsiteY4" fmla="*/ 8155 h 212943"/>
                <a:gd name="connsiteX0" fmla="*/ 125178 w 711215"/>
                <a:gd name="connsiteY0" fmla="*/ 8155 h 212943"/>
                <a:gd name="connsiteX1" fmla="*/ 711215 w 711215"/>
                <a:gd name="connsiteY1" fmla="*/ 0 h 212943"/>
                <a:gd name="connsiteX2" fmla="*/ 665676 w 711215"/>
                <a:gd name="connsiteY2" fmla="*/ 212943 h 212943"/>
                <a:gd name="connsiteX3" fmla="*/ 0 w 711215"/>
                <a:gd name="connsiteY3" fmla="*/ 210220 h 212943"/>
                <a:gd name="connsiteX4" fmla="*/ 125178 w 711215"/>
                <a:gd name="connsiteY4" fmla="*/ 8155 h 212943"/>
                <a:gd name="connsiteX0" fmla="*/ 125178 w 711215"/>
                <a:gd name="connsiteY0" fmla="*/ 8155 h 212943"/>
                <a:gd name="connsiteX1" fmla="*/ 711215 w 711215"/>
                <a:gd name="connsiteY1" fmla="*/ 0 h 212943"/>
                <a:gd name="connsiteX2" fmla="*/ 641210 w 711215"/>
                <a:gd name="connsiteY2" fmla="*/ 212943 h 212943"/>
                <a:gd name="connsiteX3" fmla="*/ 0 w 711215"/>
                <a:gd name="connsiteY3" fmla="*/ 210220 h 212943"/>
                <a:gd name="connsiteX4" fmla="*/ 125178 w 711215"/>
                <a:gd name="connsiteY4" fmla="*/ 8155 h 212943"/>
                <a:gd name="connsiteX0" fmla="*/ 125178 w 711215"/>
                <a:gd name="connsiteY0" fmla="*/ 8155 h 212943"/>
                <a:gd name="connsiteX1" fmla="*/ 711215 w 711215"/>
                <a:gd name="connsiteY1" fmla="*/ 0 h 212943"/>
                <a:gd name="connsiteX2" fmla="*/ 653442 w 711215"/>
                <a:gd name="connsiteY2" fmla="*/ 212943 h 212943"/>
                <a:gd name="connsiteX3" fmla="*/ 0 w 711215"/>
                <a:gd name="connsiteY3" fmla="*/ 210220 h 212943"/>
                <a:gd name="connsiteX4" fmla="*/ 125178 w 711215"/>
                <a:gd name="connsiteY4" fmla="*/ 8155 h 21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215" h="212943">
                  <a:moveTo>
                    <a:pt x="125178" y="8155"/>
                  </a:moveTo>
                  <a:lnTo>
                    <a:pt x="711215" y="0"/>
                  </a:lnTo>
                  <a:lnTo>
                    <a:pt x="653442" y="212943"/>
                  </a:lnTo>
                  <a:lnTo>
                    <a:pt x="0" y="210220"/>
                  </a:lnTo>
                  <a:lnTo>
                    <a:pt x="125178" y="8155"/>
                  </a:ln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9DE29BBD-79D4-5BA4-03B9-C266E42553E2}"/>
                </a:ext>
              </a:extLst>
            </p:cNvPr>
            <p:cNvSpPr/>
            <p:nvPr/>
          </p:nvSpPr>
          <p:spPr>
            <a:xfrm>
              <a:off x="9702581" y="2649533"/>
              <a:ext cx="1266825" cy="119062"/>
            </a:xfrm>
            <a:custGeom>
              <a:avLst/>
              <a:gdLst>
                <a:gd name="connsiteX0" fmla="*/ 0 w 1007268"/>
                <a:gd name="connsiteY0" fmla="*/ 121443 h 138112"/>
                <a:gd name="connsiteX1" fmla="*/ 395287 w 1007268"/>
                <a:gd name="connsiteY1" fmla="*/ 0 h 138112"/>
                <a:gd name="connsiteX2" fmla="*/ 1007268 w 1007268"/>
                <a:gd name="connsiteY2" fmla="*/ 4762 h 138112"/>
                <a:gd name="connsiteX3" fmla="*/ 523875 w 1007268"/>
                <a:gd name="connsiteY3" fmla="*/ 138112 h 138112"/>
                <a:gd name="connsiteX4" fmla="*/ 0 w 1007268"/>
                <a:gd name="connsiteY4" fmla="*/ 121443 h 138112"/>
                <a:gd name="connsiteX0" fmla="*/ 0 w 1014412"/>
                <a:gd name="connsiteY0" fmla="*/ 121443 h 138112"/>
                <a:gd name="connsiteX1" fmla="*/ 402431 w 1014412"/>
                <a:gd name="connsiteY1" fmla="*/ 0 h 138112"/>
                <a:gd name="connsiteX2" fmla="*/ 1014412 w 1014412"/>
                <a:gd name="connsiteY2" fmla="*/ 4762 h 138112"/>
                <a:gd name="connsiteX3" fmla="*/ 531019 w 1014412"/>
                <a:gd name="connsiteY3" fmla="*/ 138112 h 138112"/>
                <a:gd name="connsiteX4" fmla="*/ 0 w 1014412"/>
                <a:gd name="connsiteY4" fmla="*/ 121443 h 138112"/>
                <a:gd name="connsiteX0" fmla="*/ 0 w 1116806"/>
                <a:gd name="connsiteY0" fmla="*/ 119061 h 138112"/>
                <a:gd name="connsiteX1" fmla="*/ 504825 w 1116806"/>
                <a:gd name="connsiteY1" fmla="*/ 0 h 138112"/>
                <a:gd name="connsiteX2" fmla="*/ 1116806 w 1116806"/>
                <a:gd name="connsiteY2" fmla="*/ 4762 h 138112"/>
                <a:gd name="connsiteX3" fmla="*/ 633413 w 1116806"/>
                <a:gd name="connsiteY3" fmla="*/ 138112 h 138112"/>
                <a:gd name="connsiteX4" fmla="*/ 0 w 1116806"/>
                <a:gd name="connsiteY4" fmla="*/ 119061 h 138112"/>
                <a:gd name="connsiteX0" fmla="*/ 0 w 1276350"/>
                <a:gd name="connsiteY0" fmla="*/ 119061 h 138112"/>
                <a:gd name="connsiteX1" fmla="*/ 504825 w 1276350"/>
                <a:gd name="connsiteY1" fmla="*/ 0 h 138112"/>
                <a:gd name="connsiteX2" fmla="*/ 1276350 w 1276350"/>
                <a:gd name="connsiteY2" fmla="*/ 2381 h 138112"/>
                <a:gd name="connsiteX3" fmla="*/ 633413 w 1276350"/>
                <a:gd name="connsiteY3" fmla="*/ 138112 h 138112"/>
                <a:gd name="connsiteX4" fmla="*/ 0 w 1276350"/>
                <a:gd name="connsiteY4" fmla="*/ 119061 h 138112"/>
                <a:gd name="connsiteX0" fmla="*/ 0 w 1276350"/>
                <a:gd name="connsiteY0" fmla="*/ 119061 h 119061"/>
                <a:gd name="connsiteX1" fmla="*/ 504825 w 1276350"/>
                <a:gd name="connsiteY1" fmla="*/ 0 h 119061"/>
                <a:gd name="connsiteX2" fmla="*/ 1276350 w 1276350"/>
                <a:gd name="connsiteY2" fmla="*/ 2381 h 119061"/>
                <a:gd name="connsiteX3" fmla="*/ 654844 w 1276350"/>
                <a:gd name="connsiteY3" fmla="*/ 52387 h 119061"/>
                <a:gd name="connsiteX4" fmla="*/ 0 w 1276350"/>
                <a:gd name="connsiteY4" fmla="*/ 119061 h 119061"/>
                <a:gd name="connsiteX0" fmla="*/ 0 w 1276350"/>
                <a:gd name="connsiteY0" fmla="*/ 119061 h 119062"/>
                <a:gd name="connsiteX1" fmla="*/ 504825 w 1276350"/>
                <a:gd name="connsiteY1" fmla="*/ 0 h 119062"/>
                <a:gd name="connsiteX2" fmla="*/ 1276350 w 1276350"/>
                <a:gd name="connsiteY2" fmla="*/ 2381 h 119062"/>
                <a:gd name="connsiteX3" fmla="*/ 654844 w 1276350"/>
                <a:gd name="connsiteY3" fmla="*/ 119062 h 119062"/>
                <a:gd name="connsiteX4" fmla="*/ 0 w 1276350"/>
                <a:gd name="connsiteY4" fmla="*/ 119061 h 119062"/>
                <a:gd name="connsiteX0" fmla="*/ 0 w 1266825"/>
                <a:gd name="connsiteY0" fmla="*/ 119061 h 119062"/>
                <a:gd name="connsiteX1" fmla="*/ 504825 w 1266825"/>
                <a:gd name="connsiteY1" fmla="*/ 0 h 119062"/>
                <a:gd name="connsiteX2" fmla="*/ 1266825 w 1266825"/>
                <a:gd name="connsiteY2" fmla="*/ 2381 h 119062"/>
                <a:gd name="connsiteX3" fmla="*/ 654844 w 1266825"/>
                <a:gd name="connsiteY3" fmla="*/ 119062 h 119062"/>
                <a:gd name="connsiteX4" fmla="*/ 0 w 1266825"/>
                <a:gd name="connsiteY4" fmla="*/ 119061 h 119062"/>
                <a:gd name="connsiteX0" fmla="*/ 0 w 1266825"/>
                <a:gd name="connsiteY0" fmla="*/ 119061 h 119061"/>
                <a:gd name="connsiteX1" fmla="*/ 504825 w 1266825"/>
                <a:gd name="connsiteY1" fmla="*/ 0 h 119061"/>
                <a:gd name="connsiteX2" fmla="*/ 1266825 w 1266825"/>
                <a:gd name="connsiteY2" fmla="*/ 2381 h 119061"/>
                <a:gd name="connsiteX3" fmla="*/ 765969 w 1266825"/>
                <a:gd name="connsiteY3" fmla="*/ 103187 h 119061"/>
                <a:gd name="connsiteX4" fmla="*/ 0 w 1266825"/>
                <a:gd name="connsiteY4" fmla="*/ 119061 h 11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6825" h="119061">
                  <a:moveTo>
                    <a:pt x="0" y="119061"/>
                  </a:moveTo>
                  <a:lnTo>
                    <a:pt x="504825" y="0"/>
                  </a:lnTo>
                  <a:lnTo>
                    <a:pt x="1266825" y="2381"/>
                  </a:lnTo>
                  <a:lnTo>
                    <a:pt x="765969" y="103187"/>
                  </a:lnTo>
                  <a:lnTo>
                    <a:pt x="0" y="11906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54ACE4E2-FC78-7D1F-A3DF-63768278BD0E}"/>
                </a:ext>
              </a:extLst>
            </p:cNvPr>
            <p:cNvSpPr/>
            <p:nvPr/>
          </p:nvSpPr>
          <p:spPr>
            <a:xfrm>
              <a:off x="9693054" y="2411410"/>
              <a:ext cx="659607" cy="361951"/>
            </a:xfrm>
            <a:custGeom>
              <a:avLst/>
              <a:gdLst>
                <a:gd name="connsiteX0" fmla="*/ 80963 w 509588"/>
                <a:gd name="connsiteY0" fmla="*/ 147637 h 316706"/>
                <a:gd name="connsiteX1" fmla="*/ 509588 w 509588"/>
                <a:gd name="connsiteY1" fmla="*/ 0 h 316706"/>
                <a:gd name="connsiteX2" fmla="*/ 390525 w 509588"/>
                <a:gd name="connsiteY2" fmla="*/ 202406 h 316706"/>
                <a:gd name="connsiteX3" fmla="*/ 0 w 509588"/>
                <a:gd name="connsiteY3" fmla="*/ 316706 h 316706"/>
                <a:gd name="connsiteX4" fmla="*/ 80963 w 509588"/>
                <a:gd name="connsiteY4" fmla="*/ 147637 h 316706"/>
                <a:gd name="connsiteX0" fmla="*/ 90488 w 519113"/>
                <a:gd name="connsiteY0" fmla="*/ 147637 h 319087"/>
                <a:gd name="connsiteX1" fmla="*/ 519113 w 519113"/>
                <a:gd name="connsiteY1" fmla="*/ 0 h 319087"/>
                <a:gd name="connsiteX2" fmla="*/ 400050 w 519113"/>
                <a:gd name="connsiteY2" fmla="*/ 202406 h 319087"/>
                <a:gd name="connsiteX3" fmla="*/ 0 w 519113"/>
                <a:gd name="connsiteY3" fmla="*/ 319087 h 319087"/>
                <a:gd name="connsiteX4" fmla="*/ 90488 w 519113"/>
                <a:gd name="connsiteY4" fmla="*/ 147637 h 319087"/>
                <a:gd name="connsiteX0" fmla="*/ 90488 w 519113"/>
                <a:gd name="connsiteY0" fmla="*/ 159543 h 319087"/>
                <a:gd name="connsiteX1" fmla="*/ 519113 w 519113"/>
                <a:gd name="connsiteY1" fmla="*/ 0 h 319087"/>
                <a:gd name="connsiteX2" fmla="*/ 400050 w 519113"/>
                <a:gd name="connsiteY2" fmla="*/ 202406 h 319087"/>
                <a:gd name="connsiteX3" fmla="*/ 0 w 519113"/>
                <a:gd name="connsiteY3" fmla="*/ 319087 h 319087"/>
                <a:gd name="connsiteX4" fmla="*/ 90488 w 519113"/>
                <a:gd name="connsiteY4" fmla="*/ 159543 h 319087"/>
                <a:gd name="connsiteX0" fmla="*/ 90488 w 542925"/>
                <a:gd name="connsiteY0" fmla="*/ 197643 h 357187"/>
                <a:gd name="connsiteX1" fmla="*/ 542925 w 542925"/>
                <a:gd name="connsiteY1" fmla="*/ 0 h 357187"/>
                <a:gd name="connsiteX2" fmla="*/ 400050 w 542925"/>
                <a:gd name="connsiteY2" fmla="*/ 240506 h 357187"/>
                <a:gd name="connsiteX3" fmla="*/ 0 w 542925"/>
                <a:gd name="connsiteY3" fmla="*/ 357187 h 357187"/>
                <a:gd name="connsiteX4" fmla="*/ 90488 w 542925"/>
                <a:gd name="connsiteY4" fmla="*/ 197643 h 357187"/>
                <a:gd name="connsiteX0" fmla="*/ 90488 w 528637"/>
                <a:gd name="connsiteY0" fmla="*/ 180974 h 340518"/>
                <a:gd name="connsiteX1" fmla="*/ 528637 w 528637"/>
                <a:gd name="connsiteY1" fmla="*/ 0 h 340518"/>
                <a:gd name="connsiteX2" fmla="*/ 400050 w 528637"/>
                <a:gd name="connsiteY2" fmla="*/ 223837 h 340518"/>
                <a:gd name="connsiteX3" fmla="*/ 0 w 528637"/>
                <a:gd name="connsiteY3" fmla="*/ 340518 h 340518"/>
                <a:gd name="connsiteX4" fmla="*/ 90488 w 528637"/>
                <a:gd name="connsiteY4" fmla="*/ 180974 h 340518"/>
                <a:gd name="connsiteX0" fmla="*/ 90488 w 545306"/>
                <a:gd name="connsiteY0" fmla="*/ 197643 h 357187"/>
                <a:gd name="connsiteX1" fmla="*/ 545306 w 545306"/>
                <a:gd name="connsiteY1" fmla="*/ 0 h 357187"/>
                <a:gd name="connsiteX2" fmla="*/ 400050 w 545306"/>
                <a:gd name="connsiteY2" fmla="*/ 240506 h 357187"/>
                <a:gd name="connsiteX3" fmla="*/ 0 w 545306"/>
                <a:gd name="connsiteY3" fmla="*/ 357187 h 357187"/>
                <a:gd name="connsiteX4" fmla="*/ 90488 w 545306"/>
                <a:gd name="connsiteY4" fmla="*/ 197643 h 357187"/>
                <a:gd name="connsiteX0" fmla="*/ 0 w 547687"/>
                <a:gd name="connsiteY0" fmla="*/ 135731 h 357187"/>
                <a:gd name="connsiteX1" fmla="*/ 547687 w 547687"/>
                <a:gd name="connsiteY1" fmla="*/ 0 h 357187"/>
                <a:gd name="connsiteX2" fmla="*/ 402431 w 547687"/>
                <a:gd name="connsiteY2" fmla="*/ 240506 h 357187"/>
                <a:gd name="connsiteX3" fmla="*/ 2381 w 547687"/>
                <a:gd name="connsiteY3" fmla="*/ 357187 h 357187"/>
                <a:gd name="connsiteX4" fmla="*/ 0 w 547687"/>
                <a:gd name="connsiteY4" fmla="*/ 135731 h 357187"/>
                <a:gd name="connsiteX0" fmla="*/ 111923 w 659610"/>
                <a:gd name="connsiteY0" fmla="*/ 135731 h 361950"/>
                <a:gd name="connsiteX1" fmla="*/ 659610 w 659610"/>
                <a:gd name="connsiteY1" fmla="*/ 0 h 361950"/>
                <a:gd name="connsiteX2" fmla="*/ 514354 w 659610"/>
                <a:gd name="connsiteY2" fmla="*/ 240506 h 361950"/>
                <a:gd name="connsiteX3" fmla="*/ 4 w 659610"/>
                <a:gd name="connsiteY3" fmla="*/ 361950 h 361950"/>
                <a:gd name="connsiteX4" fmla="*/ 111923 w 659610"/>
                <a:gd name="connsiteY4" fmla="*/ 135731 h 361950"/>
                <a:gd name="connsiteX0" fmla="*/ 111919 w 659606"/>
                <a:gd name="connsiteY0" fmla="*/ 135731 h 361950"/>
                <a:gd name="connsiteX1" fmla="*/ 659606 w 659606"/>
                <a:gd name="connsiteY1" fmla="*/ 0 h 361950"/>
                <a:gd name="connsiteX2" fmla="*/ 514350 w 659606"/>
                <a:gd name="connsiteY2" fmla="*/ 240506 h 361950"/>
                <a:gd name="connsiteX3" fmla="*/ 0 w 659606"/>
                <a:gd name="connsiteY3" fmla="*/ 361950 h 361950"/>
                <a:gd name="connsiteX4" fmla="*/ 111919 w 659606"/>
                <a:gd name="connsiteY4" fmla="*/ 135731 h 361950"/>
                <a:gd name="connsiteX0" fmla="*/ 111919 w 659606"/>
                <a:gd name="connsiteY0" fmla="*/ 135731 h 361950"/>
                <a:gd name="connsiteX1" fmla="*/ 659606 w 659606"/>
                <a:gd name="connsiteY1" fmla="*/ 0 h 361950"/>
                <a:gd name="connsiteX2" fmla="*/ 514350 w 659606"/>
                <a:gd name="connsiteY2" fmla="*/ 240506 h 361950"/>
                <a:gd name="connsiteX3" fmla="*/ 0 w 659606"/>
                <a:gd name="connsiteY3" fmla="*/ 361950 h 361950"/>
                <a:gd name="connsiteX4" fmla="*/ 111919 w 659606"/>
                <a:gd name="connsiteY4" fmla="*/ 135731 h 361950"/>
                <a:gd name="connsiteX0" fmla="*/ 111919 w 659606"/>
                <a:gd name="connsiteY0" fmla="*/ 135731 h 361950"/>
                <a:gd name="connsiteX1" fmla="*/ 659606 w 659606"/>
                <a:gd name="connsiteY1" fmla="*/ 0 h 361950"/>
                <a:gd name="connsiteX2" fmla="*/ 514350 w 659606"/>
                <a:gd name="connsiteY2" fmla="*/ 240506 h 361950"/>
                <a:gd name="connsiteX3" fmla="*/ 0 w 659606"/>
                <a:gd name="connsiteY3" fmla="*/ 361950 h 361950"/>
                <a:gd name="connsiteX4" fmla="*/ 111919 w 659606"/>
                <a:gd name="connsiteY4" fmla="*/ 135731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606" h="361950">
                  <a:moveTo>
                    <a:pt x="111919" y="135731"/>
                  </a:moveTo>
                  <a:lnTo>
                    <a:pt x="659606" y="0"/>
                  </a:lnTo>
                  <a:lnTo>
                    <a:pt x="514350" y="240506"/>
                  </a:lnTo>
                  <a:lnTo>
                    <a:pt x="0" y="361950"/>
                  </a:lnTo>
                  <a:cubicBezTo>
                    <a:pt x="39687" y="280988"/>
                    <a:pt x="76994" y="209550"/>
                    <a:pt x="111919" y="13573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F4998F-C47C-EFC1-79AF-2B73B6F4893D}"/>
                </a:ext>
              </a:extLst>
            </p:cNvPr>
            <p:cNvSpPr txBox="1"/>
            <p:nvPr/>
          </p:nvSpPr>
          <p:spPr>
            <a:xfrm>
              <a:off x="10376120" y="2376724"/>
              <a:ext cx="646331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 5</a:t>
              </a:r>
            </a:p>
          </p:txBody>
        </p:sp>
        <p:sp>
          <p:nvSpPr>
            <p:cNvPr id="38" name="Freeform 57">
              <a:extLst>
                <a:ext uri="{FF2B5EF4-FFF2-40B4-BE49-F238E27FC236}">
                  <a16:creationId xmlns:a16="http://schemas.microsoft.com/office/drawing/2014/main" id="{ADF02AB7-832E-B3A7-4EA0-29C8A5361BE7}"/>
                </a:ext>
              </a:extLst>
            </p:cNvPr>
            <p:cNvSpPr/>
            <p:nvPr/>
          </p:nvSpPr>
          <p:spPr>
            <a:xfrm flipH="1">
              <a:off x="6518276" y="1904269"/>
              <a:ext cx="3245418" cy="553707"/>
            </a:xfrm>
            <a:custGeom>
              <a:avLst/>
              <a:gdLst>
                <a:gd name="connsiteX0" fmla="*/ 0 w 2686050"/>
                <a:gd name="connsiteY0" fmla="*/ 444500 h 444500"/>
                <a:gd name="connsiteX1" fmla="*/ 444500 w 2686050"/>
                <a:gd name="connsiteY1" fmla="*/ 0 h 444500"/>
                <a:gd name="connsiteX2" fmla="*/ 2686050 w 2686050"/>
                <a:gd name="connsiteY2" fmla="*/ 0 h 444500"/>
                <a:gd name="connsiteX0" fmla="*/ 0 w 3166262"/>
                <a:gd name="connsiteY0" fmla="*/ 813101 h 813101"/>
                <a:gd name="connsiteX1" fmla="*/ 924712 w 3166262"/>
                <a:gd name="connsiteY1" fmla="*/ 0 h 813101"/>
                <a:gd name="connsiteX2" fmla="*/ 3166262 w 3166262"/>
                <a:gd name="connsiteY2" fmla="*/ 0 h 81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6262" h="813101">
                  <a:moveTo>
                    <a:pt x="0" y="813101"/>
                  </a:moveTo>
                  <a:lnTo>
                    <a:pt x="924712" y="0"/>
                  </a:lnTo>
                  <a:lnTo>
                    <a:pt x="3166262" y="0"/>
                  </a:lnTo>
                </a:path>
              </a:pathLst>
            </a:custGeom>
            <a:ln w="12700" cap="rnd">
              <a:solidFill>
                <a:srgbClr val="6D6D6D"/>
              </a:solidFill>
              <a:prstDash val="solid"/>
              <a:round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9A259AC-E12F-95A8-DE95-7DF6479EF48C}"/>
                </a:ext>
              </a:extLst>
            </p:cNvPr>
            <p:cNvSpPr txBox="1"/>
            <p:nvPr/>
          </p:nvSpPr>
          <p:spPr>
            <a:xfrm>
              <a:off x="6512667" y="1922055"/>
              <a:ext cx="22408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Strategic Planning &amp; Execution</a:t>
              </a:r>
              <a:endParaRPr lang="es-UY" sz="11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DFC5FC-8DBE-CDE5-1C7F-28669736A59E}"/>
                </a:ext>
              </a:extLst>
            </p:cNvPr>
            <p:cNvSpPr txBox="1"/>
            <p:nvPr/>
          </p:nvSpPr>
          <p:spPr>
            <a:xfrm>
              <a:off x="6539830" y="1576342"/>
              <a:ext cx="2620045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Strategy Manager / Leader</a:t>
              </a:r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533C6A72-1599-8C82-9B9E-BE0A47F7E4C2}"/>
                </a:ext>
              </a:extLst>
            </p:cNvPr>
            <p:cNvSpPr/>
            <p:nvPr/>
          </p:nvSpPr>
          <p:spPr>
            <a:xfrm>
              <a:off x="10612615" y="1752602"/>
              <a:ext cx="702855" cy="204787"/>
            </a:xfrm>
            <a:custGeom>
              <a:avLst/>
              <a:gdLst>
                <a:gd name="connsiteX0" fmla="*/ 119062 w 621506"/>
                <a:gd name="connsiteY0" fmla="*/ 0 h 204787"/>
                <a:gd name="connsiteX1" fmla="*/ 621506 w 621506"/>
                <a:gd name="connsiteY1" fmla="*/ 0 h 204787"/>
                <a:gd name="connsiteX2" fmla="*/ 616744 w 621506"/>
                <a:gd name="connsiteY2" fmla="*/ 204787 h 204787"/>
                <a:gd name="connsiteX3" fmla="*/ 0 w 621506"/>
                <a:gd name="connsiteY3" fmla="*/ 200025 h 204787"/>
                <a:gd name="connsiteX4" fmla="*/ 119062 w 621506"/>
                <a:gd name="connsiteY4" fmla="*/ 0 h 20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506" h="204787">
                  <a:moveTo>
                    <a:pt x="119062" y="0"/>
                  </a:moveTo>
                  <a:lnTo>
                    <a:pt x="621506" y="0"/>
                  </a:lnTo>
                  <a:lnTo>
                    <a:pt x="616744" y="204787"/>
                  </a:lnTo>
                  <a:lnTo>
                    <a:pt x="0" y="200025"/>
                  </a:lnTo>
                  <a:lnTo>
                    <a:pt x="119062" y="0"/>
                  </a:ln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98F3B137-F907-8A5F-A9F8-9471A6151C91}"/>
                </a:ext>
              </a:extLst>
            </p:cNvPr>
            <p:cNvSpPr/>
            <p:nvPr/>
          </p:nvSpPr>
          <p:spPr>
            <a:xfrm>
              <a:off x="10155416" y="1952626"/>
              <a:ext cx="1147186" cy="121443"/>
            </a:xfrm>
            <a:custGeom>
              <a:avLst/>
              <a:gdLst>
                <a:gd name="connsiteX0" fmla="*/ 0 w 1007268"/>
                <a:gd name="connsiteY0" fmla="*/ 121443 h 138112"/>
                <a:gd name="connsiteX1" fmla="*/ 395287 w 1007268"/>
                <a:gd name="connsiteY1" fmla="*/ 0 h 138112"/>
                <a:gd name="connsiteX2" fmla="*/ 1007268 w 1007268"/>
                <a:gd name="connsiteY2" fmla="*/ 4762 h 138112"/>
                <a:gd name="connsiteX3" fmla="*/ 523875 w 1007268"/>
                <a:gd name="connsiteY3" fmla="*/ 138112 h 138112"/>
                <a:gd name="connsiteX4" fmla="*/ 0 w 1007268"/>
                <a:gd name="connsiteY4" fmla="*/ 121443 h 138112"/>
                <a:gd name="connsiteX0" fmla="*/ 0 w 1014412"/>
                <a:gd name="connsiteY0" fmla="*/ 121443 h 138112"/>
                <a:gd name="connsiteX1" fmla="*/ 402431 w 1014412"/>
                <a:gd name="connsiteY1" fmla="*/ 0 h 138112"/>
                <a:gd name="connsiteX2" fmla="*/ 1014412 w 1014412"/>
                <a:gd name="connsiteY2" fmla="*/ 4762 h 138112"/>
                <a:gd name="connsiteX3" fmla="*/ 531019 w 1014412"/>
                <a:gd name="connsiteY3" fmla="*/ 138112 h 138112"/>
                <a:gd name="connsiteX4" fmla="*/ 0 w 1014412"/>
                <a:gd name="connsiteY4" fmla="*/ 121443 h 138112"/>
                <a:gd name="connsiteX0" fmla="*/ 0 w 1014412"/>
                <a:gd name="connsiteY0" fmla="*/ 121443 h 121443"/>
                <a:gd name="connsiteX1" fmla="*/ 402431 w 1014412"/>
                <a:gd name="connsiteY1" fmla="*/ 0 h 121443"/>
                <a:gd name="connsiteX2" fmla="*/ 1014412 w 1014412"/>
                <a:gd name="connsiteY2" fmla="*/ 4762 h 121443"/>
                <a:gd name="connsiteX3" fmla="*/ 531019 w 1014412"/>
                <a:gd name="connsiteY3" fmla="*/ 103187 h 121443"/>
                <a:gd name="connsiteX4" fmla="*/ 0 w 1014412"/>
                <a:gd name="connsiteY4" fmla="*/ 121443 h 121443"/>
                <a:gd name="connsiteX0" fmla="*/ 0 w 1014412"/>
                <a:gd name="connsiteY0" fmla="*/ 121443 h 121443"/>
                <a:gd name="connsiteX1" fmla="*/ 402431 w 1014412"/>
                <a:gd name="connsiteY1" fmla="*/ 0 h 121443"/>
                <a:gd name="connsiteX2" fmla="*/ 1014412 w 1014412"/>
                <a:gd name="connsiteY2" fmla="*/ 4762 h 121443"/>
                <a:gd name="connsiteX3" fmla="*/ 581819 w 1014412"/>
                <a:gd name="connsiteY3" fmla="*/ 103187 h 121443"/>
                <a:gd name="connsiteX4" fmla="*/ 0 w 1014412"/>
                <a:gd name="connsiteY4" fmla="*/ 121443 h 12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412" h="121443">
                  <a:moveTo>
                    <a:pt x="0" y="121443"/>
                  </a:moveTo>
                  <a:lnTo>
                    <a:pt x="402431" y="0"/>
                  </a:lnTo>
                  <a:lnTo>
                    <a:pt x="1014412" y="4762"/>
                  </a:lnTo>
                  <a:lnTo>
                    <a:pt x="581819" y="103187"/>
                  </a:lnTo>
                  <a:lnTo>
                    <a:pt x="0" y="12144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3AAD3A33-629A-C97F-911E-660D796E1B8E}"/>
                </a:ext>
              </a:extLst>
            </p:cNvPr>
            <p:cNvSpPr/>
            <p:nvPr/>
          </p:nvSpPr>
          <p:spPr>
            <a:xfrm>
              <a:off x="10157796" y="1752602"/>
              <a:ext cx="587058" cy="319087"/>
            </a:xfrm>
            <a:custGeom>
              <a:avLst/>
              <a:gdLst>
                <a:gd name="connsiteX0" fmla="*/ 80963 w 509588"/>
                <a:gd name="connsiteY0" fmla="*/ 147637 h 316706"/>
                <a:gd name="connsiteX1" fmla="*/ 509588 w 509588"/>
                <a:gd name="connsiteY1" fmla="*/ 0 h 316706"/>
                <a:gd name="connsiteX2" fmla="*/ 390525 w 509588"/>
                <a:gd name="connsiteY2" fmla="*/ 202406 h 316706"/>
                <a:gd name="connsiteX3" fmla="*/ 0 w 509588"/>
                <a:gd name="connsiteY3" fmla="*/ 316706 h 316706"/>
                <a:gd name="connsiteX4" fmla="*/ 80963 w 509588"/>
                <a:gd name="connsiteY4" fmla="*/ 147637 h 316706"/>
                <a:gd name="connsiteX0" fmla="*/ 90488 w 519113"/>
                <a:gd name="connsiteY0" fmla="*/ 147637 h 319087"/>
                <a:gd name="connsiteX1" fmla="*/ 519113 w 519113"/>
                <a:gd name="connsiteY1" fmla="*/ 0 h 319087"/>
                <a:gd name="connsiteX2" fmla="*/ 400050 w 519113"/>
                <a:gd name="connsiteY2" fmla="*/ 202406 h 319087"/>
                <a:gd name="connsiteX3" fmla="*/ 0 w 519113"/>
                <a:gd name="connsiteY3" fmla="*/ 319087 h 319087"/>
                <a:gd name="connsiteX4" fmla="*/ 90488 w 519113"/>
                <a:gd name="connsiteY4" fmla="*/ 147637 h 319087"/>
                <a:gd name="connsiteX0" fmla="*/ 90488 w 519113"/>
                <a:gd name="connsiteY0" fmla="*/ 159543 h 319087"/>
                <a:gd name="connsiteX1" fmla="*/ 519113 w 519113"/>
                <a:gd name="connsiteY1" fmla="*/ 0 h 319087"/>
                <a:gd name="connsiteX2" fmla="*/ 400050 w 519113"/>
                <a:gd name="connsiteY2" fmla="*/ 202406 h 319087"/>
                <a:gd name="connsiteX3" fmla="*/ 0 w 519113"/>
                <a:gd name="connsiteY3" fmla="*/ 319087 h 319087"/>
                <a:gd name="connsiteX4" fmla="*/ 90488 w 519113"/>
                <a:gd name="connsiteY4" fmla="*/ 159543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113" h="319087">
                  <a:moveTo>
                    <a:pt x="90488" y="159543"/>
                  </a:moveTo>
                  <a:lnTo>
                    <a:pt x="519113" y="0"/>
                  </a:lnTo>
                  <a:lnTo>
                    <a:pt x="400050" y="202406"/>
                  </a:lnTo>
                  <a:lnTo>
                    <a:pt x="0" y="319087"/>
                  </a:lnTo>
                  <a:lnTo>
                    <a:pt x="90488" y="15954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6FD6C0C-DC21-CBAD-468D-30DA7C46B488}"/>
                </a:ext>
              </a:extLst>
            </p:cNvPr>
            <p:cNvSpPr txBox="1"/>
            <p:nvPr/>
          </p:nvSpPr>
          <p:spPr>
            <a:xfrm>
              <a:off x="10606842" y="1706824"/>
              <a:ext cx="73092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 6</a:t>
              </a:r>
            </a:p>
          </p:txBody>
        </p: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FC735F6A-0065-B5C4-F265-7EE7E993E53F}"/>
                </a:ext>
              </a:extLst>
            </p:cNvPr>
            <p:cNvSpPr/>
            <p:nvPr/>
          </p:nvSpPr>
          <p:spPr>
            <a:xfrm flipH="1">
              <a:off x="7374052" y="1101878"/>
              <a:ext cx="3425516" cy="626731"/>
            </a:xfrm>
            <a:custGeom>
              <a:avLst/>
              <a:gdLst>
                <a:gd name="connsiteX0" fmla="*/ 0 w 2686050"/>
                <a:gd name="connsiteY0" fmla="*/ 444500 h 444500"/>
                <a:gd name="connsiteX1" fmla="*/ 444500 w 2686050"/>
                <a:gd name="connsiteY1" fmla="*/ 0 h 444500"/>
                <a:gd name="connsiteX2" fmla="*/ 2686050 w 2686050"/>
                <a:gd name="connsiteY2" fmla="*/ 0 h 444500"/>
                <a:gd name="connsiteX0" fmla="*/ 0 w 3166262"/>
                <a:gd name="connsiteY0" fmla="*/ 813101 h 813101"/>
                <a:gd name="connsiteX1" fmla="*/ 924712 w 3166262"/>
                <a:gd name="connsiteY1" fmla="*/ 0 h 813101"/>
                <a:gd name="connsiteX2" fmla="*/ 3166262 w 3166262"/>
                <a:gd name="connsiteY2" fmla="*/ 0 h 81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6262" h="813101">
                  <a:moveTo>
                    <a:pt x="0" y="813101"/>
                  </a:moveTo>
                  <a:lnTo>
                    <a:pt x="924712" y="0"/>
                  </a:lnTo>
                  <a:lnTo>
                    <a:pt x="3166262" y="0"/>
                  </a:lnTo>
                </a:path>
              </a:pathLst>
            </a:custGeom>
            <a:ln w="12700" cap="rnd">
              <a:solidFill>
                <a:srgbClr val="6D6D6D"/>
              </a:solidFill>
              <a:prstDash val="solid"/>
              <a:round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CECF1FC-D50B-3EE4-C23A-9E86E086F4EE}"/>
                </a:ext>
              </a:extLst>
            </p:cNvPr>
            <p:cNvSpPr txBox="1"/>
            <p:nvPr/>
          </p:nvSpPr>
          <p:spPr>
            <a:xfrm>
              <a:off x="7365597" y="1121089"/>
              <a:ext cx="26042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Changing Organizations &amp; Giving Back</a:t>
              </a:r>
              <a:endParaRPr lang="es-UY" sz="11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79B3D16-4A1B-7287-C003-8DD934CC737A}"/>
                </a:ext>
              </a:extLst>
            </p:cNvPr>
            <p:cNvSpPr txBox="1"/>
            <p:nvPr/>
          </p:nvSpPr>
          <p:spPr>
            <a:xfrm>
              <a:off x="7350365" y="800014"/>
              <a:ext cx="339214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C-Level / Educator / Board Member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2626EC4-1ED2-C2E7-C47F-37696113E9D6}"/>
                </a:ext>
              </a:extLst>
            </p:cNvPr>
            <p:cNvSpPr txBox="1"/>
            <p:nvPr/>
          </p:nvSpPr>
          <p:spPr>
            <a:xfrm rot="18185613">
              <a:off x="6991880" y="2886730"/>
              <a:ext cx="5623560" cy="169164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Complexity of Knowledge &amp; Skills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41618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3E76E-A86E-2DB9-C54F-6495D5F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Roles, Functions, and Credentials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92A7404-1D1D-768B-85A0-A944E85B92C0}"/>
              </a:ext>
            </a:extLst>
          </p:cNvPr>
          <p:cNvSpPr/>
          <p:nvPr/>
        </p:nvSpPr>
        <p:spPr bwMode="auto">
          <a:xfrm flipV="1">
            <a:off x="4495800" y="952500"/>
            <a:ext cx="3200400" cy="5715000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379662" eaLnBrk="0" fontAlgn="base" hangingPunct="0">
              <a:spcBef>
                <a:spcPct val="10000"/>
              </a:spcBef>
              <a:spcAft>
                <a:spcPct val="10000"/>
              </a:spcAft>
              <a:tabLst>
                <a:tab pos="158744" algn="l"/>
                <a:tab pos="519886" algn="l"/>
                <a:tab pos="4338993" algn="r"/>
                <a:tab pos="4815224" algn="r"/>
                <a:tab pos="5143294" algn="r"/>
                <a:tab pos="5721386" algn="l"/>
                <a:tab pos="5853673" algn="l"/>
                <a:tab pos="6241271" algn="r"/>
                <a:tab pos="6288894" algn="r"/>
                <a:tab pos="6815394" algn="r"/>
                <a:tab pos="6906672" algn="r"/>
              </a:tabLst>
            </a:pPr>
            <a:endParaRPr lang="en-US" sz="1333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02EC40-6048-0567-D6A6-D404D932E50B}"/>
              </a:ext>
            </a:extLst>
          </p:cNvPr>
          <p:cNvGrpSpPr/>
          <p:nvPr/>
        </p:nvGrpSpPr>
        <p:grpSpPr>
          <a:xfrm>
            <a:off x="444500" y="1270000"/>
            <a:ext cx="9588500" cy="5010516"/>
            <a:chOff x="1295400" y="1524000"/>
            <a:chExt cx="11506200" cy="60126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981ACA0-C35E-5774-5C38-C7CE0D7C81DA}"/>
                </a:ext>
              </a:extLst>
            </p:cNvPr>
            <p:cNvSpPr/>
            <p:nvPr/>
          </p:nvSpPr>
          <p:spPr bwMode="auto">
            <a:xfrm>
              <a:off x="1295400" y="1524000"/>
              <a:ext cx="2468880" cy="1097280"/>
            </a:xfrm>
            <a:prstGeom prst="roundRect">
              <a:avLst/>
            </a:prstGeom>
            <a:noFill/>
            <a:ln w="28575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VP Project-Strategy Management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14E6067-7540-EC1E-4DB5-FC056905D858}"/>
                </a:ext>
              </a:extLst>
            </p:cNvPr>
            <p:cNvSpPr/>
            <p:nvPr/>
          </p:nvSpPr>
          <p:spPr bwMode="auto">
            <a:xfrm>
              <a:off x="1295400" y="2752835"/>
              <a:ext cx="2468880" cy="1097280"/>
            </a:xfrm>
            <a:prstGeom prst="roundRect">
              <a:avLst/>
            </a:prstGeom>
            <a:noFill/>
            <a:ln w="28575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Dir.  Project-Strategy Management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E1FCE9A-C5C4-6B46-8D3C-44BB2C74E678}"/>
                </a:ext>
              </a:extLst>
            </p:cNvPr>
            <p:cNvSpPr/>
            <p:nvPr/>
          </p:nvSpPr>
          <p:spPr bwMode="auto">
            <a:xfrm>
              <a:off x="1295400" y="3981670"/>
              <a:ext cx="2468880" cy="1097280"/>
            </a:xfrm>
            <a:prstGeom prst="roundRect">
              <a:avLst/>
            </a:prstGeom>
            <a:noFill/>
            <a:ln w="28575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Sr. Project / Portfolio Manager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6FF8ECF-E8C2-EA08-2BF1-BE8F47C95BEB}"/>
                </a:ext>
              </a:extLst>
            </p:cNvPr>
            <p:cNvSpPr/>
            <p:nvPr/>
          </p:nvSpPr>
          <p:spPr bwMode="auto">
            <a:xfrm>
              <a:off x="1295400" y="5210505"/>
              <a:ext cx="2468880" cy="1097280"/>
            </a:xfrm>
            <a:prstGeom prst="roundRect">
              <a:avLst/>
            </a:prstGeom>
            <a:noFill/>
            <a:ln w="28575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Sr.  Project Manager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777B1B1-3A3B-F208-99BE-9409D99717CE}"/>
                </a:ext>
              </a:extLst>
            </p:cNvPr>
            <p:cNvSpPr/>
            <p:nvPr/>
          </p:nvSpPr>
          <p:spPr bwMode="auto">
            <a:xfrm>
              <a:off x="1295400" y="6439339"/>
              <a:ext cx="2468880" cy="1097280"/>
            </a:xfrm>
            <a:prstGeom prst="roundRect">
              <a:avLst/>
            </a:prstGeom>
            <a:noFill/>
            <a:ln w="28575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Coordinator &amp; Project Manager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1766CFD-D958-DC0A-6FAB-FB9572BBAFD1}"/>
                </a:ext>
              </a:extLst>
            </p:cNvPr>
            <p:cNvSpPr/>
            <p:nvPr/>
          </p:nvSpPr>
          <p:spPr bwMode="auto">
            <a:xfrm>
              <a:off x="3848100" y="1524000"/>
              <a:ext cx="4572000" cy="1097280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0" rIns="762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Organizational Project Portfolios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Project/Strategy Managers Development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Project/Strategy Management Tool-Box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6A68E11-7B90-0A72-6C6C-A3C8667FF37E}"/>
                </a:ext>
              </a:extLst>
            </p:cNvPr>
            <p:cNvSpPr/>
            <p:nvPr/>
          </p:nvSpPr>
          <p:spPr bwMode="auto">
            <a:xfrm>
              <a:off x="8229600" y="1524000"/>
              <a:ext cx="4572000" cy="1097280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0" rIns="762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Align Corporate Strategies &amp; PMO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Corporate Project Implementations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Support PM Education &amp; Experiences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57991C-E53B-0026-112C-B70463361C83}"/>
                </a:ext>
              </a:extLst>
            </p:cNvPr>
            <p:cNvSpPr/>
            <p:nvPr/>
          </p:nvSpPr>
          <p:spPr bwMode="auto">
            <a:xfrm>
              <a:off x="3848100" y="2752835"/>
              <a:ext cx="4572000" cy="1097280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0" rIns="762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Business Unit/Functional Project Portfolios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Operations &amp; Corporate Projects 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Managers Development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308714B-9F4B-BE0F-A952-6C8D167F42D5}"/>
                </a:ext>
              </a:extLst>
            </p:cNvPr>
            <p:cNvSpPr/>
            <p:nvPr/>
          </p:nvSpPr>
          <p:spPr bwMode="auto">
            <a:xfrm>
              <a:off x="8229600" y="2752835"/>
              <a:ext cx="4572000" cy="1097280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0" rIns="762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Alignment with Organizational PMO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Creation of Tools &amp; Methodologies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Support PM Education &amp; Experiences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6522F2-AD30-DF71-887E-8077803E5F64}"/>
                </a:ext>
              </a:extLst>
            </p:cNvPr>
            <p:cNvSpPr/>
            <p:nvPr/>
          </p:nvSpPr>
          <p:spPr bwMode="auto">
            <a:xfrm>
              <a:off x="3848100" y="3981670"/>
              <a:ext cx="4572000" cy="1097280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0" rIns="762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Functional Area Project Portfolio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Operations &amp; Corporate Projects 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Creation of Tools &amp; Methodologies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DF835D2-6F5D-C654-4949-CE3D6FAD5387}"/>
                </a:ext>
              </a:extLst>
            </p:cNvPr>
            <p:cNvSpPr/>
            <p:nvPr/>
          </p:nvSpPr>
          <p:spPr bwMode="auto">
            <a:xfrm>
              <a:off x="8229600" y="3981670"/>
              <a:ext cx="4572000" cy="1097280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0" rIns="762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Manager(s) Development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Support PM Education &amp; Experiences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916F9F1-603F-2A5F-F8A4-B44A0943CCDE}"/>
                </a:ext>
              </a:extLst>
            </p:cNvPr>
            <p:cNvSpPr/>
            <p:nvPr/>
          </p:nvSpPr>
          <p:spPr bwMode="auto">
            <a:xfrm>
              <a:off x="3848100" y="5210505"/>
              <a:ext cx="4572000" cy="1097280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0" rIns="762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Functional &amp; Corporate Projects 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Creation of Tools &amp; Methodologies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Support PM Education &amp; Experiences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4A17747-4861-3D29-533C-113B7B3E2AEE}"/>
                </a:ext>
              </a:extLst>
            </p:cNvPr>
            <p:cNvSpPr/>
            <p:nvPr/>
          </p:nvSpPr>
          <p:spPr bwMode="auto">
            <a:xfrm>
              <a:off x="3848100" y="6439339"/>
              <a:ext cx="4572000" cy="1097280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0" rIns="762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Internal Functional Projects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Development of PM Skills &amp; Experiences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Support Tracking &amp; Reporting Activities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52B227D-EF80-E37A-77CB-4A75F68AAD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82088" y="2680917"/>
              <a:ext cx="86868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B888878-E1B2-BF8D-88EB-128E46DF3F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82088" y="3917022"/>
              <a:ext cx="86868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2DBCAE-2155-126D-FA94-D812A01E9C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82088" y="5150778"/>
              <a:ext cx="86868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0D6BB2C-AA53-6768-7721-1C748BFCE8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82088" y="6365696"/>
              <a:ext cx="86868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sm"/>
            </a:ln>
            <a:effectLst/>
          </p:spPr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365DAAD-2D1E-3C3A-7374-AC6CB658A5B1}"/>
              </a:ext>
            </a:extLst>
          </p:cNvPr>
          <p:cNvSpPr/>
          <p:nvPr/>
        </p:nvSpPr>
        <p:spPr bwMode="auto">
          <a:xfrm>
            <a:off x="10541000" y="1449807"/>
            <a:ext cx="1524000" cy="5334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379662" eaLnBrk="0" fontAlgn="base" hangingPunct="0">
              <a:spcBef>
                <a:spcPct val="10000"/>
              </a:spcBef>
              <a:spcAft>
                <a:spcPct val="10000"/>
              </a:spcAft>
              <a:tabLst>
                <a:tab pos="158744" algn="l"/>
                <a:tab pos="519886" algn="l"/>
                <a:tab pos="4338993" algn="r"/>
                <a:tab pos="4815224" algn="r"/>
                <a:tab pos="5143294" algn="r"/>
                <a:tab pos="5721386" algn="l"/>
                <a:tab pos="5853673" algn="l"/>
                <a:tab pos="6241271" algn="r"/>
                <a:tab pos="6288894" algn="r"/>
                <a:tab pos="6815394" algn="r"/>
                <a:tab pos="6906672" algn="r"/>
              </a:tabLst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Advanced Degree &amp; Certifications</a:t>
            </a: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CBFADB4-C688-A9EA-D5D2-0707D87561D5}"/>
              </a:ext>
            </a:extLst>
          </p:cNvPr>
          <p:cNvSpPr/>
          <p:nvPr/>
        </p:nvSpPr>
        <p:spPr bwMode="auto">
          <a:xfrm>
            <a:off x="10313895" y="1602207"/>
            <a:ext cx="228600" cy="228600"/>
          </a:xfrm>
          <a:prstGeom prst="mathPlus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379662" eaLnBrk="0" fontAlgn="base" hangingPunct="0">
              <a:spcBef>
                <a:spcPct val="10000"/>
              </a:spcBef>
              <a:spcAft>
                <a:spcPct val="10000"/>
              </a:spcAft>
              <a:tabLst>
                <a:tab pos="158744" algn="l"/>
                <a:tab pos="519886" algn="l"/>
                <a:tab pos="4338993" algn="r"/>
                <a:tab pos="4815224" algn="r"/>
                <a:tab pos="5143294" algn="r"/>
                <a:tab pos="5721386" algn="l"/>
                <a:tab pos="5853673" algn="l"/>
                <a:tab pos="6241271" algn="r"/>
                <a:tab pos="6288894" algn="r"/>
                <a:tab pos="6815394" algn="r"/>
                <a:tab pos="6906672" algn="r"/>
              </a:tabLst>
            </a:pPr>
            <a:endParaRPr lang="en-US" sz="1333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127D84-D2B0-98B6-A03F-071D256C925D}"/>
              </a:ext>
            </a:extLst>
          </p:cNvPr>
          <p:cNvSpPr/>
          <p:nvPr/>
        </p:nvSpPr>
        <p:spPr bwMode="auto">
          <a:xfrm>
            <a:off x="10541000" y="2463143"/>
            <a:ext cx="1524000" cy="5334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379662" eaLnBrk="0" fontAlgn="base" hangingPunct="0">
              <a:spcBef>
                <a:spcPct val="10000"/>
              </a:spcBef>
              <a:spcAft>
                <a:spcPct val="10000"/>
              </a:spcAft>
              <a:tabLst>
                <a:tab pos="158744" algn="l"/>
                <a:tab pos="519886" algn="l"/>
                <a:tab pos="4338993" algn="r"/>
                <a:tab pos="4815224" algn="r"/>
                <a:tab pos="5143294" algn="r"/>
                <a:tab pos="5721386" algn="l"/>
                <a:tab pos="5853673" algn="l"/>
                <a:tab pos="6241271" algn="r"/>
                <a:tab pos="6288894" algn="r"/>
                <a:tab pos="6815394" algn="r"/>
                <a:tab pos="6906672" algn="r"/>
              </a:tabLst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Advanced Certifications</a:t>
            </a: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ED30FC08-88B6-A48C-4CE9-0937567B8F95}"/>
              </a:ext>
            </a:extLst>
          </p:cNvPr>
          <p:cNvSpPr/>
          <p:nvPr/>
        </p:nvSpPr>
        <p:spPr bwMode="auto">
          <a:xfrm>
            <a:off x="10313895" y="2615543"/>
            <a:ext cx="228600" cy="228600"/>
          </a:xfrm>
          <a:prstGeom prst="mathPlus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379662" eaLnBrk="0" fontAlgn="base" hangingPunct="0">
              <a:spcBef>
                <a:spcPct val="10000"/>
              </a:spcBef>
              <a:spcAft>
                <a:spcPct val="10000"/>
              </a:spcAft>
              <a:tabLst>
                <a:tab pos="158744" algn="l"/>
                <a:tab pos="519886" algn="l"/>
                <a:tab pos="4338993" algn="r"/>
                <a:tab pos="4815224" algn="r"/>
                <a:tab pos="5143294" algn="r"/>
                <a:tab pos="5721386" algn="l"/>
                <a:tab pos="5853673" algn="l"/>
                <a:tab pos="6241271" algn="r"/>
                <a:tab pos="6288894" algn="r"/>
                <a:tab pos="6815394" algn="r"/>
                <a:tab pos="6906672" algn="r"/>
              </a:tabLst>
            </a:pPr>
            <a:endParaRPr lang="en-US" sz="1333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81F684-FA3D-92B9-9F50-70B3E9D7C349}"/>
              </a:ext>
            </a:extLst>
          </p:cNvPr>
          <p:cNvSpPr/>
          <p:nvPr/>
        </p:nvSpPr>
        <p:spPr bwMode="auto">
          <a:xfrm>
            <a:off x="10641105" y="4545057"/>
            <a:ext cx="1524000" cy="5334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379662" eaLnBrk="0" fontAlgn="base" hangingPunct="0">
              <a:spcBef>
                <a:spcPct val="10000"/>
              </a:spcBef>
              <a:spcAft>
                <a:spcPct val="10000"/>
              </a:spcAft>
              <a:tabLst>
                <a:tab pos="158744" algn="l"/>
                <a:tab pos="519886" algn="l"/>
                <a:tab pos="4338993" algn="r"/>
                <a:tab pos="4815224" algn="r"/>
                <a:tab pos="5143294" algn="r"/>
                <a:tab pos="5721386" algn="l"/>
                <a:tab pos="5853673" algn="l"/>
                <a:tab pos="6241271" algn="r"/>
                <a:tab pos="6288894" algn="r"/>
                <a:tab pos="6815394" algn="r"/>
                <a:tab pos="6906672" algn="r"/>
              </a:tabLst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Fundamental Courses </a:t>
            </a: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149FC88-D93D-4EB3-8480-32342A8FABD6}"/>
              </a:ext>
            </a:extLst>
          </p:cNvPr>
          <p:cNvSpPr/>
          <p:nvPr/>
        </p:nvSpPr>
        <p:spPr bwMode="auto">
          <a:xfrm>
            <a:off x="10414000" y="4697457"/>
            <a:ext cx="228600" cy="228600"/>
          </a:xfrm>
          <a:prstGeom prst="mathPlus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379662" eaLnBrk="0" fontAlgn="base" hangingPunct="0">
              <a:spcBef>
                <a:spcPct val="10000"/>
              </a:spcBef>
              <a:spcAft>
                <a:spcPct val="10000"/>
              </a:spcAft>
              <a:tabLst>
                <a:tab pos="158744" algn="l"/>
                <a:tab pos="519886" algn="l"/>
                <a:tab pos="4338993" algn="r"/>
                <a:tab pos="4815224" algn="r"/>
                <a:tab pos="5143294" algn="r"/>
                <a:tab pos="5721386" algn="l"/>
                <a:tab pos="5853673" algn="l"/>
                <a:tab pos="6241271" algn="r"/>
                <a:tab pos="6288894" algn="r"/>
                <a:tab pos="6815394" algn="r"/>
                <a:tab pos="6906672" algn="r"/>
              </a:tabLst>
            </a:pPr>
            <a:endParaRPr lang="en-US" sz="1333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93CBD2-A3EA-F32E-C7D3-1DAE0C82C07D}"/>
              </a:ext>
            </a:extLst>
          </p:cNvPr>
          <p:cNvSpPr/>
          <p:nvPr/>
        </p:nvSpPr>
        <p:spPr bwMode="auto">
          <a:xfrm>
            <a:off x="9557114" y="4545057"/>
            <a:ext cx="914400" cy="5334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379662" eaLnBrk="0" fontAlgn="base" hangingPunct="0">
              <a:spcBef>
                <a:spcPct val="10000"/>
              </a:spcBef>
              <a:spcAft>
                <a:spcPct val="10000"/>
              </a:spcAft>
              <a:tabLst>
                <a:tab pos="158744" algn="l"/>
                <a:tab pos="519886" algn="l"/>
                <a:tab pos="4338993" algn="r"/>
                <a:tab pos="4815224" algn="r"/>
                <a:tab pos="5143294" algn="r"/>
                <a:tab pos="5721386" algn="l"/>
                <a:tab pos="5853673" algn="l"/>
                <a:tab pos="6241271" algn="r"/>
                <a:tab pos="6288894" algn="r"/>
                <a:tab pos="6815394" algn="r"/>
                <a:tab pos="6906672" algn="r"/>
              </a:tabLst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Obtaining PMP®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E5556A-45E8-1364-669D-F2A92A578C54}"/>
              </a:ext>
            </a:extLst>
          </p:cNvPr>
          <p:cNvSpPr/>
          <p:nvPr/>
        </p:nvSpPr>
        <p:spPr bwMode="auto">
          <a:xfrm>
            <a:off x="10541000" y="3495813"/>
            <a:ext cx="1524000" cy="5334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379662" eaLnBrk="0" fontAlgn="base" hangingPunct="0">
              <a:spcBef>
                <a:spcPct val="10000"/>
              </a:spcBef>
              <a:spcAft>
                <a:spcPct val="10000"/>
              </a:spcAft>
              <a:tabLst>
                <a:tab pos="158744" algn="l"/>
                <a:tab pos="519886" algn="l"/>
                <a:tab pos="4338993" algn="r"/>
                <a:tab pos="4815224" algn="r"/>
                <a:tab pos="5143294" algn="r"/>
                <a:tab pos="5721386" algn="l"/>
                <a:tab pos="5853673" algn="l"/>
                <a:tab pos="6241271" algn="r"/>
                <a:tab pos="6288894" algn="r"/>
                <a:tab pos="6815394" algn="r"/>
                <a:tab pos="6906672" algn="r"/>
              </a:tabLst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Advanced Certifications</a:t>
            </a: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732F99D3-20C2-BEDC-4118-35152156D4F8}"/>
              </a:ext>
            </a:extLst>
          </p:cNvPr>
          <p:cNvSpPr/>
          <p:nvPr/>
        </p:nvSpPr>
        <p:spPr bwMode="auto">
          <a:xfrm>
            <a:off x="10313895" y="3648213"/>
            <a:ext cx="228600" cy="228600"/>
          </a:xfrm>
          <a:prstGeom prst="mathPlus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379662" eaLnBrk="0" fontAlgn="base" hangingPunct="0">
              <a:spcBef>
                <a:spcPct val="10000"/>
              </a:spcBef>
              <a:spcAft>
                <a:spcPct val="10000"/>
              </a:spcAft>
              <a:tabLst>
                <a:tab pos="158744" algn="l"/>
                <a:tab pos="519886" algn="l"/>
                <a:tab pos="4338993" algn="r"/>
                <a:tab pos="4815224" algn="r"/>
                <a:tab pos="5143294" algn="r"/>
                <a:tab pos="5721386" algn="l"/>
                <a:tab pos="5853673" algn="l"/>
                <a:tab pos="6241271" algn="r"/>
                <a:tab pos="6288894" algn="r"/>
                <a:tab pos="6815394" algn="r"/>
                <a:tab pos="6906672" algn="r"/>
              </a:tabLst>
            </a:pPr>
            <a:endParaRPr lang="en-US" sz="1333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48206E-58D5-1CA0-3F0C-7F6CBAE48A8F}"/>
              </a:ext>
            </a:extLst>
          </p:cNvPr>
          <p:cNvSpPr/>
          <p:nvPr/>
        </p:nvSpPr>
        <p:spPr bwMode="auto">
          <a:xfrm>
            <a:off x="9628876" y="5404328"/>
            <a:ext cx="1188720" cy="5334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379662" eaLnBrk="0" fontAlgn="base" hangingPunct="0">
              <a:spcBef>
                <a:spcPct val="10000"/>
              </a:spcBef>
              <a:spcAft>
                <a:spcPct val="10000"/>
              </a:spcAft>
              <a:tabLst>
                <a:tab pos="158744" algn="l"/>
                <a:tab pos="519886" algn="l"/>
                <a:tab pos="4338993" algn="r"/>
                <a:tab pos="4815224" algn="r"/>
                <a:tab pos="5143294" algn="r"/>
                <a:tab pos="5721386" algn="l"/>
                <a:tab pos="5853673" algn="l"/>
                <a:tab pos="6241271" algn="r"/>
                <a:tab pos="6288894" algn="r"/>
                <a:tab pos="6815394" algn="r"/>
                <a:tab pos="6906672" algn="r"/>
              </a:tabLst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Fundamental Development</a:t>
            </a:r>
          </a:p>
        </p:txBody>
      </p:sp>
      <p:sp>
        <p:nvSpPr>
          <p:cNvPr id="32" name="Plus Sign 31">
            <a:extLst>
              <a:ext uri="{FF2B5EF4-FFF2-40B4-BE49-F238E27FC236}">
                <a16:creationId xmlns:a16="http://schemas.microsoft.com/office/drawing/2014/main" id="{AD6B168B-A3EC-464E-353A-04D1BF22BB5C}"/>
              </a:ext>
            </a:extLst>
          </p:cNvPr>
          <p:cNvSpPr/>
          <p:nvPr/>
        </p:nvSpPr>
        <p:spPr bwMode="auto">
          <a:xfrm>
            <a:off x="10703296" y="5556728"/>
            <a:ext cx="228600" cy="228600"/>
          </a:xfrm>
          <a:prstGeom prst="mathPlus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379662" eaLnBrk="0" fontAlgn="base" hangingPunct="0">
              <a:spcBef>
                <a:spcPct val="10000"/>
              </a:spcBef>
              <a:spcAft>
                <a:spcPct val="10000"/>
              </a:spcAft>
              <a:tabLst>
                <a:tab pos="158744" algn="l"/>
                <a:tab pos="519886" algn="l"/>
                <a:tab pos="4338993" algn="r"/>
                <a:tab pos="4815224" algn="r"/>
                <a:tab pos="5143294" algn="r"/>
                <a:tab pos="5721386" algn="l"/>
                <a:tab pos="5853673" algn="l"/>
                <a:tab pos="6241271" algn="r"/>
                <a:tab pos="6288894" algn="r"/>
                <a:tab pos="6815394" algn="r"/>
                <a:tab pos="6906672" algn="r"/>
              </a:tabLst>
            </a:pPr>
            <a:endParaRPr lang="en-US" sz="1333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 descr="A logo with a purple circle&#10;&#10;Description automatically generated">
            <a:extLst>
              <a:ext uri="{FF2B5EF4-FFF2-40B4-BE49-F238E27FC236}">
                <a16:creationId xmlns:a16="http://schemas.microsoft.com/office/drawing/2014/main" id="{3A7DF89B-7338-E5A6-B776-90672E8C3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584" y="1435014"/>
            <a:ext cx="548640" cy="548640"/>
          </a:xfrm>
          <a:prstGeom prst="rect">
            <a:avLst/>
          </a:prstGeom>
        </p:spPr>
      </p:pic>
      <p:pic>
        <p:nvPicPr>
          <p:cNvPr id="34" name="Picture 33" descr="A logo with a purple circle&#10;&#10;Description automatically generated">
            <a:extLst>
              <a:ext uri="{FF2B5EF4-FFF2-40B4-BE49-F238E27FC236}">
                <a16:creationId xmlns:a16="http://schemas.microsoft.com/office/drawing/2014/main" id="{E59544C6-B8ED-2B2E-9196-40982575C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584" y="2476909"/>
            <a:ext cx="548640" cy="548640"/>
          </a:xfrm>
          <a:prstGeom prst="rect">
            <a:avLst/>
          </a:prstGeom>
        </p:spPr>
      </p:pic>
      <p:pic>
        <p:nvPicPr>
          <p:cNvPr id="35" name="Picture 34" descr="A logo with a purple circle&#10;&#10;Description automatically generated">
            <a:extLst>
              <a:ext uri="{FF2B5EF4-FFF2-40B4-BE49-F238E27FC236}">
                <a16:creationId xmlns:a16="http://schemas.microsoft.com/office/drawing/2014/main" id="{E98A4456-0B00-BFD6-5DC0-0ADFD03DA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584" y="3500938"/>
            <a:ext cx="548640" cy="548640"/>
          </a:xfrm>
          <a:prstGeom prst="rect">
            <a:avLst/>
          </a:prstGeom>
        </p:spPr>
      </p:pic>
      <p:pic>
        <p:nvPicPr>
          <p:cNvPr id="36" name="Picture 35" descr="A logo with a purple circle&#10;&#10;Description automatically generated">
            <a:extLst>
              <a:ext uri="{FF2B5EF4-FFF2-40B4-BE49-F238E27FC236}">
                <a16:creationId xmlns:a16="http://schemas.microsoft.com/office/drawing/2014/main" id="{47E8B1C8-7CB6-FF3F-E290-EAD30A0B3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680" y="5389088"/>
            <a:ext cx="548640" cy="54864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3F59139-2CBB-D6F3-9F44-F90CB376A493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240720760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04070-A7D7-F1D5-1A42-840F38E59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Portfolio Management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3821CC-5648-7AD4-522D-528B4F481663}"/>
              </a:ext>
            </a:extLst>
          </p:cNvPr>
          <p:cNvGrpSpPr/>
          <p:nvPr/>
        </p:nvGrpSpPr>
        <p:grpSpPr>
          <a:xfrm>
            <a:off x="565035" y="1169808"/>
            <a:ext cx="11061930" cy="3531944"/>
            <a:chOff x="431324" y="1816781"/>
            <a:chExt cx="11061930" cy="353194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B1C316F-D83A-9115-8AC5-A77649370368}"/>
                </a:ext>
              </a:extLst>
            </p:cNvPr>
            <p:cNvGrpSpPr/>
            <p:nvPr/>
          </p:nvGrpSpPr>
          <p:grpSpPr>
            <a:xfrm>
              <a:off x="431324" y="2964439"/>
              <a:ext cx="11061930" cy="2384286"/>
              <a:chOff x="431324" y="2964439"/>
              <a:chExt cx="11061930" cy="2384286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CEE8221B-06BB-D123-4FF9-1171DAB5ED05}"/>
                  </a:ext>
                </a:extLst>
              </p:cNvPr>
              <p:cNvSpPr/>
              <p:nvPr/>
            </p:nvSpPr>
            <p:spPr>
              <a:xfrm>
                <a:off x="2224176" y="2964439"/>
                <a:ext cx="1828800" cy="64008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Operations</a:t>
                </a:r>
              </a:p>
              <a:p>
                <a:pPr algn="ctr"/>
                <a:r>
                  <a:rPr lang="en-US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Portfolios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D9EBCFC-565E-DEC5-C6DB-D2C53215FBC2}"/>
                  </a:ext>
                </a:extLst>
              </p:cNvPr>
              <p:cNvSpPr/>
              <p:nvPr/>
            </p:nvSpPr>
            <p:spPr>
              <a:xfrm>
                <a:off x="7914010" y="2964439"/>
                <a:ext cx="1828800" cy="64008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Strategic</a:t>
                </a:r>
              </a:p>
              <a:p>
                <a:pPr algn="ctr"/>
                <a:r>
                  <a:rPr lang="en-US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Portfolios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FE78F94-F6BF-0BBE-4C77-A8A45A842641}"/>
                  </a:ext>
                </a:extLst>
              </p:cNvPr>
              <p:cNvGrpSpPr/>
              <p:nvPr/>
            </p:nvGrpSpPr>
            <p:grpSpPr>
              <a:xfrm>
                <a:off x="431324" y="3999957"/>
                <a:ext cx="5414505" cy="1348768"/>
                <a:chOff x="431324" y="4353639"/>
                <a:chExt cx="5414505" cy="1348768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2E3F1758-4F36-E0A7-D605-5B5AC2A17B7C}"/>
                    </a:ext>
                  </a:extLst>
                </p:cNvPr>
                <p:cNvSpPr/>
                <p:nvPr/>
              </p:nvSpPr>
              <p:spPr>
                <a:xfrm>
                  <a:off x="1263774" y="4353639"/>
                  <a:ext cx="1371600" cy="45720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PRT 1.1</a:t>
                  </a:r>
                </a:p>
              </p:txBody>
            </p: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9395CC24-CC97-0B43-942C-26C23285C173}"/>
                    </a:ext>
                  </a:extLst>
                </p:cNvPr>
                <p:cNvGrpSpPr/>
                <p:nvPr/>
              </p:nvGrpSpPr>
              <p:grpSpPr>
                <a:xfrm>
                  <a:off x="431324" y="5245207"/>
                  <a:ext cx="3036500" cy="457200"/>
                  <a:chOff x="431324" y="5245207"/>
                  <a:chExt cx="3036500" cy="457200"/>
                </a:xfrm>
              </p:grpSpPr>
              <p:sp>
                <p:nvSpPr>
                  <p:cNvPr id="41" name="Rectangle: Rounded Corners 40">
                    <a:extLst>
                      <a:ext uri="{FF2B5EF4-FFF2-40B4-BE49-F238E27FC236}">
                        <a16:creationId xmlns:a16="http://schemas.microsoft.com/office/drawing/2014/main" id="{01B69926-98C8-5C56-2179-2EF9E28344EC}"/>
                      </a:ext>
                    </a:extLst>
                  </p:cNvPr>
                  <p:cNvSpPr/>
                  <p:nvPr/>
                </p:nvSpPr>
                <p:spPr>
                  <a:xfrm>
                    <a:off x="431324" y="5245207"/>
                    <a:ext cx="914400" cy="45720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PRJ 1.11</a:t>
                    </a:r>
                  </a:p>
                </p:txBody>
              </p:sp>
              <p:sp>
                <p:nvSpPr>
                  <p:cNvPr id="42" name="Rectangle: Rounded Corners 41">
                    <a:extLst>
                      <a:ext uri="{FF2B5EF4-FFF2-40B4-BE49-F238E27FC236}">
                        <a16:creationId xmlns:a16="http://schemas.microsoft.com/office/drawing/2014/main" id="{3337B91D-FB6B-847D-C57E-04172A6FA190}"/>
                      </a:ext>
                    </a:extLst>
                  </p:cNvPr>
                  <p:cNvSpPr/>
                  <p:nvPr/>
                </p:nvSpPr>
                <p:spPr>
                  <a:xfrm>
                    <a:off x="1492374" y="5245207"/>
                    <a:ext cx="914400" cy="45720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PRJ 1.12</a:t>
                    </a:r>
                  </a:p>
                </p:txBody>
              </p:sp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FD655630-CB40-F632-9968-CF9949D2815A}"/>
                      </a:ext>
                    </a:extLst>
                  </p:cNvPr>
                  <p:cNvSpPr/>
                  <p:nvPr/>
                </p:nvSpPr>
                <p:spPr>
                  <a:xfrm>
                    <a:off x="2553424" y="5245207"/>
                    <a:ext cx="914400" cy="45720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PRJ 1.13</a:t>
                    </a:r>
                  </a:p>
                </p:txBody>
              </p:sp>
            </p:grp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90DFFB14-E320-F199-C391-966CE0E80D25}"/>
                    </a:ext>
                  </a:extLst>
                </p:cNvPr>
                <p:cNvSpPr/>
                <p:nvPr/>
              </p:nvSpPr>
              <p:spPr>
                <a:xfrm>
                  <a:off x="4245629" y="4353639"/>
                  <a:ext cx="1371600" cy="45720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PRT 1.2</a:t>
                  </a:r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8B4EB4AF-0380-585E-6DD8-0DB190CF1A0E}"/>
                    </a:ext>
                  </a:extLst>
                </p:cNvPr>
                <p:cNvGrpSpPr/>
                <p:nvPr/>
              </p:nvGrpSpPr>
              <p:grpSpPr>
                <a:xfrm>
                  <a:off x="3870379" y="5245207"/>
                  <a:ext cx="1975450" cy="457200"/>
                  <a:chOff x="3870379" y="5245207"/>
                  <a:chExt cx="1975450" cy="457200"/>
                </a:xfrm>
              </p:grpSpPr>
              <p:sp>
                <p:nvSpPr>
                  <p:cNvPr id="39" name="Rectangle: Rounded Corners 38">
                    <a:extLst>
                      <a:ext uri="{FF2B5EF4-FFF2-40B4-BE49-F238E27FC236}">
                        <a16:creationId xmlns:a16="http://schemas.microsoft.com/office/drawing/2014/main" id="{7CC96C08-EB6A-90E9-D4B9-BB38A8E923D4}"/>
                      </a:ext>
                    </a:extLst>
                  </p:cNvPr>
                  <p:cNvSpPr/>
                  <p:nvPr/>
                </p:nvSpPr>
                <p:spPr>
                  <a:xfrm>
                    <a:off x="3870379" y="5245207"/>
                    <a:ext cx="914400" cy="45720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PRJ 1.21</a:t>
                    </a:r>
                  </a:p>
                </p:txBody>
              </p:sp>
              <p:sp>
                <p:nvSpPr>
                  <p:cNvPr id="40" name="Rectangle: Rounded Corners 39">
                    <a:extLst>
                      <a:ext uri="{FF2B5EF4-FFF2-40B4-BE49-F238E27FC236}">
                        <a16:creationId xmlns:a16="http://schemas.microsoft.com/office/drawing/2014/main" id="{6C462CD1-1CC2-BC8F-9662-FDEB74BCB454}"/>
                      </a:ext>
                    </a:extLst>
                  </p:cNvPr>
                  <p:cNvSpPr/>
                  <p:nvPr/>
                </p:nvSpPr>
                <p:spPr>
                  <a:xfrm>
                    <a:off x="4931429" y="5245207"/>
                    <a:ext cx="914400" cy="45720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PRJ 1.22</a:t>
                    </a:r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6A718CB-9881-D0A7-7FB8-33B1DB1BB113}"/>
                  </a:ext>
                </a:extLst>
              </p:cNvPr>
              <p:cNvGrpSpPr/>
              <p:nvPr/>
            </p:nvGrpSpPr>
            <p:grpSpPr>
              <a:xfrm>
                <a:off x="6163566" y="3999957"/>
                <a:ext cx="5329688" cy="1348768"/>
                <a:chOff x="6163566" y="4353639"/>
                <a:chExt cx="5329688" cy="1348768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1A55F080-EE65-B370-4D8C-F7612E944E9F}"/>
                    </a:ext>
                  </a:extLst>
                </p:cNvPr>
                <p:cNvGrpSpPr/>
                <p:nvPr/>
              </p:nvGrpSpPr>
              <p:grpSpPr>
                <a:xfrm>
                  <a:off x="8456754" y="5245207"/>
                  <a:ext cx="3036500" cy="457200"/>
                  <a:chOff x="8456754" y="5245207"/>
                  <a:chExt cx="3036500" cy="457200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43E6CE06-E835-FA4A-5DF8-F92C7D0E2369}"/>
                      </a:ext>
                    </a:extLst>
                  </p:cNvPr>
                  <p:cNvSpPr/>
                  <p:nvPr/>
                </p:nvSpPr>
                <p:spPr>
                  <a:xfrm>
                    <a:off x="8456754" y="5245207"/>
                    <a:ext cx="914400" cy="45720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PRJ 2.21</a:t>
                    </a:r>
                  </a:p>
                </p:txBody>
              </p:sp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8D15D9FB-9C33-BF0C-2F62-DDC50F396A4A}"/>
                      </a:ext>
                    </a:extLst>
                  </p:cNvPr>
                  <p:cNvSpPr/>
                  <p:nvPr/>
                </p:nvSpPr>
                <p:spPr>
                  <a:xfrm>
                    <a:off x="9517804" y="5245207"/>
                    <a:ext cx="914400" cy="45720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PRJ 2.22</a:t>
                    </a:r>
                  </a:p>
                </p:txBody>
              </p:sp>
              <p:sp>
                <p:nvSpPr>
                  <p:cNvPr id="34" name="Rectangle: Rounded Corners 33">
                    <a:extLst>
                      <a:ext uri="{FF2B5EF4-FFF2-40B4-BE49-F238E27FC236}">
                        <a16:creationId xmlns:a16="http://schemas.microsoft.com/office/drawing/2014/main" id="{89A884EF-23CF-342D-64C7-A2CF2F6AE64D}"/>
                      </a:ext>
                    </a:extLst>
                  </p:cNvPr>
                  <p:cNvSpPr/>
                  <p:nvPr/>
                </p:nvSpPr>
                <p:spPr>
                  <a:xfrm>
                    <a:off x="10578854" y="5245207"/>
                    <a:ext cx="914400" cy="45720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PRJ 2.23</a:t>
                    </a:r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E344A0D0-1C10-C295-A7B7-4F430BB622F0}"/>
                    </a:ext>
                  </a:extLst>
                </p:cNvPr>
                <p:cNvGrpSpPr/>
                <p:nvPr/>
              </p:nvGrpSpPr>
              <p:grpSpPr>
                <a:xfrm>
                  <a:off x="6163566" y="5245207"/>
                  <a:ext cx="1975450" cy="457200"/>
                  <a:chOff x="6163566" y="5245207"/>
                  <a:chExt cx="1975450" cy="457200"/>
                </a:xfrm>
              </p:grpSpPr>
              <p:sp>
                <p:nvSpPr>
                  <p:cNvPr id="30" name="Rectangle: Rounded Corners 29">
                    <a:extLst>
                      <a:ext uri="{FF2B5EF4-FFF2-40B4-BE49-F238E27FC236}">
                        <a16:creationId xmlns:a16="http://schemas.microsoft.com/office/drawing/2014/main" id="{9A19267D-ADDF-6940-52B2-DF76552DC7A3}"/>
                      </a:ext>
                    </a:extLst>
                  </p:cNvPr>
                  <p:cNvSpPr/>
                  <p:nvPr/>
                </p:nvSpPr>
                <p:spPr>
                  <a:xfrm>
                    <a:off x="6163566" y="5245207"/>
                    <a:ext cx="914400" cy="45720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PRJ 2.11</a:t>
                    </a:r>
                  </a:p>
                </p:txBody>
              </p:sp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E81B8649-2B90-577D-BB32-6032A3CF3B7C}"/>
                      </a:ext>
                    </a:extLst>
                  </p:cNvPr>
                  <p:cNvSpPr/>
                  <p:nvPr/>
                </p:nvSpPr>
                <p:spPr>
                  <a:xfrm>
                    <a:off x="7224616" y="5245207"/>
                    <a:ext cx="914400" cy="45720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PRJ 2.12</a:t>
                    </a:r>
                  </a:p>
                </p:txBody>
              </p:sp>
            </p:grp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A4F20259-51B5-868F-4B79-FA69E2FB22EC}"/>
                    </a:ext>
                  </a:extLst>
                </p:cNvPr>
                <p:cNvSpPr/>
                <p:nvPr/>
              </p:nvSpPr>
              <p:spPr>
                <a:xfrm>
                  <a:off x="6465491" y="4353639"/>
                  <a:ext cx="1371600" cy="45720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PRT 2.1</a:t>
                  </a:r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FFF384E8-E64B-941D-3573-C8096D493CF2}"/>
                    </a:ext>
                  </a:extLst>
                </p:cNvPr>
                <p:cNvSpPr/>
                <p:nvPr/>
              </p:nvSpPr>
              <p:spPr>
                <a:xfrm>
                  <a:off x="9289204" y="4353639"/>
                  <a:ext cx="1371600" cy="45720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PRT 2.2</a:t>
                  </a:r>
                </a:p>
              </p:txBody>
            </p:sp>
          </p:grpSp>
          <p:cxnSp>
            <p:nvCxnSpPr>
              <p:cNvPr id="12" name="Connector: Elbow 11">
                <a:extLst>
                  <a:ext uri="{FF2B5EF4-FFF2-40B4-BE49-F238E27FC236}">
                    <a16:creationId xmlns:a16="http://schemas.microsoft.com/office/drawing/2014/main" id="{DE45F36F-6F8F-3C30-FB81-5780525CF770}"/>
                  </a:ext>
                </a:extLst>
              </p:cNvPr>
              <p:cNvCxnSpPr>
                <a:stCxn id="41" idx="0"/>
                <a:endCxn id="35" idx="2"/>
              </p:cNvCxnSpPr>
              <p:nvPr/>
            </p:nvCxnSpPr>
            <p:spPr>
              <a:xfrm rot="5400000" flipH="1" flipV="1">
                <a:off x="1201865" y="4143816"/>
                <a:ext cx="434368" cy="1061050"/>
              </a:xfrm>
              <a:prstGeom prst="bentConnector3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or: Elbow 12">
                <a:extLst>
                  <a:ext uri="{FF2B5EF4-FFF2-40B4-BE49-F238E27FC236}">
                    <a16:creationId xmlns:a16="http://schemas.microsoft.com/office/drawing/2014/main" id="{126F86FF-7E10-B06D-20A6-DC9CFF6E9DC3}"/>
                  </a:ext>
                </a:extLst>
              </p:cNvPr>
              <p:cNvCxnSpPr>
                <a:cxnSpLocks/>
                <a:stCxn id="42" idx="0"/>
                <a:endCxn id="35" idx="2"/>
              </p:cNvCxnSpPr>
              <p:nvPr/>
            </p:nvCxnSpPr>
            <p:spPr>
              <a:xfrm rot="5400000" flipH="1" flipV="1">
                <a:off x="1732390" y="4674341"/>
                <a:ext cx="434368" cy="12700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or: Elbow 13">
                <a:extLst>
                  <a:ext uri="{FF2B5EF4-FFF2-40B4-BE49-F238E27FC236}">
                    <a16:creationId xmlns:a16="http://schemas.microsoft.com/office/drawing/2014/main" id="{921911CF-F279-CD42-2943-113D50BDA40D}"/>
                  </a:ext>
                </a:extLst>
              </p:cNvPr>
              <p:cNvCxnSpPr>
                <a:cxnSpLocks/>
                <a:stCxn id="43" idx="0"/>
                <a:endCxn id="35" idx="2"/>
              </p:cNvCxnSpPr>
              <p:nvPr/>
            </p:nvCxnSpPr>
            <p:spPr>
              <a:xfrm rot="16200000" flipV="1">
                <a:off x="2262915" y="4143816"/>
                <a:ext cx="434368" cy="1061050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or: Elbow 14">
                <a:extLst>
                  <a:ext uri="{FF2B5EF4-FFF2-40B4-BE49-F238E27FC236}">
                    <a16:creationId xmlns:a16="http://schemas.microsoft.com/office/drawing/2014/main" id="{556AA320-74DD-B1D5-3C17-6B1526CBE886}"/>
                  </a:ext>
                </a:extLst>
              </p:cNvPr>
              <p:cNvCxnSpPr>
                <a:cxnSpLocks/>
                <a:stCxn id="39" idx="0"/>
                <a:endCxn id="37" idx="2"/>
              </p:cNvCxnSpPr>
              <p:nvPr/>
            </p:nvCxnSpPr>
            <p:spPr>
              <a:xfrm rot="5400000" flipH="1" flipV="1">
                <a:off x="4412320" y="4372416"/>
                <a:ext cx="434368" cy="603850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or: Elbow 15">
                <a:extLst>
                  <a:ext uri="{FF2B5EF4-FFF2-40B4-BE49-F238E27FC236}">
                    <a16:creationId xmlns:a16="http://schemas.microsoft.com/office/drawing/2014/main" id="{6E77155C-5B93-5E4B-0589-2EA3D895E6CD}"/>
                  </a:ext>
                </a:extLst>
              </p:cNvPr>
              <p:cNvCxnSpPr>
                <a:cxnSpLocks/>
                <a:stCxn id="40" idx="0"/>
                <a:endCxn id="37" idx="2"/>
              </p:cNvCxnSpPr>
              <p:nvPr/>
            </p:nvCxnSpPr>
            <p:spPr>
              <a:xfrm rot="16200000" flipV="1">
                <a:off x="4942845" y="4445741"/>
                <a:ext cx="434368" cy="457200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or: Elbow 16">
                <a:extLst>
                  <a:ext uri="{FF2B5EF4-FFF2-40B4-BE49-F238E27FC236}">
                    <a16:creationId xmlns:a16="http://schemas.microsoft.com/office/drawing/2014/main" id="{94216D1C-32AB-D758-09BC-4ECC50EC144F}"/>
                  </a:ext>
                </a:extLst>
              </p:cNvPr>
              <p:cNvCxnSpPr>
                <a:cxnSpLocks/>
                <a:stCxn id="35" idx="0"/>
                <a:endCxn id="8" idx="2"/>
              </p:cNvCxnSpPr>
              <p:nvPr/>
            </p:nvCxnSpPr>
            <p:spPr>
              <a:xfrm rot="5400000" flipH="1" flipV="1">
                <a:off x="2346356" y="3207737"/>
                <a:ext cx="395438" cy="1189002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or: Elbow 17">
                <a:extLst>
                  <a:ext uri="{FF2B5EF4-FFF2-40B4-BE49-F238E27FC236}">
                    <a16:creationId xmlns:a16="http://schemas.microsoft.com/office/drawing/2014/main" id="{BF288D86-AD45-E2B1-DC11-C34D28BA1060}"/>
                  </a:ext>
                </a:extLst>
              </p:cNvPr>
              <p:cNvCxnSpPr>
                <a:cxnSpLocks/>
                <a:stCxn id="37" idx="0"/>
                <a:endCxn id="8" idx="2"/>
              </p:cNvCxnSpPr>
              <p:nvPr/>
            </p:nvCxnSpPr>
            <p:spPr>
              <a:xfrm rot="16200000" flipV="1">
                <a:off x="3837284" y="2905811"/>
                <a:ext cx="395438" cy="1792853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or: Elbow 18">
                <a:extLst>
                  <a:ext uri="{FF2B5EF4-FFF2-40B4-BE49-F238E27FC236}">
                    <a16:creationId xmlns:a16="http://schemas.microsoft.com/office/drawing/2014/main" id="{25597383-8280-BBF2-5B06-94037EABF05D}"/>
                  </a:ext>
                </a:extLst>
              </p:cNvPr>
              <p:cNvCxnSpPr>
                <a:cxnSpLocks/>
                <a:stCxn id="30" idx="0"/>
                <a:endCxn id="28" idx="2"/>
              </p:cNvCxnSpPr>
              <p:nvPr/>
            </p:nvCxnSpPr>
            <p:spPr>
              <a:xfrm rot="5400000" flipH="1" flipV="1">
                <a:off x="6668844" y="4409079"/>
                <a:ext cx="434368" cy="530525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or: Elbow 19">
                <a:extLst>
                  <a:ext uri="{FF2B5EF4-FFF2-40B4-BE49-F238E27FC236}">
                    <a16:creationId xmlns:a16="http://schemas.microsoft.com/office/drawing/2014/main" id="{C61A1A9A-5D98-1DCD-430E-03C543E1BB9A}"/>
                  </a:ext>
                </a:extLst>
              </p:cNvPr>
              <p:cNvCxnSpPr>
                <a:cxnSpLocks/>
                <a:stCxn id="31" idx="0"/>
                <a:endCxn id="28" idx="2"/>
              </p:cNvCxnSpPr>
              <p:nvPr/>
            </p:nvCxnSpPr>
            <p:spPr>
              <a:xfrm rot="16200000" flipV="1">
                <a:off x="7199370" y="4409078"/>
                <a:ext cx="434368" cy="530525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or: Elbow 20">
                <a:extLst>
                  <a:ext uri="{FF2B5EF4-FFF2-40B4-BE49-F238E27FC236}">
                    <a16:creationId xmlns:a16="http://schemas.microsoft.com/office/drawing/2014/main" id="{4C706C46-2CF4-0495-ED4F-6237A6D38A98}"/>
                  </a:ext>
                </a:extLst>
              </p:cNvPr>
              <p:cNvCxnSpPr>
                <a:cxnSpLocks/>
                <a:stCxn id="32" idx="0"/>
                <a:endCxn id="29" idx="2"/>
              </p:cNvCxnSpPr>
              <p:nvPr/>
            </p:nvCxnSpPr>
            <p:spPr>
              <a:xfrm rot="5400000" flipH="1" flipV="1">
                <a:off x="9227295" y="4143816"/>
                <a:ext cx="434368" cy="1061050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or: Elbow 21">
                <a:extLst>
                  <a:ext uri="{FF2B5EF4-FFF2-40B4-BE49-F238E27FC236}">
                    <a16:creationId xmlns:a16="http://schemas.microsoft.com/office/drawing/2014/main" id="{79B50136-70F8-E725-4639-2C761FFDBDF4}"/>
                  </a:ext>
                </a:extLst>
              </p:cNvPr>
              <p:cNvCxnSpPr>
                <a:cxnSpLocks/>
                <a:stCxn id="33" idx="0"/>
                <a:endCxn id="29" idx="2"/>
              </p:cNvCxnSpPr>
              <p:nvPr/>
            </p:nvCxnSpPr>
            <p:spPr>
              <a:xfrm rot="5400000" flipH="1" flipV="1">
                <a:off x="9757820" y="4674341"/>
                <a:ext cx="434368" cy="12700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or: Elbow 22">
                <a:extLst>
                  <a:ext uri="{FF2B5EF4-FFF2-40B4-BE49-F238E27FC236}">
                    <a16:creationId xmlns:a16="http://schemas.microsoft.com/office/drawing/2014/main" id="{1F362972-516D-972C-546E-DEE9E8C32BB7}"/>
                  </a:ext>
                </a:extLst>
              </p:cNvPr>
              <p:cNvCxnSpPr>
                <a:cxnSpLocks/>
                <a:stCxn id="34" idx="0"/>
                <a:endCxn id="29" idx="2"/>
              </p:cNvCxnSpPr>
              <p:nvPr/>
            </p:nvCxnSpPr>
            <p:spPr>
              <a:xfrm rot="16200000" flipV="1">
                <a:off x="10288345" y="4143816"/>
                <a:ext cx="434368" cy="1061050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or: Elbow 23">
                <a:extLst>
                  <a:ext uri="{FF2B5EF4-FFF2-40B4-BE49-F238E27FC236}">
                    <a16:creationId xmlns:a16="http://schemas.microsoft.com/office/drawing/2014/main" id="{7C8DE55E-87E2-926C-99D5-C9AB123E9D97}"/>
                  </a:ext>
                </a:extLst>
              </p:cNvPr>
              <p:cNvCxnSpPr>
                <a:cxnSpLocks/>
                <a:stCxn id="29" idx="0"/>
                <a:endCxn id="9" idx="2"/>
              </p:cNvCxnSpPr>
              <p:nvPr/>
            </p:nvCxnSpPr>
            <p:spPr>
              <a:xfrm rot="16200000" flipV="1">
                <a:off x="9203988" y="3228941"/>
                <a:ext cx="395438" cy="1146594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or: Elbow 24">
                <a:extLst>
                  <a:ext uri="{FF2B5EF4-FFF2-40B4-BE49-F238E27FC236}">
                    <a16:creationId xmlns:a16="http://schemas.microsoft.com/office/drawing/2014/main" id="{63117BC9-F648-8A00-FD40-06C657AF070C}"/>
                  </a:ext>
                </a:extLst>
              </p:cNvPr>
              <p:cNvCxnSpPr>
                <a:cxnSpLocks/>
                <a:stCxn id="28" idx="0"/>
                <a:endCxn id="9" idx="2"/>
              </p:cNvCxnSpPr>
              <p:nvPr/>
            </p:nvCxnSpPr>
            <p:spPr>
              <a:xfrm rot="5400000" flipH="1" flipV="1">
                <a:off x="7792131" y="2963679"/>
                <a:ext cx="395438" cy="1677119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7AAEBEF-A71F-655D-8D9E-0116F26E6985}"/>
                </a:ext>
              </a:extLst>
            </p:cNvPr>
            <p:cNvSpPr/>
            <p:nvPr/>
          </p:nvSpPr>
          <p:spPr>
            <a:xfrm>
              <a:off x="5047889" y="1816781"/>
              <a:ext cx="1828800" cy="64008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Corporate Portfolio</a:t>
              </a:r>
            </a:p>
          </p:txBody>
        </p:sp>
        <p:cxnSp>
          <p:nvCxnSpPr>
            <p:cNvPr id="6" name="Connector: Elbow 5">
              <a:extLst>
                <a:ext uri="{FF2B5EF4-FFF2-40B4-BE49-F238E27FC236}">
                  <a16:creationId xmlns:a16="http://schemas.microsoft.com/office/drawing/2014/main" id="{886AA87D-C876-7E41-CF94-0EE0BDEE3CA4}"/>
                </a:ext>
              </a:extLst>
            </p:cNvPr>
            <p:cNvCxnSpPr>
              <a:cxnSpLocks/>
              <a:stCxn id="9" idx="0"/>
              <a:endCxn id="5" idx="2"/>
            </p:cNvCxnSpPr>
            <p:nvPr/>
          </p:nvCxnSpPr>
          <p:spPr>
            <a:xfrm rot="16200000" flipV="1">
              <a:off x="7141561" y="1277589"/>
              <a:ext cx="507578" cy="286612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or: Elbow 6">
              <a:extLst>
                <a:ext uri="{FF2B5EF4-FFF2-40B4-BE49-F238E27FC236}">
                  <a16:creationId xmlns:a16="http://schemas.microsoft.com/office/drawing/2014/main" id="{1AF52C50-FACB-A70F-ECB5-C1DEE31DF86C}"/>
                </a:ext>
              </a:extLst>
            </p:cNvPr>
            <p:cNvCxnSpPr>
              <a:cxnSpLocks/>
              <a:stCxn id="8" idx="0"/>
              <a:endCxn id="5" idx="2"/>
            </p:cNvCxnSpPr>
            <p:nvPr/>
          </p:nvCxnSpPr>
          <p:spPr>
            <a:xfrm rot="5400000" flipH="1" flipV="1">
              <a:off x="4296643" y="1298794"/>
              <a:ext cx="507578" cy="2823713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1B24737D-490E-8839-81BF-65FB43A078FB}"/>
              </a:ext>
            </a:extLst>
          </p:cNvPr>
          <p:cNvSpPr/>
          <p:nvPr/>
        </p:nvSpPr>
        <p:spPr>
          <a:xfrm>
            <a:off x="1548443" y="4830792"/>
            <a:ext cx="4114800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 Allocation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Prioritization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Tools &amp; Templates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DAC6678-BB41-F922-3286-6E0B34D10093}"/>
              </a:ext>
            </a:extLst>
          </p:cNvPr>
          <p:cNvSpPr/>
          <p:nvPr/>
        </p:nvSpPr>
        <p:spPr>
          <a:xfrm>
            <a:off x="5663243" y="4830792"/>
            <a:ext cx="4114800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Organization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 Member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Financial Management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D3D7A5-1222-7778-0E69-85E6A822B7ED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12</a:t>
            </a:r>
          </a:p>
        </p:txBody>
      </p:sp>
    </p:spTree>
    <p:extLst>
      <p:ext uri="{BB962C8B-B14F-4D97-AF65-F5344CB8AC3E}">
        <p14:creationId xmlns:p14="http://schemas.microsoft.com/office/powerpoint/2010/main" val="229260234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AD2F-E411-E0AA-1B28-D2DE35BF6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Needed Skills &amp; Experiences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D9C1C2-429D-72A8-3D13-988538293E1B}"/>
              </a:ext>
            </a:extLst>
          </p:cNvPr>
          <p:cNvGrpSpPr/>
          <p:nvPr/>
        </p:nvGrpSpPr>
        <p:grpSpPr>
          <a:xfrm>
            <a:off x="948906" y="1266657"/>
            <a:ext cx="10304252" cy="4705700"/>
            <a:chOff x="948906" y="1266657"/>
            <a:chExt cx="10304252" cy="47057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73030CE-105F-AC7B-FAAC-C3B19EAEF2B1}"/>
                </a:ext>
              </a:extLst>
            </p:cNvPr>
            <p:cNvGrpSpPr/>
            <p:nvPr/>
          </p:nvGrpSpPr>
          <p:grpSpPr>
            <a:xfrm>
              <a:off x="948906" y="1266657"/>
              <a:ext cx="10304252" cy="2086152"/>
              <a:chOff x="948906" y="1456429"/>
              <a:chExt cx="10304252" cy="2086152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3AAF0C6D-F0F8-1D43-B383-C26CBBFF1ABC}"/>
                  </a:ext>
                </a:extLst>
              </p:cNvPr>
              <p:cNvSpPr/>
              <p:nvPr/>
            </p:nvSpPr>
            <p:spPr>
              <a:xfrm>
                <a:off x="948906" y="1456429"/>
                <a:ext cx="1871932" cy="646981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Communications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74B6B876-133C-4F31-1E18-8BB17BA9D84C}"/>
                  </a:ext>
                </a:extLst>
              </p:cNvPr>
              <p:cNvSpPr/>
              <p:nvPr/>
            </p:nvSpPr>
            <p:spPr>
              <a:xfrm>
                <a:off x="3056986" y="1456429"/>
                <a:ext cx="1871932" cy="646981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Leadership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1FE990D8-6B7A-DB66-AA54-329D0D021206}"/>
                  </a:ext>
                </a:extLst>
              </p:cNvPr>
              <p:cNvSpPr/>
              <p:nvPr/>
            </p:nvSpPr>
            <p:spPr>
              <a:xfrm>
                <a:off x="5165066" y="1456429"/>
                <a:ext cx="1871932" cy="646981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Management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53CD7DFD-8BA7-AEA3-1CB1-882B8350285D}"/>
                  </a:ext>
                </a:extLst>
              </p:cNvPr>
              <p:cNvSpPr/>
              <p:nvPr/>
            </p:nvSpPr>
            <p:spPr>
              <a:xfrm>
                <a:off x="7273146" y="1456429"/>
                <a:ext cx="1871932" cy="646981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Portfolio Management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1893F29-3F47-E847-F154-02C8DB524B56}"/>
                  </a:ext>
                </a:extLst>
              </p:cNvPr>
              <p:cNvSpPr/>
              <p:nvPr/>
            </p:nvSpPr>
            <p:spPr>
              <a:xfrm>
                <a:off x="9381226" y="1456429"/>
                <a:ext cx="1871932" cy="646981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Strategy Management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068FBEB-22D7-4E8C-6E0D-F40317F11EB5}"/>
                  </a:ext>
                </a:extLst>
              </p:cNvPr>
              <p:cNvSpPr/>
              <p:nvPr/>
            </p:nvSpPr>
            <p:spPr>
              <a:xfrm>
                <a:off x="1199072" y="2170981"/>
                <a:ext cx="1371600" cy="1371600"/>
              </a:xfrm>
              <a:prstGeom prst="ellipse">
                <a:avLst/>
              </a:prstGeom>
              <a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90F00BB-E094-C4D4-1EB7-153735775C22}"/>
                  </a:ext>
                </a:extLst>
              </p:cNvPr>
              <p:cNvSpPr/>
              <p:nvPr/>
            </p:nvSpPr>
            <p:spPr>
              <a:xfrm>
                <a:off x="3307152" y="2170981"/>
                <a:ext cx="1371600" cy="1371600"/>
              </a:xfrm>
              <a:prstGeom prst="ellipse">
                <a:avLst/>
              </a:prstGeom>
              <a:blipFill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481942B-0C6C-D54F-AF0E-40714D4B59AB}"/>
                  </a:ext>
                </a:extLst>
              </p:cNvPr>
              <p:cNvSpPr/>
              <p:nvPr/>
            </p:nvSpPr>
            <p:spPr>
              <a:xfrm>
                <a:off x="5415232" y="2170981"/>
                <a:ext cx="1371600" cy="1371600"/>
              </a:xfrm>
              <a:prstGeom prst="ellipse">
                <a:avLst/>
              </a:prstGeom>
              <a:blipFill>
                <a:blip r:embed="rId4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C2F8624-016C-27E4-C468-DC7C6A263DDD}"/>
                  </a:ext>
                </a:extLst>
              </p:cNvPr>
              <p:cNvSpPr/>
              <p:nvPr/>
            </p:nvSpPr>
            <p:spPr>
              <a:xfrm>
                <a:off x="7523312" y="2170981"/>
                <a:ext cx="1371600" cy="1371600"/>
              </a:xfrm>
              <a:prstGeom prst="ellipse">
                <a:avLst/>
              </a:prstGeom>
              <a:blipFill>
                <a:blip r:embed="rId5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4043ECD-CAC2-0124-16E5-226FB2443F93}"/>
                  </a:ext>
                </a:extLst>
              </p:cNvPr>
              <p:cNvSpPr/>
              <p:nvPr/>
            </p:nvSpPr>
            <p:spPr>
              <a:xfrm>
                <a:off x="9631392" y="2170981"/>
                <a:ext cx="1371600" cy="1371600"/>
              </a:xfrm>
              <a:prstGeom prst="ellipse">
                <a:avLst/>
              </a:prstGeom>
              <a:blipFill>
                <a:blip r:embed="rId6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C8ADAB2-3AB0-0535-6974-8FFDB0FDB8FA}"/>
                </a:ext>
              </a:extLst>
            </p:cNvPr>
            <p:cNvGrpSpPr/>
            <p:nvPr/>
          </p:nvGrpSpPr>
          <p:grpSpPr>
            <a:xfrm>
              <a:off x="948906" y="3774059"/>
              <a:ext cx="10304252" cy="2198298"/>
              <a:chOff x="948906" y="3825815"/>
              <a:chExt cx="10304252" cy="2198298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18C981D8-F8D1-D68F-F82A-D1C5F7FE7725}"/>
                  </a:ext>
                </a:extLst>
              </p:cNvPr>
              <p:cNvSpPr/>
              <p:nvPr/>
            </p:nvSpPr>
            <p:spPr>
              <a:xfrm>
                <a:off x="948906" y="3825815"/>
                <a:ext cx="1871932" cy="646981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Organizational Development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098AEBD-4869-CC4B-871D-35BA88A2A8F4}"/>
                  </a:ext>
                </a:extLst>
              </p:cNvPr>
              <p:cNvSpPr/>
              <p:nvPr/>
            </p:nvSpPr>
            <p:spPr>
              <a:xfrm>
                <a:off x="3056986" y="3825815"/>
                <a:ext cx="1871932" cy="646981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Industry Specific Knowledge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73830EB-CEF4-9E34-0535-C5861CE4A860}"/>
                  </a:ext>
                </a:extLst>
              </p:cNvPr>
              <p:cNvSpPr/>
              <p:nvPr/>
            </p:nvSpPr>
            <p:spPr>
              <a:xfrm>
                <a:off x="5165066" y="3825815"/>
                <a:ext cx="1871932" cy="646981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Product Management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2E21916-E6FD-8BF6-7EA7-C167B7D02CCE}"/>
                  </a:ext>
                </a:extLst>
              </p:cNvPr>
              <p:cNvSpPr/>
              <p:nvPr/>
            </p:nvSpPr>
            <p:spPr>
              <a:xfrm>
                <a:off x="7273146" y="3825815"/>
                <a:ext cx="1871932" cy="646981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Market Analysis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402D3FC-C584-0A07-F7E4-53B184F46F86}"/>
                  </a:ext>
                </a:extLst>
              </p:cNvPr>
              <p:cNvSpPr/>
              <p:nvPr/>
            </p:nvSpPr>
            <p:spPr>
              <a:xfrm>
                <a:off x="9381226" y="3825815"/>
                <a:ext cx="1871932" cy="646981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Cross Cultural Management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83DD5E0-2FDD-1D2E-F2F0-983616A88261}"/>
                  </a:ext>
                </a:extLst>
              </p:cNvPr>
              <p:cNvSpPr/>
              <p:nvPr/>
            </p:nvSpPr>
            <p:spPr>
              <a:xfrm>
                <a:off x="1199072" y="4652513"/>
                <a:ext cx="1371600" cy="1371600"/>
              </a:xfrm>
              <a:prstGeom prst="ellipse">
                <a:avLst/>
              </a:prstGeom>
              <a:blipFill>
                <a:blip r:embed="rId7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CB08D5A-B9F2-E30E-99C1-47EEC36CCE39}"/>
                  </a:ext>
                </a:extLst>
              </p:cNvPr>
              <p:cNvSpPr/>
              <p:nvPr/>
            </p:nvSpPr>
            <p:spPr>
              <a:xfrm>
                <a:off x="3307152" y="4652513"/>
                <a:ext cx="1371600" cy="1371600"/>
              </a:xfrm>
              <a:prstGeom prst="ellipse">
                <a:avLst/>
              </a:prstGeom>
              <a:blipFill>
                <a:blip r:embed="rId8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72F0759-AE18-BEB4-17FA-261EA12E7FB5}"/>
                  </a:ext>
                </a:extLst>
              </p:cNvPr>
              <p:cNvSpPr/>
              <p:nvPr/>
            </p:nvSpPr>
            <p:spPr>
              <a:xfrm>
                <a:off x="5410200" y="4652513"/>
                <a:ext cx="1371600" cy="1371600"/>
              </a:xfrm>
              <a:prstGeom prst="ellipse">
                <a:avLst/>
              </a:prstGeom>
              <a:blipFill>
                <a:blip r:embed="rId9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4184784-E9C3-C17D-D82D-1FC42745FB52}"/>
                  </a:ext>
                </a:extLst>
              </p:cNvPr>
              <p:cNvSpPr/>
              <p:nvPr/>
            </p:nvSpPr>
            <p:spPr>
              <a:xfrm>
                <a:off x="7523312" y="4652513"/>
                <a:ext cx="1371600" cy="1371600"/>
              </a:xfrm>
              <a:prstGeom prst="ellipse">
                <a:avLst/>
              </a:prstGeom>
              <a:blipFill>
                <a:blip r:embed="rId10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F33377A-6039-5F1B-2C20-7D39C7A1043F}"/>
                  </a:ext>
                </a:extLst>
              </p:cNvPr>
              <p:cNvSpPr/>
              <p:nvPr/>
            </p:nvSpPr>
            <p:spPr>
              <a:xfrm>
                <a:off x="9631392" y="4652513"/>
                <a:ext cx="1371600" cy="1371600"/>
              </a:xfrm>
              <a:prstGeom prst="ellipse">
                <a:avLst/>
              </a:prstGeom>
              <a:blipFill>
                <a:blip r:embed="rId11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812F4B1-8D27-C37A-A722-FFDEB820B599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35684435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ABBB7-B010-765B-39E7-F5DE5C0FD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Career of Knowledge &amp; Experience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F7A886-EE56-53AD-FCB6-668D4AAAAA70}"/>
              </a:ext>
            </a:extLst>
          </p:cNvPr>
          <p:cNvGrpSpPr/>
          <p:nvPr/>
        </p:nvGrpSpPr>
        <p:grpSpPr>
          <a:xfrm>
            <a:off x="444500" y="1270000"/>
            <a:ext cx="9588500" cy="5010516"/>
            <a:chOff x="444500" y="1270000"/>
            <a:chExt cx="9588500" cy="50105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23FD48B-24C3-BC46-5A81-D9B2AD9FF05A}"/>
                </a:ext>
              </a:extLst>
            </p:cNvPr>
            <p:cNvGrpSpPr/>
            <p:nvPr/>
          </p:nvGrpSpPr>
          <p:grpSpPr>
            <a:xfrm>
              <a:off x="444500" y="1270000"/>
              <a:ext cx="9588500" cy="5010516"/>
              <a:chOff x="1295400" y="1524000"/>
              <a:chExt cx="11506200" cy="6012619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28B6B9B2-72A1-A928-CB38-9FD2CD9D5612}"/>
                  </a:ext>
                </a:extLst>
              </p:cNvPr>
              <p:cNvSpPr/>
              <p:nvPr/>
            </p:nvSpPr>
            <p:spPr bwMode="auto">
              <a:xfrm>
                <a:off x="1295400" y="1524000"/>
                <a:ext cx="2468880" cy="1097280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67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VP Project-Strategy Management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3554758-F01D-8820-5EBD-8ABEF84614B2}"/>
                  </a:ext>
                </a:extLst>
              </p:cNvPr>
              <p:cNvSpPr/>
              <p:nvPr/>
            </p:nvSpPr>
            <p:spPr bwMode="auto">
              <a:xfrm>
                <a:off x="1295400" y="2752835"/>
                <a:ext cx="2468880" cy="1097280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67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Dir.  Project-Strategy Management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2F9F756-C898-829A-7DC9-22CE7F00B75B}"/>
                  </a:ext>
                </a:extLst>
              </p:cNvPr>
              <p:cNvSpPr/>
              <p:nvPr/>
            </p:nvSpPr>
            <p:spPr bwMode="auto">
              <a:xfrm>
                <a:off x="1295400" y="3981670"/>
                <a:ext cx="2468880" cy="1097280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67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Sr. Project / Portfolio Manager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5EFDD37-8D8E-A0C6-E802-BF142A7230D7}"/>
                  </a:ext>
                </a:extLst>
              </p:cNvPr>
              <p:cNvSpPr/>
              <p:nvPr/>
            </p:nvSpPr>
            <p:spPr bwMode="auto">
              <a:xfrm>
                <a:off x="1295400" y="5222300"/>
                <a:ext cx="2468880" cy="1097280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67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Sr.  Project Manager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4FFE189-6E77-A2A0-6F3D-596E7169F056}"/>
                  </a:ext>
                </a:extLst>
              </p:cNvPr>
              <p:cNvSpPr/>
              <p:nvPr/>
            </p:nvSpPr>
            <p:spPr bwMode="auto">
              <a:xfrm>
                <a:off x="1295400" y="6439339"/>
                <a:ext cx="2468880" cy="1097280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67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Coordinator &amp; Project Manager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340DD42-3B88-92D2-53B3-DD21BB9E1CF3}"/>
                  </a:ext>
                </a:extLst>
              </p:cNvPr>
              <p:cNvSpPr/>
              <p:nvPr/>
            </p:nvSpPr>
            <p:spPr bwMode="auto">
              <a:xfrm>
                <a:off x="3848100" y="1524000"/>
                <a:ext cx="4572000" cy="1097280"/>
              </a:xfrm>
              <a:prstGeom prst="roundRect">
                <a:avLst/>
              </a:prstGeom>
              <a:no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0" rIns="7620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Highest Level of Industry Knowledge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Highest Organizational Development Skills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Highest Org. Wide Functional Knowledge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8588438-31D3-A7DF-C946-C8B2611EB232}"/>
                  </a:ext>
                </a:extLst>
              </p:cNvPr>
              <p:cNvSpPr/>
              <p:nvPr/>
            </p:nvSpPr>
            <p:spPr bwMode="auto">
              <a:xfrm>
                <a:off x="8229600" y="1524000"/>
                <a:ext cx="4572000" cy="1097280"/>
              </a:xfrm>
              <a:prstGeom prst="roundRect">
                <a:avLst/>
              </a:prstGeom>
              <a:no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0" rIns="7620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10+ Years Project Portfolio Leadership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10+ Years Strategic Portfolio Leadership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10+ Years Leading &amp; Developing Teams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96D60D2-654E-2AE8-2FA7-BFCC7984C6C2}"/>
                  </a:ext>
                </a:extLst>
              </p:cNvPr>
              <p:cNvSpPr/>
              <p:nvPr/>
            </p:nvSpPr>
            <p:spPr bwMode="auto">
              <a:xfrm>
                <a:off x="3848100" y="2752835"/>
                <a:ext cx="4572000" cy="1097280"/>
              </a:xfrm>
              <a:prstGeom prst="roundRect">
                <a:avLst/>
              </a:prstGeom>
              <a:no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0" rIns="7620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Strong Industry Knowledge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Strong Organizational Development Skills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Strong Functional Area(s) Knowledge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4558534-19A8-7102-4504-120AB2D838F2}"/>
                  </a:ext>
                </a:extLst>
              </p:cNvPr>
              <p:cNvSpPr/>
              <p:nvPr/>
            </p:nvSpPr>
            <p:spPr bwMode="auto">
              <a:xfrm>
                <a:off x="8229600" y="2752835"/>
                <a:ext cx="4572000" cy="1097280"/>
              </a:xfrm>
              <a:prstGeom prst="roundRect">
                <a:avLst/>
              </a:prstGeom>
              <a:no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0" rIns="7620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5+ Years Project Portfolio Leadership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5+ Years Strategic Project Portfolio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5+ Years Leading &amp; Developing Teams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2250F43-DDCD-F2FB-630B-5469E34481CD}"/>
                  </a:ext>
                </a:extLst>
              </p:cNvPr>
              <p:cNvSpPr/>
              <p:nvPr/>
            </p:nvSpPr>
            <p:spPr bwMode="auto">
              <a:xfrm>
                <a:off x="3848100" y="3981670"/>
                <a:ext cx="4572000" cy="1097280"/>
              </a:xfrm>
              <a:prstGeom prst="roundRect">
                <a:avLst/>
              </a:prstGeom>
              <a:no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0" rIns="7620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Wide Industry Knowledge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Wide Team Development Skills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Wide Functional Area(s) Knowledge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7F8CFAD-3B96-01DD-6A13-AAA10AFC922C}"/>
                  </a:ext>
                </a:extLst>
              </p:cNvPr>
              <p:cNvSpPr/>
              <p:nvPr/>
            </p:nvSpPr>
            <p:spPr bwMode="auto">
              <a:xfrm>
                <a:off x="8229600" y="3981670"/>
                <a:ext cx="4572000" cy="1097280"/>
              </a:xfrm>
              <a:prstGeom prst="roundRect">
                <a:avLst/>
              </a:prstGeom>
              <a:no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0" rIns="7620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5+ Years Project Management Leadership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5+ Years Leading Strategic Projects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5+ Years Developing People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7C3B4C81-5333-1425-4E0A-B98551765990}"/>
                  </a:ext>
                </a:extLst>
              </p:cNvPr>
              <p:cNvSpPr/>
              <p:nvPr/>
            </p:nvSpPr>
            <p:spPr bwMode="auto">
              <a:xfrm>
                <a:off x="3848100" y="5222300"/>
                <a:ext cx="4572000" cy="1097280"/>
              </a:xfrm>
              <a:prstGeom prst="roundRect">
                <a:avLst/>
              </a:prstGeom>
              <a:no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0" rIns="7620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Good Industry Knowledge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Good Leadership Skills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Good Functional Area Knowledge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015AB8AA-E105-666B-8D47-0D54609B31D0}"/>
                  </a:ext>
                </a:extLst>
              </p:cNvPr>
              <p:cNvSpPr/>
              <p:nvPr/>
            </p:nvSpPr>
            <p:spPr bwMode="auto">
              <a:xfrm>
                <a:off x="3848100" y="6439339"/>
                <a:ext cx="4572000" cy="1097280"/>
              </a:xfrm>
              <a:prstGeom prst="roundRect">
                <a:avLst/>
              </a:prstGeom>
              <a:no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0" rIns="7620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Developing Industry Knowledge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Developing People Skills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333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Developing Functional Area Knowledge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7C8EAFD-3018-094B-BFF8-6513291F25C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82088" y="2680917"/>
                <a:ext cx="868680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2034CC2-2D74-0FD9-B18B-52A882E0F6E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82088" y="3917022"/>
                <a:ext cx="868680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8628C6D-546C-2C29-FF8D-A37D7D3D8D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82088" y="5150778"/>
                <a:ext cx="868680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99FC6E-9A9A-8FC2-E6D7-77516BDB14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82088" y="6365696"/>
                <a:ext cx="868680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  <a:round/>
                <a:headEnd type="none" w="med" len="med"/>
                <a:tailEnd type="none" w="med" len="sm"/>
              </a:ln>
              <a:effectLst/>
            </p:spPr>
          </p:cxnSp>
        </p:grp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1270DB9-37FD-86AB-B29E-9F80841C0952}"/>
                </a:ext>
              </a:extLst>
            </p:cNvPr>
            <p:cNvSpPr/>
            <p:nvPr/>
          </p:nvSpPr>
          <p:spPr bwMode="auto">
            <a:xfrm>
              <a:off x="6223000" y="4351917"/>
              <a:ext cx="3810000" cy="914400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0" rIns="7620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5+ Years Project Management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5+ Years Cross Functional Area Projects</a:t>
              </a:r>
            </a:p>
            <a:p>
              <a:pPr marL="238115" indent="-238115" defTabSz="379662" eaLnBrk="0" fontAlgn="base" hangingPunct="0">
                <a:spcBef>
                  <a:spcPct val="10000"/>
                </a:spcBef>
                <a:spcAft>
                  <a:spcPct val="10000"/>
                </a:spcAft>
                <a:buFont typeface="Wingdings" panose="05000000000000000000" pitchFamily="2" charset="2"/>
                <a:buChar char="§"/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5+ Years Matrix Resource Integration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18804F-7E0E-0C99-9EFF-64577AF5299F}"/>
              </a:ext>
            </a:extLst>
          </p:cNvPr>
          <p:cNvGrpSpPr/>
          <p:nvPr/>
        </p:nvGrpSpPr>
        <p:grpSpPr>
          <a:xfrm>
            <a:off x="10205077" y="1208783"/>
            <a:ext cx="1352430" cy="4754880"/>
            <a:chOff x="9739255" y="1208783"/>
            <a:chExt cx="1352430" cy="475488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2A04D9C-7F16-F096-C3A5-90C19425CA15}"/>
                </a:ext>
              </a:extLst>
            </p:cNvPr>
            <p:cNvGrpSpPr/>
            <p:nvPr/>
          </p:nvGrpSpPr>
          <p:grpSpPr>
            <a:xfrm>
              <a:off x="9739255" y="1208783"/>
              <a:ext cx="1352430" cy="4754880"/>
              <a:chOff x="10205059" y="1208783"/>
              <a:chExt cx="1352430" cy="475488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93B0AEF-4EB4-53A5-C22D-907B770A7E0E}"/>
                  </a:ext>
                </a:extLst>
              </p:cNvPr>
              <p:cNvGrpSpPr/>
              <p:nvPr/>
            </p:nvGrpSpPr>
            <p:grpSpPr>
              <a:xfrm>
                <a:off x="10205059" y="1208783"/>
                <a:ext cx="1352430" cy="4754880"/>
                <a:chOff x="10205059" y="1208783"/>
                <a:chExt cx="1352430" cy="475488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896119A-4789-2877-3675-2C1286D2D068}"/>
                    </a:ext>
                  </a:extLst>
                </p:cNvPr>
                <p:cNvSpPr/>
                <p:nvPr/>
              </p:nvSpPr>
              <p:spPr>
                <a:xfrm>
                  <a:off x="10205059" y="1208783"/>
                  <a:ext cx="1352430" cy="475488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00000">
                        <a:alpha val="80000"/>
                      </a:srgbClr>
                    </a:gs>
                    <a:gs pos="82000">
                      <a:srgbClr val="FFFF00"/>
                    </a:gs>
                    <a:gs pos="30000">
                      <a:srgbClr val="BC8F00"/>
                    </a:gs>
                    <a:gs pos="65000">
                      <a:srgbClr val="FFC000"/>
                    </a:gs>
                    <a:gs pos="100000">
                      <a:srgbClr val="00B050"/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34DDEEE-4F6C-0A42-05DB-4D7D4533B874}"/>
                    </a:ext>
                  </a:extLst>
                </p:cNvPr>
                <p:cNvSpPr txBox="1"/>
                <p:nvPr/>
              </p:nvSpPr>
              <p:spPr>
                <a:xfrm rot="16200000">
                  <a:off x="9646870" y="2740045"/>
                  <a:ext cx="2481961" cy="132343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4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Industry</a:t>
                  </a:r>
                </a:p>
                <a:p>
                  <a:pPr algn="ctr"/>
                  <a:r>
                    <a:rPr lang="en-US" sz="4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Knowledge</a:t>
                  </a:r>
                </a:p>
              </p:txBody>
            </p:sp>
          </p:grp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712815C-B63C-2384-8FBF-982B0B0FDB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35919" y="4744159"/>
                <a:ext cx="1280160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  <a:lumOff val="25000"/>
                    <a:alpha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0DCA12B-268F-39A1-2E3A-99BE32339E4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247792" y="5331805"/>
              <a:ext cx="1097280" cy="0"/>
            </a:xfrm>
            <a:prstGeom prst="line">
              <a:avLst/>
            </a:prstGeom>
            <a:ln w="57150">
              <a:solidFill>
                <a:schemeClr val="tx2">
                  <a:lumMod val="75000"/>
                  <a:lumOff val="25000"/>
                  <a:alpha val="75000"/>
                </a:schemeClr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DCE164-4355-350B-EF4D-2DFEABD4EC93}"/>
                </a:ext>
              </a:extLst>
            </p:cNvPr>
            <p:cNvSpPr txBox="1"/>
            <p:nvPr/>
          </p:nvSpPr>
          <p:spPr>
            <a:xfrm>
              <a:off x="9837493" y="5118183"/>
              <a:ext cx="906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Change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81447A5-56A5-0A52-91E4-47AEB2042A64}"/>
              </a:ext>
            </a:extLst>
          </p:cNvPr>
          <p:cNvSpPr txBox="1"/>
          <p:nvPr/>
        </p:nvSpPr>
        <p:spPr>
          <a:xfrm>
            <a:off x="560716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184879872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97AD5-43F1-F456-9AA0-4712CD634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8926C-4681-7608-AF84-C5ED0C555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 Professional (PMP®)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88DE1-BB60-BFEE-A7F4-D658ADE03B31}"/>
              </a:ext>
            </a:extLst>
          </p:cNvPr>
          <p:cNvSpPr txBox="1">
            <a:spLocks/>
          </p:cNvSpPr>
          <p:nvPr/>
        </p:nvSpPr>
        <p:spPr>
          <a:xfrm>
            <a:off x="910373" y="996843"/>
            <a:ext cx="7439995" cy="524108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lvl="1"/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school diploma or GED</a:t>
            </a:r>
          </a:p>
          <a:p>
            <a:pPr marL="640080" lvl="2" indent="-182880">
              <a:buFont typeface="Wingdings" panose="05000000000000000000" pitchFamily="2" charset="2"/>
              <a:buChar char="ü"/>
            </a:pP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 Months/5 Years Experience within Past 8 Years</a:t>
            </a:r>
          </a:p>
          <a:p>
            <a:pPr lvl="1"/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≥ 4 Year Degree</a:t>
            </a:r>
          </a:p>
          <a:p>
            <a:pPr marL="640080" lvl="2" indent="-182880">
              <a:buFont typeface="Wingdings" panose="05000000000000000000" pitchFamily="2" charset="2"/>
              <a:buChar char="ü"/>
            </a:pP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 Months/3 Years Experience within Past 8 Years</a:t>
            </a:r>
          </a:p>
          <a:p>
            <a:pPr lvl="1"/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≥35 hours of project management education/training</a:t>
            </a:r>
          </a:p>
          <a:p>
            <a:pPr lvl="1"/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 Professional Development Units (PDU) every three years</a:t>
            </a: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Certification Exam</a:t>
            </a:r>
          </a:p>
          <a:p>
            <a:pPr lvl="1"/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180 Questions in 3:50 Hours</a:t>
            </a:r>
          </a:p>
          <a:p>
            <a:pPr lvl="1"/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Price: $425 PMI Member/$675 nonmembers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PMP Stats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 U.S. Median Salary ≈ $120k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Holders ≈ 1.5m Worldwide</a:t>
            </a:r>
          </a:p>
          <a:p>
            <a:pPr lvl="2">
              <a:spcBef>
                <a:spcPts val="0"/>
              </a:spcBef>
            </a:pPr>
            <a:r>
              <a:rPr lang="en-US" sz="17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&gt;500,000 in North America (November 2024)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Countries: U.S., Canada, China</a:t>
            </a:r>
          </a:p>
          <a:p>
            <a:pPr lvl="1"/>
            <a:endParaRPr lang="en-US" sz="2100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logo with a purple circle&#10;&#10;Description automatically generated">
            <a:extLst>
              <a:ext uri="{FF2B5EF4-FFF2-40B4-BE49-F238E27FC236}">
                <a16:creationId xmlns:a16="http://schemas.microsoft.com/office/drawing/2014/main" id="{484F8FAE-323A-E149-C331-7B21CDF11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227" y="2014507"/>
            <a:ext cx="3200400" cy="320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38C6F8-6B6A-2EEA-3A53-DB2994A5EE69}"/>
              </a:ext>
            </a:extLst>
          </p:cNvPr>
          <p:cNvSpPr txBox="1"/>
          <p:nvPr/>
        </p:nvSpPr>
        <p:spPr>
          <a:xfrm>
            <a:off x="560717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1832313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7F118-61A4-A341-0209-4CA657EF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 Areas of Focus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F1C23-EBAE-7121-634B-4BE8EFF922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Knowledge, Skills, and Experience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58E657C-E8EE-87CB-71C4-8CA4C08F5298}"/>
              </a:ext>
            </a:extLst>
          </p:cNvPr>
          <p:cNvGrpSpPr/>
          <p:nvPr/>
        </p:nvGrpSpPr>
        <p:grpSpPr>
          <a:xfrm>
            <a:off x="1524000" y="1071436"/>
            <a:ext cx="9283101" cy="5447727"/>
            <a:chOff x="1524000" y="1071436"/>
            <a:chExt cx="9283101" cy="5447727"/>
          </a:xfrm>
        </p:grpSpPr>
        <p:sp>
          <p:nvSpPr>
            <p:cNvPr id="5" name="Rounded Rectangle 33">
              <a:extLst>
                <a:ext uri="{FF2B5EF4-FFF2-40B4-BE49-F238E27FC236}">
                  <a16:creationId xmlns:a16="http://schemas.microsoft.com/office/drawing/2014/main" id="{457360CE-D261-CF04-1CC7-64EEA0CD9C94}"/>
                </a:ext>
              </a:extLst>
            </p:cNvPr>
            <p:cNvSpPr/>
            <p:nvPr/>
          </p:nvSpPr>
          <p:spPr bwMode="auto">
            <a:xfrm>
              <a:off x="1720736" y="2647396"/>
              <a:ext cx="8229600" cy="3383280"/>
            </a:xfrm>
            <a:prstGeom prst="round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15F02E25-C4B6-4A03-3926-25DCACCAACA6}"/>
                </a:ext>
              </a:extLst>
            </p:cNvPr>
            <p:cNvSpPr/>
            <p:nvPr/>
          </p:nvSpPr>
          <p:spPr bwMode="auto">
            <a:xfrm>
              <a:off x="2173577" y="4214942"/>
              <a:ext cx="7315200" cy="1645920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sz="2000" b="1" dirty="0">
                  <a:solidFill>
                    <a:schemeClr val="tx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Knowledge Areas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71D7471-409A-CD2F-E7E5-8CB0A3D43759}"/>
                </a:ext>
              </a:extLst>
            </p:cNvPr>
            <p:cNvGrpSpPr/>
            <p:nvPr/>
          </p:nvGrpSpPr>
          <p:grpSpPr>
            <a:xfrm>
              <a:off x="1524000" y="1071436"/>
              <a:ext cx="9144000" cy="773385"/>
              <a:chOff x="1524000" y="1071436"/>
              <a:chExt cx="9144000" cy="773385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46EAD9A-DFB3-B838-5341-6C29767657F1}"/>
                  </a:ext>
                </a:extLst>
              </p:cNvPr>
              <p:cNvSpPr txBox="1"/>
              <p:nvPr/>
            </p:nvSpPr>
            <p:spPr>
              <a:xfrm>
                <a:off x="4945942" y="1071436"/>
                <a:ext cx="23001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Life Cycle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E0262427-9B6F-A4C3-1E97-F1CE8C0BDF1B}"/>
                  </a:ext>
                </a:extLst>
              </p:cNvPr>
              <p:cNvGrpSpPr/>
              <p:nvPr/>
            </p:nvGrpSpPr>
            <p:grpSpPr>
              <a:xfrm>
                <a:off x="1524000" y="1470748"/>
                <a:ext cx="9144000" cy="374073"/>
                <a:chOff x="1524000" y="1470748"/>
                <a:chExt cx="9144000" cy="374073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B9FCB213-076C-A212-C7C2-31B3805939FC}"/>
                    </a:ext>
                  </a:extLst>
                </p:cNvPr>
                <p:cNvCxnSpPr/>
                <p:nvPr/>
              </p:nvCxnSpPr>
              <p:spPr bwMode="auto">
                <a:xfrm>
                  <a:off x="1524000" y="1661941"/>
                  <a:ext cx="9144000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2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sm"/>
                </a:ln>
                <a:effectLst/>
              </p:spPr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F95D2F8-0092-3F77-9EA5-2BE78B70DFC3}"/>
                    </a:ext>
                  </a:extLst>
                </p:cNvPr>
                <p:cNvCxnSpPr/>
                <p:nvPr/>
              </p:nvCxnSpPr>
              <p:spPr bwMode="auto">
                <a:xfrm>
                  <a:off x="1532313" y="1653628"/>
                  <a:ext cx="0" cy="191193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2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sm"/>
                </a:ln>
                <a:effectLst/>
              </p:spPr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FBD044E7-A040-08C6-E76B-3FA13A2BD91F}"/>
                    </a:ext>
                  </a:extLst>
                </p:cNvPr>
                <p:cNvCxnSpPr/>
                <p:nvPr/>
              </p:nvCxnSpPr>
              <p:spPr bwMode="auto">
                <a:xfrm>
                  <a:off x="10651374" y="1653628"/>
                  <a:ext cx="0" cy="191193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2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sm"/>
                </a:ln>
                <a:effectLst/>
              </p:spPr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F3BB8105-A743-0749-11F1-648EBEA4A4AF}"/>
                    </a:ext>
                  </a:extLst>
                </p:cNvPr>
                <p:cNvCxnSpPr/>
                <p:nvPr/>
              </p:nvCxnSpPr>
              <p:spPr bwMode="auto">
                <a:xfrm>
                  <a:off x="6190210" y="1470748"/>
                  <a:ext cx="0" cy="191193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2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sm"/>
                </a:ln>
                <a:effectLst/>
              </p:spPr>
            </p:cxn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AA13C22-EB5B-7628-707E-46A130A5325F}"/>
                </a:ext>
              </a:extLst>
            </p:cNvPr>
            <p:cNvGrpSpPr/>
            <p:nvPr/>
          </p:nvGrpSpPr>
          <p:grpSpPr>
            <a:xfrm>
              <a:off x="1525005" y="1900163"/>
              <a:ext cx="9282096" cy="643704"/>
              <a:chOff x="1517631" y="1995962"/>
              <a:chExt cx="9282096" cy="64370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8E97B9B-941E-C827-D784-F5DF3D3019E0}"/>
                  </a:ext>
                </a:extLst>
              </p:cNvPr>
              <p:cNvGrpSpPr/>
              <p:nvPr/>
            </p:nvGrpSpPr>
            <p:grpSpPr>
              <a:xfrm>
                <a:off x="1517631" y="1995962"/>
                <a:ext cx="9144000" cy="643704"/>
                <a:chOff x="1517631" y="1995962"/>
                <a:chExt cx="9144000" cy="643704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A7BE9773-F168-36C9-AF59-23CBC6C7E30E}"/>
                    </a:ext>
                  </a:extLst>
                </p:cNvPr>
                <p:cNvGrpSpPr/>
                <p:nvPr/>
              </p:nvGrpSpPr>
              <p:grpSpPr>
                <a:xfrm>
                  <a:off x="1517631" y="1995962"/>
                  <a:ext cx="9144000" cy="374789"/>
                  <a:chOff x="1451265" y="2549022"/>
                  <a:chExt cx="9152310" cy="374789"/>
                </a:xfrm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9C25476B-5DD7-26CE-BD9B-1BB33A49DA4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51265" y="2549022"/>
                    <a:ext cx="9144000" cy="365760"/>
                  </a:xfrm>
                  <a:prstGeom prst="rect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455595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90492" algn="l"/>
                        <a:tab pos="623863" algn="l"/>
                        <a:tab pos="5206792" algn="r"/>
                        <a:tab pos="5778269" algn="r"/>
                        <a:tab pos="6171953" algn="r"/>
                        <a:tab pos="6865664" algn="l"/>
                        <a:tab pos="7024407" algn="l"/>
                        <a:tab pos="7489525" algn="r"/>
                        <a:tab pos="7546673" algn="r"/>
                        <a:tab pos="8178473" algn="r"/>
                        <a:tab pos="8288007" algn="r"/>
                      </a:tabLst>
                    </a:pPr>
                    <a:endParaRPr lang="en-US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20CA7984-9017-0E83-9E44-A74567B3BB36}"/>
                      </a:ext>
                    </a:extLst>
                  </p:cNvPr>
                  <p:cNvSpPr txBox="1"/>
                  <p:nvPr/>
                </p:nvSpPr>
                <p:spPr>
                  <a:xfrm>
                    <a:off x="1459578" y="2558051"/>
                    <a:ext cx="1429789" cy="3657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solidFill>
                          <a:schemeClr val="tx2"/>
                        </a:solidFill>
                      </a:rPr>
                      <a:t>Starting</a:t>
                    </a:r>
                  </a:p>
                </p:txBody>
              </p:sp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D54FD174-F9B3-5740-E8E3-BFBD31E8941C}"/>
                      </a:ext>
                    </a:extLst>
                  </p:cNvPr>
                  <p:cNvSpPr txBox="1"/>
                  <p:nvPr/>
                </p:nvSpPr>
                <p:spPr>
                  <a:xfrm>
                    <a:off x="2897680" y="2558047"/>
                    <a:ext cx="1806631" cy="3657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solidFill>
                          <a:schemeClr val="tx2"/>
                        </a:solidFill>
                      </a:rPr>
                      <a:t>Organizing/Plan</a:t>
                    </a: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A1E22C5F-AF0D-F8C9-4FED-A04F405B1E1A}"/>
                      </a:ext>
                    </a:extLst>
                  </p:cNvPr>
                  <p:cNvSpPr txBox="1"/>
                  <p:nvPr/>
                </p:nvSpPr>
                <p:spPr>
                  <a:xfrm>
                    <a:off x="4712623" y="2553073"/>
                    <a:ext cx="4375265" cy="3657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solidFill>
                          <a:schemeClr val="tx2"/>
                        </a:solidFill>
                      </a:rPr>
                      <a:t>Doing the Work / Implementation</a:t>
                    </a:r>
                  </a:p>
                </p:txBody>
              </p:sp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A75876DC-32E0-5C28-E2A5-019AF7E11E4F}"/>
                      </a:ext>
                    </a:extLst>
                  </p:cNvPr>
                  <p:cNvSpPr txBox="1"/>
                  <p:nvPr/>
                </p:nvSpPr>
                <p:spPr>
                  <a:xfrm>
                    <a:off x="9087888" y="2553073"/>
                    <a:ext cx="1515687" cy="3657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solidFill>
                          <a:schemeClr val="tx2"/>
                        </a:solidFill>
                      </a:rPr>
                      <a:t>Ending</a:t>
                    </a:r>
                  </a:p>
                </p:txBody>
              </p:sp>
            </p:grp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E49E886-6E5C-4148-FE4E-BF7106A16F4C}"/>
                    </a:ext>
                  </a:extLst>
                </p:cNvPr>
                <p:cNvSpPr/>
                <p:nvPr/>
              </p:nvSpPr>
              <p:spPr bwMode="auto">
                <a:xfrm>
                  <a:off x="1517631" y="2351429"/>
                  <a:ext cx="9144000" cy="288237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5595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90492" algn="l"/>
                      <a:tab pos="623863" algn="l"/>
                      <a:tab pos="5206792" algn="r"/>
                      <a:tab pos="5778269" algn="r"/>
                      <a:tab pos="6171953" algn="r"/>
                      <a:tab pos="6865664" algn="l"/>
                      <a:tab pos="7024407" algn="l"/>
                      <a:tab pos="7489525" algn="r"/>
                      <a:tab pos="7546673" algn="r"/>
                      <a:tab pos="8178473" algn="r"/>
                      <a:tab pos="8288007" algn="r"/>
                    </a:tabLst>
                  </a:pPr>
                  <a:endParaRPr lang="en-US" dirty="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2" name="Flowchart: Decision 51">
                <a:extLst>
                  <a:ext uri="{FF2B5EF4-FFF2-40B4-BE49-F238E27FC236}">
                    <a16:creationId xmlns:a16="http://schemas.microsoft.com/office/drawing/2014/main" id="{C34A1540-950B-246B-A1A4-2DCA0E4AABDC}"/>
                  </a:ext>
                </a:extLst>
              </p:cNvPr>
              <p:cNvSpPr/>
              <p:nvPr/>
            </p:nvSpPr>
            <p:spPr bwMode="auto">
              <a:xfrm>
                <a:off x="2818573" y="2104716"/>
                <a:ext cx="274320" cy="457200"/>
              </a:xfrm>
              <a:prstGeom prst="flowChartDecision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Flowchart: Decision 52">
                <a:extLst>
                  <a:ext uri="{FF2B5EF4-FFF2-40B4-BE49-F238E27FC236}">
                    <a16:creationId xmlns:a16="http://schemas.microsoft.com/office/drawing/2014/main" id="{3B3557A6-4C79-9737-D006-CFB2AB70FFFC}"/>
                  </a:ext>
                </a:extLst>
              </p:cNvPr>
              <p:cNvSpPr/>
              <p:nvPr/>
            </p:nvSpPr>
            <p:spPr bwMode="auto">
              <a:xfrm>
                <a:off x="4839994" y="2134214"/>
                <a:ext cx="274320" cy="457200"/>
              </a:xfrm>
              <a:prstGeom prst="flowChartDecision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Flowchart: Decision 53">
                <a:extLst>
                  <a:ext uri="{FF2B5EF4-FFF2-40B4-BE49-F238E27FC236}">
                    <a16:creationId xmlns:a16="http://schemas.microsoft.com/office/drawing/2014/main" id="{7FA7E207-2598-22D0-AEC4-655C95174DA9}"/>
                  </a:ext>
                </a:extLst>
              </p:cNvPr>
              <p:cNvSpPr/>
              <p:nvPr/>
            </p:nvSpPr>
            <p:spPr bwMode="auto">
              <a:xfrm>
                <a:off x="9018033" y="2130061"/>
                <a:ext cx="274320" cy="457200"/>
              </a:xfrm>
              <a:prstGeom prst="flowChartDecision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Flowchart: Decision 54">
                <a:extLst>
                  <a:ext uri="{FF2B5EF4-FFF2-40B4-BE49-F238E27FC236}">
                    <a16:creationId xmlns:a16="http://schemas.microsoft.com/office/drawing/2014/main" id="{9823ABD2-CE65-8781-AACC-1565C1251D6C}"/>
                  </a:ext>
                </a:extLst>
              </p:cNvPr>
              <p:cNvSpPr/>
              <p:nvPr/>
            </p:nvSpPr>
            <p:spPr bwMode="auto">
              <a:xfrm>
                <a:off x="10525407" y="2130061"/>
                <a:ext cx="274320" cy="457200"/>
              </a:xfrm>
              <a:prstGeom prst="flowChartDecision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3D587FF-5148-9AB0-F5B0-6F209BC9E31B}"/>
                </a:ext>
              </a:extLst>
            </p:cNvPr>
            <p:cNvCxnSpPr>
              <a:cxnSpLocks/>
            </p:cNvCxnSpPr>
            <p:nvPr/>
          </p:nvCxnSpPr>
          <p:spPr>
            <a:xfrm>
              <a:off x="2969625" y="1894099"/>
              <a:ext cx="0" cy="64008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DE45FCD-A72C-E7D4-154F-D5E684CBED15}"/>
                </a:ext>
              </a:extLst>
            </p:cNvPr>
            <p:cNvCxnSpPr>
              <a:cxnSpLocks/>
            </p:cNvCxnSpPr>
            <p:nvPr/>
          </p:nvCxnSpPr>
          <p:spPr>
            <a:xfrm>
              <a:off x="4985657" y="1894099"/>
              <a:ext cx="0" cy="64008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8F58B6D-AE5B-6125-C309-61BB27045794}"/>
                </a:ext>
              </a:extLst>
            </p:cNvPr>
            <p:cNvCxnSpPr>
              <a:cxnSpLocks/>
            </p:cNvCxnSpPr>
            <p:nvPr/>
          </p:nvCxnSpPr>
          <p:spPr>
            <a:xfrm>
              <a:off x="9170139" y="1894099"/>
              <a:ext cx="0" cy="64008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915142A-8DF4-0A98-C24F-C34B04F1D10A}"/>
                </a:ext>
              </a:extLst>
            </p:cNvPr>
            <p:cNvCxnSpPr>
              <a:cxnSpLocks/>
            </p:cNvCxnSpPr>
            <p:nvPr/>
          </p:nvCxnSpPr>
          <p:spPr>
            <a:xfrm>
              <a:off x="10654951" y="1894099"/>
              <a:ext cx="0" cy="64008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1DB2215-3C04-55FB-4830-BD5BF36E0C08}"/>
                </a:ext>
              </a:extLst>
            </p:cNvPr>
            <p:cNvGrpSpPr/>
            <p:nvPr/>
          </p:nvGrpSpPr>
          <p:grpSpPr>
            <a:xfrm>
              <a:off x="2177936" y="2921710"/>
              <a:ext cx="7315200" cy="1097280"/>
              <a:chOff x="2177936" y="3017509"/>
              <a:chExt cx="7315200" cy="1097280"/>
            </a:xfrm>
          </p:grpSpPr>
          <p:sp>
            <p:nvSpPr>
              <p:cNvPr id="42" name="Rounded Rectangle 34">
                <a:extLst>
                  <a:ext uri="{FF2B5EF4-FFF2-40B4-BE49-F238E27FC236}">
                    <a16:creationId xmlns:a16="http://schemas.microsoft.com/office/drawing/2014/main" id="{B6A2CCC5-6420-EF43-1AE8-6A71E73690A5}"/>
                  </a:ext>
                </a:extLst>
              </p:cNvPr>
              <p:cNvSpPr/>
              <p:nvPr/>
            </p:nvSpPr>
            <p:spPr bwMode="auto">
              <a:xfrm>
                <a:off x="2177936" y="3017509"/>
                <a:ext cx="7315200" cy="1097280"/>
              </a:xfrm>
              <a:prstGeom prst="roundRect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sz="20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Process Groups</a:t>
                </a:r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88527DD5-FC1B-2AEF-B082-1463BC553B7C}"/>
                  </a:ext>
                </a:extLst>
              </p:cNvPr>
              <p:cNvGrpSpPr/>
              <p:nvPr/>
            </p:nvGrpSpPr>
            <p:grpSpPr>
              <a:xfrm>
                <a:off x="2433484" y="3484303"/>
                <a:ext cx="6815609" cy="457200"/>
                <a:chOff x="2433484" y="3484303"/>
                <a:chExt cx="6815609" cy="457200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9008F3C8-34CA-839C-4049-CCC36D5087AC}"/>
                    </a:ext>
                  </a:extLst>
                </p:cNvPr>
                <p:cNvSpPr/>
                <p:nvPr/>
              </p:nvSpPr>
              <p:spPr>
                <a:xfrm>
                  <a:off x="2433484" y="3484303"/>
                  <a:ext cx="1188720" cy="457200"/>
                </a:xfrm>
                <a:prstGeom prst="round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Initiation</a:t>
                  </a: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E4894E43-8049-9087-AA52-BCE8E0FE9D91}"/>
                    </a:ext>
                  </a:extLst>
                </p:cNvPr>
                <p:cNvSpPr/>
                <p:nvPr/>
              </p:nvSpPr>
              <p:spPr>
                <a:xfrm>
                  <a:off x="3840206" y="3484303"/>
                  <a:ext cx="1188720" cy="457200"/>
                </a:xfrm>
                <a:prstGeom prst="round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Planning</a:t>
                  </a:r>
                </a:p>
              </p:txBody>
            </p:sp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7AB8DCB2-782B-272B-5284-C3F6E01F2343}"/>
                    </a:ext>
                  </a:extLst>
                </p:cNvPr>
                <p:cNvSpPr/>
                <p:nvPr/>
              </p:nvSpPr>
              <p:spPr>
                <a:xfrm>
                  <a:off x="5246928" y="3484303"/>
                  <a:ext cx="1188720" cy="457200"/>
                </a:xfrm>
                <a:prstGeom prst="round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Executing</a:t>
                  </a:r>
                </a:p>
              </p:txBody>
            </p:sp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5FBA4A5A-B8F8-A478-51D2-7DEC4062B9BC}"/>
                    </a:ext>
                  </a:extLst>
                </p:cNvPr>
                <p:cNvSpPr/>
                <p:nvPr/>
              </p:nvSpPr>
              <p:spPr>
                <a:xfrm>
                  <a:off x="6653650" y="3484303"/>
                  <a:ext cx="1188720" cy="457200"/>
                </a:xfrm>
                <a:prstGeom prst="round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Monitor &amp; Control</a:t>
                  </a:r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E81AE39E-AA38-E7DD-2BAF-A8A133B97376}"/>
                    </a:ext>
                  </a:extLst>
                </p:cNvPr>
                <p:cNvSpPr/>
                <p:nvPr/>
              </p:nvSpPr>
              <p:spPr>
                <a:xfrm>
                  <a:off x="8060373" y="3484303"/>
                  <a:ext cx="1188720" cy="457200"/>
                </a:xfrm>
                <a:prstGeom prst="round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Closing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30C6B22-1883-B4C8-562C-581782CC0E4A}"/>
                </a:ext>
              </a:extLst>
            </p:cNvPr>
            <p:cNvGrpSpPr/>
            <p:nvPr/>
          </p:nvGrpSpPr>
          <p:grpSpPr>
            <a:xfrm>
              <a:off x="2351314" y="2340429"/>
              <a:ext cx="7306492" cy="570212"/>
              <a:chOff x="2351314" y="2436228"/>
              <a:chExt cx="7306492" cy="570212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8D564357-616F-2FAE-5B24-1AD521ED3D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2351314" y="2444937"/>
                <a:ext cx="3466804" cy="56150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5E63F9A7-6F8F-EA5B-FCA0-F8EA975AEE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4328160" y="2436228"/>
                <a:ext cx="1489958" cy="569801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96B57ABF-2E9C-98E0-8302-8BF0617D1A4F}"/>
                  </a:ext>
                </a:extLst>
              </p:cNvPr>
              <p:cNvCxnSpPr/>
              <p:nvPr/>
            </p:nvCxnSpPr>
            <p:spPr bwMode="auto">
              <a:xfrm flipV="1">
                <a:off x="5818118" y="2436228"/>
                <a:ext cx="0" cy="54864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5F215158-5B80-6580-EC1E-BADAC0EC739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818118" y="2561916"/>
                <a:ext cx="3839688" cy="44411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64A3C3-4948-804D-0B58-48F7E47BF4F2}"/>
                </a:ext>
              </a:extLst>
            </p:cNvPr>
            <p:cNvSpPr/>
            <p:nvPr/>
          </p:nvSpPr>
          <p:spPr>
            <a:xfrm>
              <a:off x="2433484" y="4679879"/>
              <a:ext cx="1188720" cy="457200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Integration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BE61F2F-1E6A-4C81-629D-6751E4E4075F}"/>
                </a:ext>
              </a:extLst>
            </p:cNvPr>
            <p:cNvSpPr/>
            <p:nvPr/>
          </p:nvSpPr>
          <p:spPr>
            <a:xfrm>
              <a:off x="3840206" y="4679879"/>
              <a:ext cx="1188720" cy="457200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Scope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6F76ED0-4AAC-AD79-61D9-3A688FB162A3}"/>
                </a:ext>
              </a:extLst>
            </p:cNvPr>
            <p:cNvSpPr/>
            <p:nvPr/>
          </p:nvSpPr>
          <p:spPr>
            <a:xfrm>
              <a:off x="5246928" y="4679879"/>
              <a:ext cx="1188720" cy="457200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Schedule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7CDBC52-289E-04C0-4EE6-CAE66EAE0459}"/>
                </a:ext>
              </a:extLst>
            </p:cNvPr>
            <p:cNvSpPr/>
            <p:nvPr/>
          </p:nvSpPr>
          <p:spPr>
            <a:xfrm>
              <a:off x="6653650" y="4679879"/>
              <a:ext cx="1188720" cy="457200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Cost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104D479-4080-60AE-1739-07B0BA8AB739}"/>
                </a:ext>
              </a:extLst>
            </p:cNvPr>
            <p:cNvSpPr/>
            <p:nvPr/>
          </p:nvSpPr>
          <p:spPr>
            <a:xfrm>
              <a:off x="8060373" y="4679879"/>
              <a:ext cx="1188720" cy="457200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Quality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54B6E81-FEBC-2699-997A-AECF45FA1EDF}"/>
                </a:ext>
              </a:extLst>
            </p:cNvPr>
            <p:cNvSpPr/>
            <p:nvPr/>
          </p:nvSpPr>
          <p:spPr>
            <a:xfrm>
              <a:off x="2433484" y="5282936"/>
              <a:ext cx="1188720" cy="457200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Resource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4506DF0-30C3-0016-ABBC-B51995B71762}"/>
                </a:ext>
              </a:extLst>
            </p:cNvPr>
            <p:cNvSpPr/>
            <p:nvPr/>
          </p:nvSpPr>
          <p:spPr>
            <a:xfrm>
              <a:off x="3840206" y="5282936"/>
              <a:ext cx="1188720" cy="457200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Communications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51FE05C-B8F5-4B3F-A0FE-72C945688896}"/>
                </a:ext>
              </a:extLst>
            </p:cNvPr>
            <p:cNvSpPr/>
            <p:nvPr/>
          </p:nvSpPr>
          <p:spPr>
            <a:xfrm>
              <a:off x="5246928" y="5282936"/>
              <a:ext cx="1188720" cy="457200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Risk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117C391-249E-A105-EC49-0AD25223D840}"/>
                </a:ext>
              </a:extLst>
            </p:cNvPr>
            <p:cNvSpPr/>
            <p:nvPr/>
          </p:nvSpPr>
          <p:spPr>
            <a:xfrm>
              <a:off x="6653650" y="5282936"/>
              <a:ext cx="1188720" cy="457200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Procurement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7C443BA-3412-CBE8-2765-4289956CAF4B}"/>
                </a:ext>
              </a:extLst>
            </p:cNvPr>
            <p:cNvSpPr/>
            <p:nvPr/>
          </p:nvSpPr>
          <p:spPr>
            <a:xfrm>
              <a:off x="8060373" y="5282936"/>
              <a:ext cx="1188720" cy="457200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Stakeholder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697BA62-55BE-E8BB-483B-51DC499969D3}"/>
                </a:ext>
              </a:extLst>
            </p:cNvPr>
            <p:cNvGrpSpPr/>
            <p:nvPr/>
          </p:nvGrpSpPr>
          <p:grpSpPr>
            <a:xfrm>
              <a:off x="5185964" y="4018990"/>
              <a:ext cx="1249684" cy="202291"/>
              <a:chOff x="5181612" y="2804149"/>
              <a:chExt cx="1249684" cy="202291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4827C3E-6A60-C4C4-FA23-B5616C06F0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5181612" y="2804149"/>
                <a:ext cx="612648" cy="202291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F1A9BF1C-130B-90B0-8867-96B8866CBB98}"/>
                  </a:ext>
                </a:extLst>
              </p:cNvPr>
              <p:cNvCxnSpPr>
                <a:cxnSpLocks/>
                <a:endCxn id="42" idx="2"/>
              </p:cNvCxnSpPr>
              <p:nvPr/>
            </p:nvCxnSpPr>
            <p:spPr bwMode="auto">
              <a:xfrm flipV="1">
                <a:off x="5818118" y="2804149"/>
                <a:ext cx="0" cy="18288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1C7F7074-DA34-58B2-FF56-AB9EDD0783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818118" y="2804149"/>
                <a:ext cx="613178" cy="20188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CC378AD-5D29-4AA3-8310-403C9BF814B8}"/>
                </a:ext>
              </a:extLst>
            </p:cNvPr>
            <p:cNvGrpSpPr/>
            <p:nvPr/>
          </p:nvGrpSpPr>
          <p:grpSpPr>
            <a:xfrm>
              <a:off x="2347754" y="6153403"/>
              <a:ext cx="6949440" cy="365760"/>
              <a:chOff x="1720736" y="6214366"/>
              <a:chExt cx="6949440" cy="365760"/>
            </a:xfrm>
          </p:grpSpPr>
          <p:sp>
            <p:nvSpPr>
              <p:cNvPr id="26" name="Rounded Rectangle 77">
                <a:extLst>
                  <a:ext uri="{FF2B5EF4-FFF2-40B4-BE49-F238E27FC236}">
                    <a16:creationId xmlns:a16="http://schemas.microsoft.com/office/drawing/2014/main" id="{73D49895-8130-00B7-EE4A-C01CD8AF962B}"/>
                  </a:ext>
                </a:extLst>
              </p:cNvPr>
              <p:cNvSpPr/>
              <p:nvPr/>
            </p:nvSpPr>
            <p:spPr bwMode="auto">
              <a:xfrm>
                <a:off x="1720736" y="6214366"/>
                <a:ext cx="6949440" cy="365760"/>
              </a:xfrm>
              <a:prstGeom prst="round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sz="1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Key: </a:t>
                </a:r>
              </a:p>
            </p:txBody>
          </p:sp>
          <p:sp>
            <p:nvSpPr>
              <p:cNvPr id="27" name="Flowchart: Decision 26">
                <a:extLst>
                  <a:ext uri="{FF2B5EF4-FFF2-40B4-BE49-F238E27FC236}">
                    <a16:creationId xmlns:a16="http://schemas.microsoft.com/office/drawing/2014/main" id="{583C5567-E44D-0A1C-2CC2-8E9B5647C28D}"/>
                  </a:ext>
                </a:extLst>
              </p:cNvPr>
              <p:cNvSpPr/>
              <p:nvPr/>
            </p:nvSpPr>
            <p:spPr bwMode="auto">
              <a:xfrm>
                <a:off x="2232754" y="6260086"/>
                <a:ext cx="182880" cy="274320"/>
              </a:xfrm>
              <a:prstGeom prst="flowChartDecision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E12A6B3-12CC-4881-9F46-F93448547D90}"/>
                  </a:ext>
                </a:extLst>
              </p:cNvPr>
              <p:cNvSpPr txBox="1"/>
              <p:nvPr/>
            </p:nvSpPr>
            <p:spPr>
              <a:xfrm>
                <a:off x="2428704" y="6274136"/>
                <a:ext cx="1280160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000" b="1" dirty="0">
                    <a:solidFill>
                      <a:schemeClr val="tx2"/>
                    </a:solidFill>
                  </a:rPr>
                  <a:t>Gate / Milestone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E6E812F-F874-D415-6830-70E20C503854}"/>
                  </a:ext>
                </a:extLst>
              </p:cNvPr>
              <p:cNvSpPr/>
              <p:nvPr/>
            </p:nvSpPr>
            <p:spPr bwMode="auto">
              <a:xfrm>
                <a:off x="3698714" y="6260086"/>
                <a:ext cx="457200" cy="27432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2FE381D-7518-48BA-614A-541E9B000F97}"/>
                  </a:ext>
                </a:extLst>
              </p:cNvPr>
              <p:cNvSpPr txBox="1"/>
              <p:nvPr/>
            </p:nvSpPr>
            <p:spPr>
              <a:xfrm>
                <a:off x="4236221" y="6274136"/>
                <a:ext cx="1097280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000" b="1" dirty="0">
                    <a:solidFill>
                      <a:schemeClr val="tx2"/>
                    </a:solidFill>
                  </a:rPr>
                  <a:t>Project Phase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45BDD564-2866-6925-BEC5-52FAB0AC14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45781" y="6260086"/>
                <a:ext cx="0" cy="27432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6692924-C56A-8B39-C9D2-C7330489DA7A}"/>
                  </a:ext>
                </a:extLst>
              </p:cNvPr>
              <p:cNvSpPr txBox="1"/>
              <p:nvPr/>
            </p:nvSpPr>
            <p:spPr>
              <a:xfrm>
                <a:off x="5528023" y="6274136"/>
                <a:ext cx="1005840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000" b="1" dirty="0">
                    <a:solidFill>
                      <a:schemeClr val="tx2"/>
                    </a:solidFill>
                  </a:rPr>
                  <a:t>Potential Use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3121181-BB84-5EA9-AD16-7A48D702BFD8}"/>
                  </a:ext>
                </a:extLst>
              </p:cNvPr>
              <p:cNvSpPr/>
              <p:nvPr/>
            </p:nvSpPr>
            <p:spPr bwMode="auto">
              <a:xfrm>
                <a:off x="6629109" y="6260086"/>
                <a:ext cx="1097280" cy="274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CB3D9FF-9B73-E40E-CBCE-A85A98461FA7}"/>
                  </a:ext>
                </a:extLst>
              </p:cNvPr>
              <p:cNvSpPr txBox="1"/>
              <p:nvPr/>
            </p:nvSpPr>
            <p:spPr>
              <a:xfrm>
                <a:off x="7811026" y="6274136"/>
                <a:ext cx="782348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000" b="1" dirty="0">
                    <a:solidFill>
                      <a:schemeClr val="tx2"/>
                    </a:solidFill>
                  </a:rPr>
                  <a:t>Timeline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F73AE4F-AAD0-FC77-F59B-E56840A28F53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42879-0610-1314-953F-995600687441}"/>
              </a:ext>
            </a:extLst>
          </p:cNvPr>
          <p:cNvSpPr txBox="1"/>
          <p:nvPr/>
        </p:nvSpPr>
        <p:spPr>
          <a:xfrm>
            <a:off x="9635145" y="2996234"/>
            <a:ext cx="240001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PMBOK® 6</a:t>
            </a:r>
            <a:r>
              <a:rPr lang="en-US" b="1" i="1" baseline="30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th</a:t>
            </a:r>
            <a:r>
              <a:rPr lang="en-US" b="1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Edition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Edition Changed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Still Relevant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392627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C7693-EFC0-06CB-59E1-8183AD9AA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B8757-9F78-BB85-76E8-2A9E6CE95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Certified Associate in Project Management (CAPM®)</a:t>
            </a:r>
          </a:p>
        </p:txBody>
      </p:sp>
      <p:pic>
        <p:nvPicPr>
          <p:cNvPr id="3" name="Picture 2" descr="A logo with a purple circle&#10;&#10;Description automatically generated">
            <a:extLst>
              <a:ext uri="{FF2B5EF4-FFF2-40B4-BE49-F238E27FC236}">
                <a16:creationId xmlns:a16="http://schemas.microsoft.com/office/drawing/2014/main" id="{D2EC13DC-E4B1-D455-572A-680DCF60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72" y="2508885"/>
            <a:ext cx="2286000" cy="2286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49E11-ADE3-CB86-7259-AE2B5BBFC408}"/>
              </a:ext>
            </a:extLst>
          </p:cNvPr>
          <p:cNvSpPr txBox="1">
            <a:spLocks/>
          </p:cNvSpPr>
          <p:nvPr/>
        </p:nvSpPr>
        <p:spPr>
          <a:xfrm>
            <a:off x="487680" y="1228725"/>
            <a:ext cx="4846320" cy="484632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marL="411480" lvl="1" indent="-18288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school diploma or GED</a:t>
            </a:r>
          </a:p>
          <a:p>
            <a:pPr marL="411480" lvl="1" indent="-18288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experience requirements</a:t>
            </a:r>
          </a:p>
          <a:p>
            <a:pPr marL="411480" lvl="1" indent="-18288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≥23 hours of project management education/training</a:t>
            </a:r>
          </a:p>
          <a:p>
            <a:pPr marL="411480" lvl="1" indent="-18288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Professional Development Units (PDU) every three years</a:t>
            </a:r>
          </a:p>
          <a:p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Certification Exam</a:t>
            </a:r>
          </a:p>
          <a:p>
            <a:pPr marL="411480" lvl="1" indent="-18288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 Questions in 3:00 Hours</a:t>
            </a:r>
          </a:p>
          <a:p>
            <a:pPr marL="411480" lvl="1" indent="-18288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Price: $225 PMI Member/$300 nonmembers</a:t>
            </a:r>
          </a:p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CAPM Stats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 U.S. Median Salary ≈ $72k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Holders ≈ 1.7m Worldwide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861733-CD4D-969D-684E-BD220354C621}"/>
              </a:ext>
            </a:extLst>
          </p:cNvPr>
          <p:cNvSpPr txBox="1">
            <a:spLocks/>
          </p:cNvSpPr>
          <p:nvPr/>
        </p:nvSpPr>
        <p:spPr>
          <a:xfrm>
            <a:off x="8082943" y="2371725"/>
            <a:ext cx="3383280" cy="256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Types of Positions</a:t>
            </a:r>
          </a:p>
          <a:p>
            <a:pPr marL="411480" lvl="1" indent="-18288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Assistant Project Manager</a:t>
            </a:r>
          </a:p>
          <a:p>
            <a:pPr marL="411480" lvl="1" indent="-18288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Administrator</a:t>
            </a:r>
          </a:p>
          <a:p>
            <a:pPr marL="411480" lvl="1" indent="-18288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Analyst</a:t>
            </a:r>
          </a:p>
          <a:p>
            <a:pPr marL="411480" lvl="1" indent="-18288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Coordinator</a:t>
            </a:r>
          </a:p>
          <a:p>
            <a:pPr marL="411480" lvl="1" indent="-18288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Manager</a:t>
            </a:r>
          </a:p>
          <a:p>
            <a:pPr marL="411480" lvl="1" indent="-18288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Project Manager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BC0AD3-8B80-19B3-92F9-E8A9C7F47C73}"/>
              </a:ext>
            </a:extLst>
          </p:cNvPr>
          <p:cNvSpPr txBox="1"/>
          <p:nvPr/>
        </p:nvSpPr>
        <p:spPr>
          <a:xfrm>
            <a:off x="560717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</p:spTree>
    <p:extLst>
      <p:ext uri="{BB962C8B-B14F-4D97-AF65-F5344CB8AC3E}">
        <p14:creationId xmlns:p14="http://schemas.microsoft.com/office/powerpoint/2010/main" val="56862772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FEDC9-85F5-F8EB-47BB-D0334C586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3D98-1327-3237-A5FA-ED7654F54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Project Management Credentials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3B9528C-4BCE-1C3C-307A-6894A01A0867}"/>
              </a:ext>
            </a:extLst>
          </p:cNvPr>
          <p:cNvSpPr/>
          <p:nvPr/>
        </p:nvSpPr>
        <p:spPr bwMode="auto">
          <a:xfrm>
            <a:off x="4010025" y="6103651"/>
            <a:ext cx="1981200" cy="366256"/>
          </a:xfrm>
          <a:prstGeom prst="roundRect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379662" eaLnBrk="0" fontAlgn="base" hangingPunct="0">
              <a:spcBef>
                <a:spcPct val="10000"/>
              </a:spcBef>
              <a:spcAft>
                <a:spcPct val="10000"/>
              </a:spcAft>
              <a:tabLst>
                <a:tab pos="158744" algn="l"/>
                <a:tab pos="519886" algn="l"/>
                <a:tab pos="4338993" algn="r"/>
                <a:tab pos="4815224" algn="r"/>
                <a:tab pos="5143294" algn="r"/>
                <a:tab pos="5721386" algn="l"/>
                <a:tab pos="5853673" algn="l"/>
                <a:tab pos="6241271" algn="r"/>
                <a:tab pos="6288894" algn="r"/>
                <a:tab pos="6815394" algn="r"/>
                <a:tab pos="6906672" algn="r"/>
              </a:tabLst>
            </a:pPr>
            <a:r>
              <a:rPr lang="en-US" sz="1100" dirty="0">
                <a:solidFill>
                  <a:schemeClr val="bg1"/>
                </a:solidFill>
              </a:rPr>
              <a:t>https://www.pmi.org</a:t>
            </a:r>
          </a:p>
        </p:txBody>
      </p:sp>
      <p:pic>
        <p:nvPicPr>
          <p:cNvPr id="22" name="Picture 21" descr="A logo of a company&#10;&#10;Description automatically generated with low confidence">
            <a:hlinkClick r:id="rId2"/>
            <a:extLst>
              <a:ext uri="{FF2B5EF4-FFF2-40B4-BE49-F238E27FC236}">
                <a16:creationId xmlns:a16="http://schemas.microsoft.com/office/drawing/2014/main" id="{8E0D94B4-2E15-4CE0-6A48-2B721D660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93" y="6027481"/>
            <a:ext cx="562045" cy="53206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AD47CAA-2892-98F4-3DF7-BB4BF5A9FA98}"/>
              </a:ext>
            </a:extLst>
          </p:cNvPr>
          <p:cNvSpPr/>
          <p:nvPr/>
        </p:nvSpPr>
        <p:spPr bwMode="auto">
          <a:xfrm>
            <a:off x="6767567" y="6109723"/>
            <a:ext cx="1981200" cy="366256"/>
          </a:xfrm>
          <a:prstGeom prst="roundRect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379662" eaLnBrk="0" fontAlgn="base" hangingPunct="0">
              <a:spcBef>
                <a:spcPct val="10000"/>
              </a:spcBef>
              <a:spcAft>
                <a:spcPct val="10000"/>
              </a:spcAft>
              <a:tabLst>
                <a:tab pos="158744" algn="l"/>
                <a:tab pos="519886" algn="l"/>
                <a:tab pos="4338993" algn="r"/>
                <a:tab pos="4815224" algn="r"/>
                <a:tab pos="5143294" algn="r"/>
                <a:tab pos="5721386" algn="l"/>
                <a:tab pos="5853673" algn="l"/>
                <a:tab pos="6241271" algn="r"/>
                <a:tab pos="6288894" algn="r"/>
                <a:tab pos="6815394" algn="r"/>
                <a:tab pos="6906672" algn="r"/>
              </a:tabLst>
            </a:pPr>
            <a:r>
              <a:rPr lang="en-US" sz="1100" dirty="0">
                <a:solidFill>
                  <a:schemeClr val="bg1"/>
                </a:solidFill>
              </a:rPr>
              <a:t>https://www.prince2.com</a:t>
            </a:r>
          </a:p>
        </p:txBody>
      </p:sp>
      <p:pic>
        <p:nvPicPr>
          <p:cNvPr id="34" name="Picture 33" descr="A logo with a swirly design&#10;&#10;Description automatically generated">
            <a:extLst>
              <a:ext uri="{FF2B5EF4-FFF2-40B4-BE49-F238E27FC236}">
                <a16:creationId xmlns:a16="http://schemas.microsoft.com/office/drawing/2014/main" id="{9D0868A6-E5FB-6A1B-0711-25458E543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5836315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90F216-CAB3-8F40-157B-0DAF8FEF62CF}"/>
              </a:ext>
            </a:extLst>
          </p:cNvPr>
          <p:cNvSpPr txBox="1"/>
          <p:nvPr/>
        </p:nvSpPr>
        <p:spPr>
          <a:xfrm>
            <a:off x="560717" y="6340415"/>
            <a:ext cx="946093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13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4778873-E27F-CC69-BCC6-E33A5B0783B9}"/>
              </a:ext>
            </a:extLst>
          </p:cNvPr>
          <p:cNvGrpSpPr/>
          <p:nvPr/>
        </p:nvGrpSpPr>
        <p:grpSpPr>
          <a:xfrm>
            <a:off x="474278" y="1142615"/>
            <a:ext cx="11349422" cy="4508697"/>
            <a:chOff x="474278" y="1142615"/>
            <a:chExt cx="11349422" cy="45086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ABEF291-E410-6591-AE68-9BD2575643B8}"/>
                </a:ext>
              </a:extLst>
            </p:cNvPr>
            <p:cNvSpPr/>
            <p:nvPr/>
          </p:nvSpPr>
          <p:spPr bwMode="auto">
            <a:xfrm>
              <a:off x="1206500" y="1881383"/>
              <a:ext cx="47244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Program Management Professional (PgMP®)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D12222-C68F-4AD1-1DB8-D1CE6A486E8E}"/>
                </a:ext>
              </a:extLst>
            </p:cNvPr>
            <p:cNvSpPr/>
            <p:nvPr/>
          </p:nvSpPr>
          <p:spPr bwMode="auto">
            <a:xfrm>
              <a:off x="1206500" y="2525552"/>
              <a:ext cx="47244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Portfolio Management Professional (PfMP®)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D6FFD4-015A-4CD6-621E-96BCAC9756F0}"/>
                </a:ext>
              </a:extLst>
            </p:cNvPr>
            <p:cNvSpPr/>
            <p:nvPr/>
          </p:nvSpPr>
          <p:spPr bwMode="auto">
            <a:xfrm>
              <a:off x="1206500" y="3813888"/>
              <a:ext cx="47244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PMI Professional in Business Analysis (PMI-PBA®)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04BC62-6086-FEBD-647B-5E1A2B571F57}"/>
                </a:ext>
              </a:extLst>
            </p:cNvPr>
            <p:cNvSpPr/>
            <p:nvPr/>
          </p:nvSpPr>
          <p:spPr bwMode="auto">
            <a:xfrm>
              <a:off x="1206500" y="4458057"/>
              <a:ext cx="47244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PMI Risk Management Professional (PMI-RMP®)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1DE15C-B5D1-DEA1-D120-626AAE160358}"/>
                </a:ext>
              </a:extLst>
            </p:cNvPr>
            <p:cNvSpPr/>
            <p:nvPr/>
          </p:nvSpPr>
          <p:spPr bwMode="auto">
            <a:xfrm>
              <a:off x="1206500" y="5102225"/>
              <a:ext cx="47244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PMI Scheduling Professional (PMI-SP®)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EF6DB4-6B47-CA17-BBD5-209213E25937}"/>
                </a:ext>
              </a:extLst>
            </p:cNvPr>
            <p:cNvSpPr/>
            <p:nvPr/>
          </p:nvSpPr>
          <p:spPr bwMode="auto">
            <a:xfrm>
              <a:off x="7556500" y="3187029"/>
              <a:ext cx="42672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Prince2 Foundation</a:t>
              </a:r>
            </a:p>
          </p:txBody>
        </p:sp>
        <p:pic>
          <p:nvPicPr>
            <p:cNvPr id="12" name="Picture 11" descr="A purple and white circle with text&#10;&#10;Description automatically generated with low confidence">
              <a:extLst>
                <a:ext uri="{FF2B5EF4-FFF2-40B4-BE49-F238E27FC236}">
                  <a16:creationId xmlns:a16="http://schemas.microsoft.com/office/drawing/2014/main" id="{2B5535DB-7631-BEA3-00A6-9E80E4D3D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477" y="3779857"/>
              <a:ext cx="1091046" cy="5715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D060D6-D2C0-E16E-840C-F0D4BCE2D0F8}"/>
                </a:ext>
              </a:extLst>
            </p:cNvPr>
            <p:cNvSpPr/>
            <p:nvPr/>
          </p:nvSpPr>
          <p:spPr bwMode="auto">
            <a:xfrm>
              <a:off x="7556500" y="3837007"/>
              <a:ext cx="42672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Prince2 Practitioner</a:t>
              </a:r>
            </a:p>
          </p:txBody>
        </p:sp>
        <p:pic>
          <p:nvPicPr>
            <p:cNvPr id="14" name="Picture 13" descr="A purple and white circle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BFC5F597-73D8-56C3-A9DE-91DE9002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250" y="4429834"/>
              <a:ext cx="571500" cy="5715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EC863-E688-A7E6-9EB2-BF109CB9A06C}"/>
                </a:ext>
              </a:extLst>
            </p:cNvPr>
            <p:cNvSpPr/>
            <p:nvPr/>
          </p:nvSpPr>
          <p:spPr bwMode="auto">
            <a:xfrm>
              <a:off x="7556500" y="4486984"/>
              <a:ext cx="42672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Prince2 Agile Foundation</a:t>
              </a:r>
            </a:p>
          </p:txBody>
        </p:sp>
        <p:pic>
          <p:nvPicPr>
            <p:cNvPr id="16" name="Picture 15" descr="A picture containing text, logo, font, screenshot&#10;&#10;Description automatically generated">
              <a:extLst>
                <a:ext uri="{FF2B5EF4-FFF2-40B4-BE49-F238E27FC236}">
                  <a16:creationId xmlns:a16="http://schemas.microsoft.com/office/drawing/2014/main" id="{5E548663-58F3-7480-9059-4111EF59A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477" y="5079812"/>
              <a:ext cx="1091046" cy="5715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8BE102-E2C7-A42A-A497-E536C327E13F}"/>
                </a:ext>
              </a:extLst>
            </p:cNvPr>
            <p:cNvSpPr/>
            <p:nvPr/>
          </p:nvSpPr>
          <p:spPr bwMode="auto">
            <a:xfrm>
              <a:off x="7556498" y="5136962"/>
              <a:ext cx="42672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Prince2 Agile Practitioner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C360D0-2555-E71E-0A78-5DA968864217}"/>
                </a:ext>
              </a:extLst>
            </p:cNvPr>
            <p:cNvSpPr/>
            <p:nvPr/>
          </p:nvSpPr>
          <p:spPr bwMode="auto">
            <a:xfrm>
              <a:off x="1151351" y="3147651"/>
              <a:ext cx="42672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PMI Agile Certified Practitioner (PMI-ACP®)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D22A076-9BD6-1EE2-6408-93D468AAEBDE}"/>
                </a:ext>
              </a:extLst>
            </p:cNvPr>
            <p:cNvSpPr/>
            <p:nvPr/>
          </p:nvSpPr>
          <p:spPr bwMode="auto">
            <a:xfrm>
              <a:off x="7556500" y="1914458"/>
              <a:ext cx="42672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Disciplined Agile Scrum Master (DASM®)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879D2B-857A-659E-DA13-9943D6999831}"/>
                </a:ext>
              </a:extLst>
            </p:cNvPr>
            <p:cNvSpPr/>
            <p:nvPr/>
          </p:nvSpPr>
          <p:spPr bwMode="auto">
            <a:xfrm>
              <a:off x="7556500" y="2566668"/>
              <a:ext cx="42672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Disciplined Agile Senior Scrum Master (DASSM®)</a:t>
              </a:r>
            </a:p>
          </p:txBody>
        </p:sp>
        <p:pic>
          <p:nvPicPr>
            <p:cNvPr id="24" name="Picture 23" descr="A logo with text in a circle&#10;&#10;Description automatically generated">
              <a:extLst>
                <a:ext uri="{FF2B5EF4-FFF2-40B4-BE49-F238E27FC236}">
                  <a16:creationId xmlns:a16="http://schemas.microsoft.com/office/drawing/2014/main" id="{60D17006-4CB5-F2F5-8AB2-F36B682B9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278" y="1745516"/>
              <a:ext cx="747168" cy="731520"/>
            </a:xfrm>
            <a:prstGeom prst="rect">
              <a:avLst/>
            </a:prstGeom>
          </p:spPr>
        </p:pic>
        <p:pic>
          <p:nvPicPr>
            <p:cNvPr id="25" name="Picture 24" descr="A logo with a purple circle&#10;&#10;Description automatically generated">
              <a:extLst>
                <a:ext uri="{FF2B5EF4-FFF2-40B4-BE49-F238E27FC236}">
                  <a16:creationId xmlns:a16="http://schemas.microsoft.com/office/drawing/2014/main" id="{9DCC7816-8CA7-11A4-AF4A-2A254836C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22" y="2428671"/>
              <a:ext cx="640080" cy="640080"/>
            </a:xfrm>
            <a:prstGeom prst="rect">
              <a:avLst/>
            </a:prstGeom>
          </p:spPr>
        </p:pic>
        <p:pic>
          <p:nvPicPr>
            <p:cNvPr id="27" name="Picture 26" descr="A logo with a purple circle&#10;&#10;Description automatically generated">
              <a:extLst>
                <a:ext uri="{FF2B5EF4-FFF2-40B4-BE49-F238E27FC236}">
                  <a16:creationId xmlns:a16="http://schemas.microsoft.com/office/drawing/2014/main" id="{1F71BC79-4286-B2AD-96A5-6EFFD3696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22" y="3698361"/>
              <a:ext cx="640080" cy="640080"/>
            </a:xfrm>
            <a:prstGeom prst="rect">
              <a:avLst/>
            </a:prstGeom>
          </p:spPr>
        </p:pic>
        <p:pic>
          <p:nvPicPr>
            <p:cNvPr id="28" name="Picture 27" descr="A logo with text on a white circle&#10;&#10;Description automatically generated">
              <a:extLst>
                <a:ext uri="{FF2B5EF4-FFF2-40B4-BE49-F238E27FC236}">
                  <a16:creationId xmlns:a16="http://schemas.microsoft.com/office/drawing/2014/main" id="{72C16ADE-7380-658C-F7B6-A17D2E8E3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22" y="4333206"/>
              <a:ext cx="640080" cy="640080"/>
            </a:xfrm>
            <a:prstGeom prst="rect">
              <a:avLst/>
            </a:prstGeom>
          </p:spPr>
        </p:pic>
        <p:pic>
          <p:nvPicPr>
            <p:cNvPr id="29" name="Picture 28" descr="A logo with a purple circle&#10;&#10;Description automatically generated">
              <a:extLst>
                <a:ext uri="{FF2B5EF4-FFF2-40B4-BE49-F238E27FC236}">
                  <a16:creationId xmlns:a16="http://schemas.microsoft.com/office/drawing/2014/main" id="{0237F4BF-4E8E-4EFA-69AF-9673D3987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22" y="4968053"/>
              <a:ext cx="640080" cy="640080"/>
            </a:xfrm>
            <a:prstGeom prst="rect">
              <a:avLst/>
            </a:prstGeom>
          </p:spPr>
        </p:pic>
        <p:pic>
          <p:nvPicPr>
            <p:cNvPr id="30" name="Picture 29" descr="A logo with text on a white circle&#10;&#10;Description automatically generated">
              <a:extLst>
                <a:ext uri="{FF2B5EF4-FFF2-40B4-BE49-F238E27FC236}">
                  <a16:creationId xmlns:a16="http://schemas.microsoft.com/office/drawing/2014/main" id="{92B2543D-CEFC-E93E-7FD6-0FDA8EE64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22" y="3063516"/>
              <a:ext cx="640080" cy="640080"/>
            </a:xfrm>
            <a:prstGeom prst="rect">
              <a:avLst/>
            </a:prstGeom>
          </p:spPr>
        </p:pic>
        <p:pic>
          <p:nvPicPr>
            <p:cNvPr id="31" name="Picture 30" descr="A logo with text on a white circle&#10;&#10;Description automatically generated">
              <a:extLst>
                <a:ext uri="{FF2B5EF4-FFF2-40B4-BE49-F238E27FC236}">
                  <a16:creationId xmlns:a16="http://schemas.microsoft.com/office/drawing/2014/main" id="{EA89B73C-95D9-D6D8-F13D-E8EE69A35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8960" y="1795902"/>
              <a:ext cx="640080" cy="640080"/>
            </a:xfrm>
            <a:prstGeom prst="rect">
              <a:avLst/>
            </a:prstGeom>
          </p:spPr>
        </p:pic>
        <p:pic>
          <p:nvPicPr>
            <p:cNvPr id="32" name="Picture 31" descr="A logo with a purple circle&#10;&#10;Description automatically generated">
              <a:extLst>
                <a:ext uri="{FF2B5EF4-FFF2-40B4-BE49-F238E27FC236}">
                  <a16:creationId xmlns:a16="http://schemas.microsoft.com/office/drawing/2014/main" id="{6C2F2766-B6EC-B2E2-276C-768974A7C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8960" y="2460719"/>
              <a:ext cx="640080" cy="640080"/>
            </a:xfrm>
            <a:prstGeom prst="rect">
              <a:avLst/>
            </a:prstGeom>
          </p:spPr>
        </p:pic>
        <p:pic>
          <p:nvPicPr>
            <p:cNvPr id="33" name="Picture 32" descr="A purple and white circle with white text&#10;&#10;Description automatically generated">
              <a:extLst>
                <a:ext uri="{FF2B5EF4-FFF2-40B4-BE49-F238E27FC236}">
                  <a16:creationId xmlns:a16="http://schemas.microsoft.com/office/drawing/2014/main" id="{4D171250-B291-CCB6-15BA-5737956B3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8960" y="3100656"/>
              <a:ext cx="640080" cy="640080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89D3F0F-9870-C42F-BD63-F6215BD2616C}"/>
                </a:ext>
              </a:extLst>
            </p:cNvPr>
            <p:cNvGrpSpPr/>
            <p:nvPr/>
          </p:nvGrpSpPr>
          <p:grpSpPr>
            <a:xfrm>
              <a:off x="2308445" y="1142615"/>
              <a:ext cx="7255292" cy="640080"/>
              <a:chOff x="2308445" y="1142615"/>
              <a:chExt cx="7255292" cy="640080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FF2237C-BBA6-6874-8FE7-C6760E74C5A0}"/>
                  </a:ext>
                </a:extLst>
              </p:cNvPr>
              <p:cNvGrpSpPr/>
              <p:nvPr/>
            </p:nvGrpSpPr>
            <p:grpSpPr>
              <a:xfrm>
                <a:off x="3092808" y="1198599"/>
                <a:ext cx="5486400" cy="528112"/>
                <a:chOff x="3429234" y="1223453"/>
                <a:chExt cx="5486400" cy="528112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30C7B04C-3CC6-C5FD-2E3F-A6E048CD2E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9234" y="1223453"/>
                  <a:ext cx="685800" cy="528112"/>
                </a:xfrm>
                <a:prstGeom prst="rect">
                  <a:avLst/>
                </a:prstGeom>
              </p:spPr>
            </p:pic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AE7E574-0028-CEC7-7087-A24506594299}"/>
                    </a:ext>
                  </a:extLst>
                </p:cNvPr>
                <p:cNvSpPr/>
                <p:nvPr/>
              </p:nvSpPr>
              <p:spPr bwMode="auto">
                <a:xfrm>
                  <a:off x="4191234" y="1258909"/>
                  <a:ext cx="4724400" cy="457200"/>
                </a:xfrm>
                <a:prstGeom prst="rect">
                  <a:avLst/>
                </a:prstGeom>
                <a:noFill/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76200" tIns="38100" rIns="76200" bIns="381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79662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58744" algn="l"/>
                      <a:tab pos="519886" algn="l"/>
                      <a:tab pos="4338993" algn="r"/>
                      <a:tab pos="4815224" algn="r"/>
                      <a:tab pos="5143294" algn="r"/>
                      <a:tab pos="5721386" algn="l"/>
                      <a:tab pos="5853673" algn="l"/>
                      <a:tab pos="6241271" algn="r"/>
                      <a:tab pos="6288894" algn="r"/>
                      <a:tab pos="6815394" algn="r"/>
                      <a:tab pos="6906672" algn="r"/>
                    </a:tabLst>
                  </a:pPr>
                  <a:r>
                    <a:rPr lang="en-US" sz="1667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</a:rPr>
                    <a:t>Undergraduate, Graduate, or University Certifications/Degrees</a:t>
                  </a:r>
                </a:p>
              </p:txBody>
            </p:sp>
          </p:grpSp>
          <p:pic>
            <p:nvPicPr>
              <p:cNvPr id="36" name="Picture 35" descr="A logo of a university&#10;&#10;Description automatically generated">
                <a:extLst>
                  <a:ext uri="{FF2B5EF4-FFF2-40B4-BE49-F238E27FC236}">
                    <a16:creationId xmlns:a16="http://schemas.microsoft.com/office/drawing/2014/main" id="{4CBA04C7-D8B8-DBCB-94A3-7B2C504E8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8445" y="1142615"/>
                <a:ext cx="640080" cy="640080"/>
              </a:xfrm>
              <a:prstGeom prst="rect">
                <a:avLst/>
              </a:prstGeom>
            </p:spPr>
          </p:pic>
          <p:pic>
            <p:nvPicPr>
              <p:cNvPr id="38" name="Picture 37" descr="A black and red logo&#10;&#10;Description automatically generated">
                <a:extLst>
                  <a:ext uri="{FF2B5EF4-FFF2-40B4-BE49-F238E27FC236}">
                    <a16:creationId xmlns:a16="http://schemas.microsoft.com/office/drawing/2014/main" id="{66EC1A71-E551-D755-13B1-2FB8798274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4937" y="1188335"/>
                <a:ext cx="1828800" cy="5486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2070055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47B7-273C-E347-23B4-C29719E2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7200" dirty="0"/>
              <a:t>Thank You</a:t>
            </a:r>
          </a:p>
        </p:txBody>
      </p:sp>
      <p:pic>
        <p:nvPicPr>
          <p:cNvPr id="6" name="Content Placeholder 5" descr="A person standing on a crossroad&#10;&#10;Description automatically generated">
            <a:extLst>
              <a:ext uri="{FF2B5EF4-FFF2-40B4-BE49-F238E27FC236}">
                <a16:creationId xmlns:a16="http://schemas.microsoft.com/office/drawing/2014/main" id="{4941E558-6682-CBB9-FCEC-27B67B7B3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25" y="616743"/>
            <a:ext cx="5084763" cy="508476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E4775-1126-08AB-D429-321AFED78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Gerald Jeffs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clarityexecution.com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www.linkedin.com/in/gerryjeffs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jeffsgerry@gmail.com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925-487-5982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Tracy, CA</a:t>
            </a:r>
          </a:p>
        </p:txBody>
      </p:sp>
      <p:pic>
        <p:nvPicPr>
          <p:cNvPr id="7" name="Picture 6" descr="A black and blue logo&#10;&#10;AI-generated content may be incorrect.">
            <a:extLst>
              <a:ext uri="{FF2B5EF4-FFF2-40B4-BE49-F238E27FC236}">
                <a16:creationId xmlns:a16="http://schemas.microsoft.com/office/drawing/2014/main" id="{1608BAD0-F3A6-6845-6204-7C4C909C4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97" y="224292"/>
            <a:ext cx="436250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8937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A2FCF07-6918-45A6-B28F-1025FEBA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rawer full of tools&#10;&#10;Description automatically generated">
            <a:extLst>
              <a:ext uri="{FF2B5EF4-FFF2-40B4-BE49-F238E27FC236}">
                <a16:creationId xmlns:a16="http://schemas.microsoft.com/office/drawing/2014/main" id="{ADCA3383-7DB1-9041-05D3-2F200F114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1" b="29681"/>
          <a:stretch/>
        </p:blipFill>
        <p:spPr>
          <a:xfrm>
            <a:off x="20" y="10"/>
            <a:ext cx="12191980" cy="6861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D026F9-139E-32D0-7EDF-8F76AA753B29}"/>
              </a:ext>
            </a:extLst>
          </p:cNvPr>
          <p:cNvSpPr txBox="1"/>
          <p:nvPr/>
        </p:nvSpPr>
        <p:spPr>
          <a:xfrm>
            <a:off x="8657732" y="4863564"/>
            <a:ext cx="2413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Excel File &amp; </a:t>
            </a:r>
          </a:p>
          <a:p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 Project Format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A01FE2-6000-EC55-3071-03068F2DA2EE}"/>
              </a:ext>
            </a:extLst>
          </p:cNvPr>
          <p:cNvSpPr txBox="1"/>
          <p:nvPr/>
        </p:nvSpPr>
        <p:spPr>
          <a:xfrm>
            <a:off x="76985" y="177122"/>
            <a:ext cx="402336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 Chest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0CB9275-3CD4-EB7F-E1DC-EEDA06925F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549421"/>
              </p:ext>
            </p:extLst>
          </p:nvPr>
        </p:nvGraphicFramePr>
        <p:xfrm>
          <a:off x="11106350" y="305106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3" imgW="914400" imgH="771656" progId="Excel.Sheet.8">
                  <p:embed/>
                </p:oleObj>
              </mc:Choice>
              <mc:Fallback>
                <p:oleObj name="Worksheet" showAsIcon="1" r:id="rId3" imgW="914400" imgH="77165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06350" y="305106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AD0A41A-3D09-DB4B-AE53-D5A9DFB982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049383"/>
              </p:ext>
            </p:extLst>
          </p:nvPr>
        </p:nvGraphicFramePr>
        <p:xfrm>
          <a:off x="11106350" y="3764435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5" imgW="914400" imgH="771656" progId="Excel.Sheet.12">
                  <p:embed/>
                </p:oleObj>
              </mc:Choice>
              <mc:Fallback>
                <p:oleObj name="Worksheet" showAsIcon="1" r:id="rId5" imgW="914400" imgH="7716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06350" y="3764435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606A97C-0249-AEDA-27DE-0CD4AA0F35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161733"/>
              </p:ext>
            </p:extLst>
          </p:nvPr>
        </p:nvGraphicFramePr>
        <p:xfrm>
          <a:off x="11106350" y="447780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7" imgW="914400" imgH="771656" progId="Excel.Sheet.12">
                  <p:embed/>
                </p:oleObj>
              </mc:Choice>
              <mc:Fallback>
                <p:oleObj name="Worksheet" showAsIcon="1" r:id="rId7" imgW="914400" imgH="7716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06350" y="447780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11164C5-71C8-6EAA-6344-08DB782A1C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147986"/>
              </p:ext>
            </p:extLst>
          </p:nvPr>
        </p:nvGraphicFramePr>
        <p:xfrm>
          <a:off x="11106350" y="519116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9" imgW="914400" imgH="771656" progId="Excel.Sheet.12">
                  <p:embed/>
                </p:oleObj>
              </mc:Choice>
              <mc:Fallback>
                <p:oleObj name="Worksheet" showAsIcon="1" r:id="rId9" imgW="914400" imgH="7716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106350" y="519116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EC2E703-0B38-4BE5-901F-E0D2588B73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450584"/>
              </p:ext>
            </p:extLst>
          </p:nvPr>
        </p:nvGraphicFramePr>
        <p:xfrm>
          <a:off x="11106350" y="590453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11" imgW="914400" imgH="771656" progId="Excel.Sheet.12">
                  <p:embed/>
                </p:oleObj>
              </mc:Choice>
              <mc:Fallback>
                <p:oleObj name="Worksheet" showAsIcon="1" r:id="rId11" imgW="914400" imgH="7716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106350" y="590453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A9D0438-3569-9B2B-72BF-ED6E7F2AAF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602326"/>
              </p:ext>
            </p:extLst>
          </p:nvPr>
        </p:nvGraphicFramePr>
        <p:xfrm>
          <a:off x="11106350" y="233770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13" imgW="914400" imgH="771656" progId="Excel.Sheet.12">
                  <p:embed/>
                </p:oleObj>
              </mc:Choice>
              <mc:Fallback>
                <p:oleObj name="Worksheet" showAsIcon="1" r:id="rId13" imgW="914400" imgH="7716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106350" y="233770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C4A8F4C-B197-A4A9-6E94-0DC1B01921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245680"/>
              </p:ext>
            </p:extLst>
          </p:nvPr>
        </p:nvGraphicFramePr>
        <p:xfrm>
          <a:off x="10020700" y="582896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oject" showAsIcon="1" r:id="rId15" imgW="914400" imgH="771656" progId="MSProject.Project.9">
                  <p:embed/>
                </p:oleObj>
              </mc:Choice>
              <mc:Fallback>
                <p:oleObj name="Project" showAsIcon="1" r:id="rId15" imgW="914400" imgH="771656" progId="MSProject.Pro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020700" y="582896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708682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CB2AC-6C38-7347-741A-995F943F6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75BF1-52EA-59E7-FC04-5A4726A8F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Iteration/Sprint Management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D7358F5-3EAD-34B7-D765-F54CE7E8EB78}"/>
              </a:ext>
            </a:extLst>
          </p:cNvPr>
          <p:cNvGrpSpPr/>
          <p:nvPr/>
        </p:nvGrpSpPr>
        <p:grpSpPr>
          <a:xfrm>
            <a:off x="346208" y="992038"/>
            <a:ext cx="11559382" cy="2203003"/>
            <a:chOff x="346208" y="992038"/>
            <a:chExt cx="11559382" cy="220300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E0A6349-B344-4BBD-B608-4C7FB3784AB7}"/>
                </a:ext>
              </a:extLst>
            </p:cNvPr>
            <p:cNvGrpSpPr/>
            <p:nvPr/>
          </p:nvGrpSpPr>
          <p:grpSpPr>
            <a:xfrm>
              <a:off x="881474" y="992038"/>
              <a:ext cx="3017520" cy="2203003"/>
              <a:chOff x="879882" y="992038"/>
              <a:chExt cx="3017520" cy="2203003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05C8D0F-06BD-AC5A-E27E-EABE711A00DB}"/>
                  </a:ext>
                </a:extLst>
              </p:cNvPr>
              <p:cNvSpPr/>
              <p:nvPr/>
            </p:nvSpPr>
            <p:spPr>
              <a:xfrm>
                <a:off x="879882" y="992038"/>
                <a:ext cx="3017520" cy="2743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Prioritized Iteration/Sprint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23D9D76-0716-5168-B989-3833860F68F4}"/>
                  </a:ext>
                </a:extLst>
              </p:cNvPr>
              <p:cNvSpPr/>
              <p:nvPr/>
            </p:nvSpPr>
            <p:spPr>
              <a:xfrm>
                <a:off x="879882" y="1360612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Iteration/Sprint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53D76-D5AD-B1F8-F46E-25BCA746E957}"/>
                  </a:ext>
                </a:extLst>
              </p:cNvPr>
              <p:cNvSpPr/>
              <p:nvPr/>
            </p:nvSpPr>
            <p:spPr>
              <a:xfrm>
                <a:off x="879882" y="2003506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Iteration/Sprint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F107730-ED0C-C3D3-68FE-77863A7831C8}"/>
                  </a:ext>
                </a:extLst>
              </p:cNvPr>
              <p:cNvSpPr/>
              <p:nvPr/>
            </p:nvSpPr>
            <p:spPr>
              <a:xfrm>
                <a:off x="879882" y="2646401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Iteration/Sprint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7E64175-0CFF-12BA-13BF-26126FCCEA55}"/>
                </a:ext>
              </a:extLst>
            </p:cNvPr>
            <p:cNvGrpSpPr/>
            <p:nvPr/>
          </p:nvGrpSpPr>
          <p:grpSpPr>
            <a:xfrm>
              <a:off x="5792484" y="992038"/>
              <a:ext cx="3017520" cy="2203003"/>
              <a:chOff x="5811308" y="992038"/>
              <a:chExt cx="3017520" cy="2203003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261A0D-4FD8-6134-8F81-56263438829D}"/>
                  </a:ext>
                </a:extLst>
              </p:cNvPr>
              <p:cNvSpPr/>
              <p:nvPr/>
            </p:nvSpPr>
            <p:spPr>
              <a:xfrm>
                <a:off x="5811308" y="992038"/>
                <a:ext cx="3017520" cy="2743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Resources Needed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56AB574-D0FF-62B4-83DB-81CFE2413CA0}"/>
                  </a:ext>
                </a:extLst>
              </p:cNvPr>
              <p:cNvSpPr/>
              <p:nvPr/>
            </p:nvSpPr>
            <p:spPr>
              <a:xfrm>
                <a:off x="5811308" y="1360612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Resources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8EA8814-3F91-8D12-C458-E846EA16665C}"/>
                  </a:ext>
                </a:extLst>
              </p:cNvPr>
              <p:cNvSpPr/>
              <p:nvPr/>
            </p:nvSpPr>
            <p:spPr>
              <a:xfrm>
                <a:off x="5811308" y="2003506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Resources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DFD735F-1C1F-014E-C60B-991D9A215B81}"/>
                  </a:ext>
                </a:extLst>
              </p:cNvPr>
              <p:cNvSpPr/>
              <p:nvPr/>
            </p:nvSpPr>
            <p:spPr>
              <a:xfrm>
                <a:off x="5811308" y="2646401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Resources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A24B154-89F1-FE01-E59F-568C41AFE871}"/>
                </a:ext>
              </a:extLst>
            </p:cNvPr>
            <p:cNvGrpSpPr/>
            <p:nvPr/>
          </p:nvGrpSpPr>
          <p:grpSpPr>
            <a:xfrm>
              <a:off x="8888070" y="992038"/>
              <a:ext cx="3017520" cy="2203003"/>
              <a:chOff x="8888070" y="992038"/>
              <a:chExt cx="3017520" cy="220300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C42B718-BAFC-62B3-E648-20537A15B06C}"/>
                  </a:ext>
                </a:extLst>
              </p:cNvPr>
              <p:cNvSpPr/>
              <p:nvPr/>
            </p:nvSpPr>
            <p:spPr>
              <a:xfrm>
                <a:off x="8888070" y="992038"/>
                <a:ext cx="3017520" cy="2743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Expected Outcome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DC8E96-40B4-C5F1-2EBB-D40AB8314149}"/>
                  </a:ext>
                </a:extLst>
              </p:cNvPr>
              <p:cNvSpPr/>
              <p:nvPr/>
            </p:nvSpPr>
            <p:spPr>
              <a:xfrm>
                <a:off x="8888070" y="1360612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Outcome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C4C4099-88F8-B254-1BD0-4D92FEB1A5A9}"/>
                  </a:ext>
                </a:extLst>
              </p:cNvPr>
              <p:cNvSpPr/>
              <p:nvPr/>
            </p:nvSpPr>
            <p:spPr>
              <a:xfrm>
                <a:off x="8888070" y="2003506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Outcome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B91A60-F2AA-9650-B207-DFADF01C3337}"/>
                  </a:ext>
                </a:extLst>
              </p:cNvPr>
              <p:cNvSpPr/>
              <p:nvPr/>
            </p:nvSpPr>
            <p:spPr>
              <a:xfrm>
                <a:off x="8888070" y="2646401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Outcome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EB48608-7FD0-AB72-EA06-08977B5C5954}"/>
                </a:ext>
              </a:extLst>
            </p:cNvPr>
            <p:cNvGrpSpPr/>
            <p:nvPr/>
          </p:nvGrpSpPr>
          <p:grpSpPr>
            <a:xfrm>
              <a:off x="346208" y="992038"/>
              <a:ext cx="457200" cy="2203003"/>
              <a:chOff x="346208" y="992038"/>
              <a:chExt cx="457200" cy="2203003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CC062B4-688D-95E3-4ED2-238D0FA7CA10}"/>
                  </a:ext>
                </a:extLst>
              </p:cNvPr>
              <p:cNvSpPr/>
              <p:nvPr/>
            </p:nvSpPr>
            <p:spPr>
              <a:xfrm>
                <a:off x="346208" y="992038"/>
                <a:ext cx="457200" cy="2743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#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D1BCC81-3017-04CC-60A5-25CFE77B2FA1}"/>
                  </a:ext>
                </a:extLst>
              </p:cNvPr>
              <p:cNvSpPr/>
              <p:nvPr/>
            </p:nvSpPr>
            <p:spPr>
              <a:xfrm>
                <a:off x="346208" y="1360612"/>
                <a:ext cx="45720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CF8E518-BF51-8C6B-D515-B728195A8367}"/>
                  </a:ext>
                </a:extLst>
              </p:cNvPr>
              <p:cNvSpPr/>
              <p:nvPr/>
            </p:nvSpPr>
            <p:spPr>
              <a:xfrm>
                <a:off x="346208" y="2003506"/>
                <a:ext cx="45720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5E8F6BF-EDEA-0CD4-1904-256B55E4284F}"/>
                  </a:ext>
                </a:extLst>
              </p:cNvPr>
              <p:cNvSpPr/>
              <p:nvPr/>
            </p:nvSpPr>
            <p:spPr>
              <a:xfrm>
                <a:off x="346208" y="2646401"/>
                <a:ext cx="45720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910A28C-E96B-FE1D-444F-F2845BF687D8}"/>
                </a:ext>
              </a:extLst>
            </p:cNvPr>
            <p:cNvGrpSpPr/>
            <p:nvPr/>
          </p:nvGrpSpPr>
          <p:grpSpPr>
            <a:xfrm>
              <a:off x="3977059" y="992038"/>
              <a:ext cx="1737360" cy="2203003"/>
              <a:chOff x="3999742" y="997793"/>
              <a:chExt cx="1737360" cy="220300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49F4131-7157-6CE5-DF40-AED67ED6BC33}"/>
                  </a:ext>
                </a:extLst>
              </p:cNvPr>
              <p:cNvSpPr/>
              <p:nvPr/>
            </p:nvSpPr>
            <p:spPr>
              <a:xfrm>
                <a:off x="3999742" y="997793"/>
                <a:ext cx="1737360" cy="2743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Service/Area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8765DCC-70EA-CF23-161D-6856611A8082}"/>
                  </a:ext>
                </a:extLst>
              </p:cNvPr>
              <p:cNvSpPr/>
              <p:nvPr/>
            </p:nvSpPr>
            <p:spPr>
              <a:xfrm>
                <a:off x="3999742" y="1366367"/>
                <a:ext cx="173736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Service/Area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805B8C8-BE04-0E07-C7EB-868F19A4ECEA}"/>
                  </a:ext>
                </a:extLst>
              </p:cNvPr>
              <p:cNvSpPr/>
              <p:nvPr/>
            </p:nvSpPr>
            <p:spPr>
              <a:xfrm>
                <a:off x="3999742" y="2009261"/>
                <a:ext cx="173736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Service/Area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CCEFCE0-91FE-210E-1BD9-A8FDABCC7980}"/>
                  </a:ext>
                </a:extLst>
              </p:cNvPr>
              <p:cNvSpPr/>
              <p:nvPr/>
            </p:nvSpPr>
            <p:spPr>
              <a:xfrm>
                <a:off x="3999742" y="2652156"/>
                <a:ext cx="173736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Service/Area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E0C38E3-3B09-9D58-4F82-877EE6EC04CD}"/>
              </a:ext>
            </a:extLst>
          </p:cNvPr>
          <p:cNvGrpSpPr/>
          <p:nvPr/>
        </p:nvGrpSpPr>
        <p:grpSpPr>
          <a:xfrm>
            <a:off x="1201844" y="3442986"/>
            <a:ext cx="9784080" cy="2286000"/>
            <a:chOff x="621117" y="3489139"/>
            <a:chExt cx="9784080" cy="2286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C175371-B245-B091-A4D8-024A8B69172F}"/>
                </a:ext>
              </a:extLst>
            </p:cNvPr>
            <p:cNvGrpSpPr/>
            <p:nvPr/>
          </p:nvGrpSpPr>
          <p:grpSpPr>
            <a:xfrm>
              <a:off x="621117" y="3489139"/>
              <a:ext cx="9784080" cy="2286000"/>
              <a:chOff x="293318" y="3558158"/>
              <a:chExt cx="11109371" cy="1828800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D75CEC75-86A1-2407-907E-782A96F6924E}"/>
                  </a:ext>
                </a:extLst>
              </p:cNvPr>
              <p:cNvSpPr/>
              <p:nvPr/>
            </p:nvSpPr>
            <p:spPr>
              <a:xfrm>
                <a:off x="1268083" y="3558158"/>
                <a:ext cx="9144000" cy="1828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762F5D1-BD68-01A2-9BEB-26B2F62BBB6E}"/>
                  </a:ext>
                </a:extLst>
              </p:cNvPr>
              <p:cNvSpPr/>
              <p:nvPr/>
            </p:nvSpPr>
            <p:spPr>
              <a:xfrm>
                <a:off x="293318" y="3558158"/>
                <a:ext cx="2527540" cy="1828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2F1484A-95AE-307B-1271-093530A6445E}"/>
                  </a:ext>
                </a:extLst>
              </p:cNvPr>
              <p:cNvSpPr/>
              <p:nvPr/>
            </p:nvSpPr>
            <p:spPr>
              <a:xfrm>
                <a:off x="8875149" y="3558158"/>
                <a:ext cx="2527540" cy="1828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FB7A8B3-5F2F-4035-3792-906EEE26E67A}"/>
                </a:ext>
              </a:extLst>
            </p:cNvPr>
            <p:cNvSpPr/>
            <p:nvPr/>
          </p:nvSpPr>
          <p:spPr>
            <a:xfrm>
              <a:off x="2995121" y="3520809"/>
              <a:ext cx="5029200" cy="3657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u="sng" dirty="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Pipeline/Backlog of Iterations/Sprints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1401867-EE7A-D3FA-7A25-C18046B03EBA}"/>
                </a:ext>
              </a:extLst>
            </p:cNvPr>
            <p:cNvGrpSpPr/>
            <p:nvPr/>
          </p:nvGrpSpPr>
          <p:grpSpPr>
            <a:xfrm>
              <a:off x="1250017" y="3917239"/>
              <a:ext cx="8526281" cy="1666358"/>
              <a:chOff x="1723987" y="3994873"/>
              <a:chExt cx="8526281" cy="1666358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4E89DEEB-D5D2-36E2-6482-97D5149F5FEB}"/>
                  </a:ext>
                </a:extLst>
              </p:cNvPr>
              <p:cNvGrpSpPr/>
              <p:nvPr/>
            </p:nvGrpSpPr>
            <p:grpSpPr>
              <a:xfrm>
                <a:off x="1723987" y="3994873"/>
                <a:ext cx="2743200" cy="1666358"/>
                <a:chOff x="1723987" y="3994873"/>
                <a:chExt cx="2743200" cy="1666358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A3661C47-25FA-20E9-DD41-68CD17CD7C6A}"/>
                    </a:ext>
                  </a:extLst>
                </p:cNvPr>
                <p:cNvSpPr/>
                <p:nvPr/>
              </p:nvSpPr>
              <p:spPr>
                <a:xfrm>
                  <a:off x="1723987" y="3994873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8032015F-3C50-1F8E-BF5F-62346D2D3D4A}"/>
                    </a:ext>
                  </a:extLst>
                </p:cNvPr>
                <p:cNvSpPr/>
                <p:nvPr/>
              </p:nvSpPr>
              <p:spPr>
                <a:xfrm>
                  <a:off x="1723987" y="4342882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BB2D10-6869-762F-FD05-1FFA9FB5CAB9}"/>
                    </a:ext>
                  </a:extLst>
                </p:cNvPr>
                <p:cNvSpPr/>
                <p:nvPr/>
              </p:nvSpPr>
              <p:spPr>
                <a:xfrm>
                  <a:off x="1723987" y="4690891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68DF0C3E-1F95-A855-A40A-0D00D5C54439}"/>
                    </a:ext>
                  </a:extLst>
                </p:cNvPr>
                <p:cNvSpPr/>
                <p:nvPr/>
              </p:nvSpPr>
              <p:spPr>
                <a:xfrm>
                  <a:off x="1723987" y="5038900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1AFE9238-7B75-9AA1-6AC5-B8A6E0E1F6F1}"/>
                    </a:ext>
                  </a:extLst>
                </p:cNvPr>
                <p:cNvSpPr/>
                <p:nvPr/>
              </p:nvSpPr>
              <p:spPr>
                <a:xfrm>
                  <a:off x="1723987" y="5386911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B8CBDFC-2698-743F-7727-7D8587264CB0}"/>
                  </a:ext>
                </a:extLst>
              </p:cNvPr>
              <p:cNvGrpSpPr/>
              <p:nvPr/>
            </p:nvGrpSpPr>
            <p:grpSpPr>
              <a:xfrm>
                <a:off x="4615527" y="3994873"/>
                <a:ext cx="2743200" cy="1652031"/>
                <a:chOff x="4622143" y="3994873"/>
                <a:chExt cx="2743200" cy="1652031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5303233-FC67-EB02-E34E-D6DF33BB7E01}"/>
                    </a:ext>
                  </a:extLst>
                </p:cNvPr>
                <p:cNvSpPr/>
                <p:nvPr/>
              </p:nvSpPr>
              <p:spPr>
                <a:xfrm>
                  <a:off x="4622143" y="3994873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58EE374B-36CD-7F37-9C83-EA1AB8BFFC22}"/>
                    </a:ext>
                  </a:extLst>
                </p:cNvPr>
                <p:cNvSpPr/>
                <p:nvPr/>
              </p:nvSpPr>
              <p:spPr>
                <a:xfrm>
                  <a:off x="4622143" y="4339301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EF6A893D-E705-0437-D690-ABED74EFD09A}"/>
                    </a:ext>
                  </a:extLst>
                </p:cNvPr>
                <p:cNvSpPr/>
                <p:nvPr/>
              </p:nvSpPr>
              <p:spPr>
                <a:xfrm>
                  <a:off x="4622143" y="4683729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2CB0F015-004B-CB57-2752-D5A80F91EF0C}"/>
                    </a:ext>
                  </a:extLst>
                </p:cNvPr>
                <p:cNvSpPr/>
                <p:nvPr/>
              </p:nvSpPr>
              <p:spPr>
                <a:xfrm>
                  <a:off x="4622143" y="5028157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6575B95-45F3-9069-8CAF-782A4052B12C}"/>
                    </a:ext>
                  </a:extLst>
                </p:cNvPr>
                <p:cNvSpPr/>
                <p:nvPr/>
              </p:nvSpPr>
              <p:spPr>
                <a:xfrm>
                  <a:off x="4622143" y="5372584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D16D67C-37D8-17A0-F071-7448FF831457}"/>
                  </a:ext>
                </a:extLst>
              </p:cNvPr>
              <p:cNvGrpSpPr/>
              <p:nvPr/>
            </p:nvGrpSpPr>
            <p:grpSpPr>
              <a:xfrm>
                <a:off x="7507068" y="3994873"/>
                <a:ext cx="2743200" cy="1666358"/>
                <a:chOff x="7507068" y="3994873"/>
                <a:chExt cx="2743200" cy="1666358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DE10885B-FD28-9835-15E1-A9DF3E323128}"/>
                    </a:ext>
                  </a:extLst>
                </p:cNvPr>
                <p:cNvSpPr/>
                <p:nvPr/>
              </p:nvSpPr>
              <p:spPr>
                <a:xfrm>
                  <a:off x="7507068" y="3994873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751EA82-49C4-5470-DCDD-7048DA7ADCDE}"/>
                    </a:ext>
                  </a:extLst>
                </p:cNvPr>
                <p:cNvSpPr/>
                <p:nvPr/>
              </p:nvSpPr>
              <p:spPr>
                <a:xfrm>
                  <a:off x="7507068" y="4342882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50814515-140C-28CE-5037-27162BAC4BA0}"/>
                    </a:ext>
                  </a:extLst>
                </p:cNvPr>
                <p:cNvSpPr/>
                <p:nvPr/>
              </p:nvSpPr>
              <p:spPr>
                <a:xfrm>
                  <a:off x="7507068" y="4690891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9097271-34F4-E440-28A6-4BD0CD773C56}"/>
                    </a:ext>
                  </a:extLst>
                </p:cNvPr>
                <p:cNvSpPr/>
                <p:nvPr/>
              </p:nvSpPr>
              <p:spPr>
                <a:xfrm>
                  <a:off x="7507068" y="5038900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14C52D08-8D9F-E8EB-C6D5-CE02D3C8942B}"/>
                    </a:ext>
                  </a:extLst>
                </p:cNvPr>
                <p:cNvSpPr/>
                <p:nvPr/>
              </p:nvSpPr>
              <p:spPr>
                <a:xfrm>
                  <a:off x="7507068" y="5386911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0298238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789B1-E384-8B9E-B745-8D6EB3910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1AA3-6640-FFB6-F5B9-2411314B7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Report Template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4E4BA2-7B8C-E6EF-D82A-B693124DC840}"/>
              </a:ext>
            </a:extLst>
          </p:cNvPr>
          <p:cNvGrpSpPr/>
          <p:nvPr/>
        </p:nvGrpSpPr>
        <p:grpSpPr>
          <a:xfrm>
            <a:off x="664234" y="1370416"/>
            <a:ext cx="10425893" cy="4213609"/>
            <a:chOff x="664234" y="1370416"/>
            <a:chExt cx="10425893" cy="421360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F767010-F525-2026-0C3D-28643932EC63}"/>
                </a:ext>
              </a:extLst>
            </p:cNvPr>
            <p:cNvGrpSpPr/>
            <p:nvPr/>
          </p:nvGrpSpPr>
          <p:grpSpPr>
            <a:xfrm>
              <a:off x="664234" y="1370416"/>
              <a:ext cx="10425893" cy="4213609"/>
              <a:chOff x="664234" y="1370416"/>
              <a:chExt cx="10425893" cy="421360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2DD2569-DD02-D4AD-2B85-F36A56C39AA5}"/>
                  </a:ext>
                </a:extLst>
              </p:cNvPr>
              <p:cNvGrpSpPr/>
              <p:nvPr/>
            </p:nvGrpSpPr>
            <p:grpSpPr>
              <a:xfrm>
                <a:off x="664234" y="1370416"/>
                <a:ext cx="10425893" cy="840264"/>
                <a:chOff x="664234" y="1370416"/>
                <a:chExt cx="10425893" cy="840264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9B61AAAE-7A0D-A4AE-0E5A-4C693674234E}"/>
                    </a:ext>
                  </a:extLst>
                </p:cNvPr>
                <p:cNvGrpSpPr/>
                <p:nvPr/>
              </p:nvGrpSpPr>
              <p:grpSpPr>
                <a:xfrm>
                  <a:off x="664234" y="1370416"/>
                  <a:ext cx="10425893" cy="568845"/>
                  <a:chOff x="664234" y="1370416"/>
                  <a:chExt cx="10425893" cy="568845"/>
                </a:xfrm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0C4B3395-E2F2-5E65-D54C-018603DC6ACD}"/>
                      </a:ext>
                    </a:extLst>
                  </p:cNvPr>
                  <p:cNvSpPr/>
                  <p:nvPr/>
                </p:nvSpPr>
                <p:spPr>
                  <a:xfrm>
                    <a:off x="664234" y="1656272"/>
                    <a:ext cx="1920240" cy="27432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200" i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Report Date: TBD </a:t>
                    </a:r>
                    <a:r>
                      <a:rPr lang="en-US" sz="1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 </a:t>
                    </a:r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DBAAB7C0-47CC-7446-AEE7-F3C9AC24B8B7}"/>
                      </a:ext>
                    </a:extLst>
                  </p:cNvPr>
                  <p:cNvSpPr/>
                  <p:nvPr/>
                </p:nvSpPr>
                <p:spPr>
                  <a:xfrm>
                    <a:off x="664234" y="1381952"/>
                    <a:ext cx="1920240" cy="27432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200" i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Project: TBD</a:t>
                    </a:r>
                    <a:r>
                      <a:rPr lang="en-US" sz="1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 </a:t>
                    </a:r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FC7CF378-DFA1-0D06-0B50-360FC1928D26}"/>
                      </a:ext>
                    </a:extLst>
                  </p:cNvPr>
                  <p:cNvSpPr/>
                  <p:nvPr/>
                </p:nvSpPr>
                <p:spPr>
                  <a:xfrm>
                    <a:off x="2584474" y="1381952"/>
                    <a:ext cx="1828800" cy="54864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i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Project Manager</a:t>
                    </a:r>
                  </a:p>
                  <a:p>
                    <a:pPr algn="ctr"/>
                    <a:r>
                      <a:rPr lang="en-US" sz="1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TBD</a:t>
                    </a:r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1007DC92-5B23-585C-B96C-2A49D18A33E7}"/>
                      </a:ext>
                    </a:extLst>
                  </p:cNvPr>
                  <p:cNvSpPr/>
                  <p:nvPr/>
                </p:nvSpPr>
                <p:spPr>
                  <a:xfrm>
                    <a:off x="4413274" y="1381952"/>
                    <a:ext cx="1828800" cy="54864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i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Tech Project Manager</a:t>
                    </a:r>
                  </a:p>
                  <a:p>
                    <a:pPr algn="ctr"/>
                    <a:r>
                      <a:rPr lang="en-US" sz="1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TBD</a:t>
                    </a:r>
                  </a:p>
                </p:txBody>
              </p:sp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07D8BF32-D2FA-2ADC-AA60-8AC89106EAF3}"/>
                      </a:ext>
                    </a:extLst>
                  </p:cNvPr>
                  <p:cNvGrpSpPr/>
                  <p:nvPr/>
                </p:nvGrpSpPr>
                <p:grpSpPr>
                  <a:xfrm>
                    <a:off x="7706847" y="1370416"/>
                    <a:ext cx="3383280" cy="568845"/>
                    <a:chOff x="7430794" y="1370416"/>
                    <a:chExt cx="3383280" cy="568845"/>
                  </a:xfrm>
                </p:grpSpPr>
                <p:grpSp>
                  <p:nvGrpSpPr>
                    <p:cNvPr id="120" name="Group 119">
                      <a:extLst>
                        <a:ext uri="{FF2B5EF4-FFF2-40B4-BE49-F238E27FC236}">
                          <a16:creationId xmlns:a16="http://schemas.microsoft.com/office/drawing/2014/main" id="{C17589E4-8A1D-B78B-B233-4504A54DFB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430794" y="1370416"/>
                      <a:ext cx="1645920" cy="568845"/>
                      <a:chOff x="7430794" y="1370416"/>
                      <a:chExt cx="1645920" cy="568845"/>
                    </a:xfrm>
                  </p:grpSpPr>
                  <p:grpSp>
                    <p:nvGrpSpPr>
                      <p:cNvPr id="133" name="Group 132">
                        <a:extLst>
                          <a:ext uri="{FF2B5EF4-FFF2-40B4-BE49-F238E27FC236}">
                            <a16:creationId xmlns:a16="http://schemas.microsoft.com/office/drawing/2014/main" id="{E53EDE03-4E60-A0B2-35EE-C6443AA154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508036" y="1632351"/>
                        <a:ext cx="365760" cy="294074"/>
                        <a:chOff x="7473532" y="1628185"/>
                        <a:chExt cx="552246" cy="294074"/>
                      </a:xfrm>
                    </p:grpSpPr>
                    <p:sp>
                      <p:nvSpPr>
                        <p:cNvPr id="142" name="Rectangle 141">
                          <a:extLst>
                            <a:ext uri="{FF2B5EF4-FFF2-40B4-BE49-F238E27FC236}">
                              <a16:creationId xmlns:a16="http://schemas.microsoft.com/office/drawing/2014/main" id="{63058F1C-0BE2-6069-D014-108E6F78A6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671420" y="1628185"/>
                          <a:ext cx="156470" cy="91073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>
                          <a:lvl1pPr marL="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l"/>
                          <a:endParaRPr lang="en-US" sz="1100" dirty="0"/>
                        </a:p>
                      </p:txBody>
                    </p:sp>
                    <p:sp>
                      <p:nvSpPr>
                        <p:cNvPr id="143" name="TextBox 180">
                          <a:extLst>
                            <a:ext uri="{FF2B5EF4-FFF2-40B4-BE49-F238E27FC236}">
                              <a16:creationId xmlns:a16="http://schemas.microsoft.com/office/drawing/2014/main" id="{B611F49E-852A-CE76-9C90-49C0775640F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473532" y="1740112"/>
                          <a:ext cx="552246" cy="182147"/>
                        </a:xfrm>
                        <a:prstGeom prst="rect">
                          <a:avLst/>
                        </a:prstGeom>
                        <a:noFill/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tx1"/>
                        </a:fontRef>
                      </p:style>
                      <p:txBody>
                        <a:bodyPr wrap="none" rtlCol="0" anchor="ctr" anchorCtr="0">
                          <a:noAutofit/>
                        </a:bodyPr>
                        <a:lstStyle>
                          <a:lvl1pPr marL="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000" dirty="0">
                              <a:solidFill>
                                <a:schemeClr val="tx2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Tracking</a:t>
                          </a:r>
                        </a:p>
                      </p:txBody>
                    </p:sp>
                  </p:grpSp>
                  <p:grpSp>
                    <p:nvGrpSpPr>
                      <p:cNvPr id="134" name="Group 133">
                        <a:extLst>
                          <a:ext uri="{FF2B5EF4-FFF2-40B4-BE49-F238E27FC236}">
                            <a16:creationId xmlns:a16="http://schemas.microsoft.com/office/drawing/2014/main" id="{1179A406-62D8-0E21-5E75-92E9B6D41DC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80485" y="1632351"/>
                        <a:ext cx="365760" cy="294074"/>
                        <a:chOff x="8147195" y="1628185"/>
                        <a:chExt cx="552246" cy="294074"/>
                      </a:xfrm>
                    </p:grpSpPr>
                    <p:sp>
                      <p:nvSpPr>
                        <p:cNvPr id="140" name="Rectangle 139">
                          <a:extLst>
                            <a:ext uri="{FF2B5EF4-FFF2-40B4-BE49-F238E27FC236}">
                              <a16:creationId xmlns:a16="http://schemas.microsoft.com/office/drawing/2014/main" id="{DBE7B727-CF2E-EC25-7020-8086076150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45083" y="1628185"/>
                          <a:ext cx="156470" cy="91073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>
                          <a:lvl1pPr marL="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l"/>
                          <a:endParaRPr lang="en-US" sz="1100" dirty="0"/>
                        </a:p>
                      </p:txBody>
                    </p:sp>
                    <p:sp>
                      <p:nvSpPr>
                        <p:cNvPr id="141" name="TextBox 178">
                          <a:extLst>
                            <a:ext uri="{FF2B5EF4-FFF2-40B4-BE49-F238E27FC236}">
                              <a16:creationId xmlns:a16="http://schemas.microsoft.com/office/drawing/2014/main" id="{A08641C3-90C1-027E-2E73-8B531AED525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147195" y="1740112"/>
                          <a:ext cx="552246" cy="182147"/>
                        </a:xfrm>
                        <a:prstGeom prst="rect">
                          <a:avLst/>
                        </a:prstGeom>
                        <a:noFill/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tx1"/>
                        </a:fontRef>
                      </p:style>
                      <p:txBody>
                        <a:bodyPr wrap="none" rtlCol="0" anchor="ctr" anchorCtr="0">
                          <a:noAutofit/>
                        </a:bodyPr>
                        <a:lstStyle>
                          <a:lvl1pPr marL="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000" dirty="0">
                              <a:solidFill>
                                <a:schemeClr val="tx2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Challenges</a:t>
                          </a:r>
                        </a:p>
                      </p:txBody>
                    </p:sp>
                  </p:grpSp>
                  <p:grpSp>
                    <p:nvGrpSpPr>
                      <p:cNvPr id="135" name="Group 134">
                        <a:extLst>
                          <a:ext uri="{FF2B5EF4-FFF2-40B4-BE49-F238E27FC236}">
                            <a16:creationId xmlns:a16="http://schemas.microsoft.com/office/drawing/2014/main" id="{C5E8DE37-A27C-9AA4-2F1F-6AC74724373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52934" y="1632351"/>
                        <a:ext cx="365760" cy="294074"/>
                        <a:chOff x="8820807" y="1628185"/>
                        <a:chExt cx="552246" cy="294074"/>
                      </a:xfrm>
                    </p:grpSpPr>
                    <p:sp>
                      <p:nvSpPr>
                        <p:cNvPr id="138" name="Rectangle 137">
                          <a:extLst>
                            <a:ext uri="{FF2B5EF4-FFF2-40B4-BE49-F238E27FC236}">
                              <a16:creationId xmlns:a16="http://schemas.microsoft.com/office/drawing/2014/main" id="{849774F3-9DBE-8FF4-A026-0BB264D954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8695" y="1628185"/>
                          <a:ext cx="156470" cy="9107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>
                          <a:lvl1pPr marL="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l"/>
                          <a:endParaRPr lang="en-US" sz="1100" dirty="0"/>
                        </a:p>
                      </p:txBody>
                    </p:sp>
                    <p:sp>
                      <p:nvSpPr>
                        <p:cNvPr id="139" name="TextBox 176">
                          <a:extLst>
                            <a:ext uri="{FF2B5EF4-FFF2-40B4-BE49-F238E27FC236}">
                              <a16:creationId xmlns:a16="http://schemas.microsoft.com/office/drawing/2014/main" id="{A3DB053F-348F-EAF9-87D8-CF1EA016F01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820807" y="1740112"/>
                          <a:ext cx="552246" cy="182147"/>
                        </a:xfrm>
                        <a:prstGeom prst="rect">
                          <a:avLst/>
                        </a:prstGeom>
                        <a:noFill/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tx1"/>
                        </a:fontRef>
                      </p:style>
                      <p:txBody>
                        <a:bodyPr wrap="none" rtlCol="0" anchor="ctr" anchorCtr="0">
                          <a:noAutofit/>
                        </a:bodyPr>
                        <a:lstStyle>
                          <a:lvl1pPr marL="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000" dirty="0">
                              <a:solidFill>
                                <a:schemeClr val="tx2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Critical</a:t>
                          </a:r>
                        </a:p>
                      </p:txBody>
                    </p:sp>
                  </p:grpSp>
                  <p:sp>
                    <p:nvSpPr>
                      <p:cNvPr id="136" name="Rectangle: Rounded Corners 135">
                        <a:extLst>
                          <a:ext uri="{FF2B5EF4-FFF2-40B4-BE49-F238E27FC236}">
                            <a16:creationId xmlns:a16="http://schemas.microsoft.com/office/drawing/2014/main" id="{D2B9A04E-FEC9-8845-9B96-3FAD641927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30794" y="1370416"/>
                        <a:ext cx="1645920" cy="182148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0" rIns="0" rtlCol="0" anchor="ctr"/>
                      <a:lstStyle>
                        <a:lvl1pPr marL="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r>
                          <a:rPr lang="en-US" sz="1200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rPr>
                          <a:t>Status Indicators</a:t>
                        </a:r>
                      </a:p>
                    </p:txBody>
                  </p:sp>
                  <p:sp>
                    <p:nvSpPr>
                      <p:cNvPr id="137" name="Rectangle 136">
                        <a:extLst>
                          <a:ext uri="{FF2B5EF4-FFF2-40B4-BE49-F238E27FC236}">
                            <a16:creationId xmlns:a16="http://schemas.microsoft.com/office/drawing/2014/main" id="{470FCDCD-FADC-5C82-B2AC-547FA17570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30794" y="1555213"/>
                        <a:ext cx="1645920" cy="38404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21" name="Group 120">
                      <a:extLst>
                        <a:ext uri="{FF2B5EF4-FFF2-40B4-BE49-F238E27FC236}">
                          <a16:creationId xmlns:a16="http://schemas.microsoft.com/office/drawing/2014/main" id="{C3F7C764-20EC-8265-66F4-93602A190F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55279" y="1370416"/>
                      <a:ext cx="1758795" cy="566195"/>
                      <a:chOff x="9055279" y="1370416"/>
                      <a:chExt cx="1758795" cy="566195"/>
                    </a:xfrm>
                  </p:grpSpPr>
                  <p:grpSp>
                    <p:nvGrpSpPr>
                      <p:cNvPr id="122" name="Group 121">
                        <a:extLst>
                          <a:ext uri="{FF2B5EF4-FFF2-40B4-BE49-F238E27FC236}">
                            <a16:creationId xmlns:a16="http://schemas.microsoft.com/office/drawing/2014/main" id="{B5E5FED9-4A73-0E27-A108-07D2434BE5C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55279" y="1610735"/>
                        <a:ext cx="552247" cy="303384"/>
                        <a:chOff x="9055279" y="1610735"/>
                        <a:chExt cx="552247" cy="303384"/>
                      </a:xfrm>
                    </p:grpSpPr>
                    <p:sp>
                      <p:nvSpPr>
                        <p:cNvPr id="131" name="Rectangle 130">
                          <a:extLst>
                            <a:ext uri="{FF2B5EF4-FFF2-40B4-BE49-F238E27FC236}">
                              <a16:creationId xmlns:a16="http://schemas.microsoft.com/office/drawing/2014/main" id="{4C863448-2A25-0101-D406-9582DC2244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53167" y="1610735"/>
                          <a:ext cx="156470" cy="91074"/>
                        </a:xfrm>
                        <a:prstGeom prst="rect">
                          <a:avLst/>
                        </a:prstGeom>
                        <a:solidFill>
                          <a:schemeClr val="bg2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>
                          <a:lvl1pPr marL="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l"/>
                          <a:endParaRPr lang="en-US" sz="1100" dirty="0"/>
                        </a:p>
                      </p:txBody>
                    </p:sp>
                    <p:sp>
                      <p:nvSpPr>
                        <p:cNvPr id="132" name="TextBox 171">
                          <a:extLst>
                            <a:ext uri="{FF2B5EF4-FFF2-40B4-BE49-F238E27FC236}">
                              <a16:creationId xmlns:a16="http://schemas.microsoft.com/office/drawing/2014/main" id="{483A1D6B-61A0-2E9F-947A-3E5326478AD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055279" y="1731972"/>
                          <a:ext cx="552247" cy="182147"/>
                        </a:xfrm>
                        <a:prstGeom prst="rect">
                          <a:avLst/>
                        </a:prstGeom>
                        <a:noFill/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tx1"/>
                        </a:fontRef>
                      </p:style>
                      <p:txBody>
                        <a:bodyPr wrap="none" rtlCol="0" anchor="ctr" anchorCtr="0">
                          <a:noAutofit/>
                        </a:bodyPr>
                        <a:lstStyle>
                          <a:lvl1pPr marL="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000" dirty="0">
                              <a:solidFill>
                                <a:schemeClr val="tx2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Holding</a:t>
                          </a:r>
                        </a:p>
                      </p:txBody>
                    </p:sp>
                  </p:grpSp>
                  <p:grpSp>
                    <p:nvGrpSpPr>
                      <p:cNvPr id="123" name="Group 122">
                        <a:extLst>
                          <a:ext uri="{FF2B5EF4-FFF2-40B4-BE49-F238E27FC236}">
                            <a16:creationId xmlns:a16="http://schemas.microsoft.com/office/drawing/2014/main" id="{6D1FC5C3-A4B9-F2FF-77D2-1FFB07D2238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607526" y="1580378"/>
                        <a:ext cx="552247" cy="333741"/>
                        <a:chOff x="9607526" y="1580378"/>
                        <a:chExt cx="552247" cy="333741"/>
                      </a:xfrm>
                    </p:grpSpPr>
                    <p:sp>
                      <p:nvSpPr>
                        <p:cNvPr id="129" name="TextBox 168">
                          <a:extLst>
                            <a:ext uri="{FF2B5EF4-FFF2-40B4-BE49-F238E27FC236}">
                              <a16:creationId xmlns:a16="http://schemas.microsoft.com/office/drawing/2014/main" id="{509F3B1A-F3F8-5018-7152-EF5100A7568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607526" y="1731972"/>
                          <a:ext cx="552247" cy="182147"/>
                        </a:xfrm>
                        <a:prstGeom prst="rect">
                          <a:avLst/>
                        </a:prstGeom>
                        <a:noFill/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tx1"/>
                        </a:fontRef>
                      </p:style>
                      <p:txBody>
                        <a:bodyPr wrap="none" rtlCol="0" anchor="ctr" anchorCtr="0">
                          <a:noAutofit/>
                        </a:bodyPr>
                        <a:lstStyle>
                          <a:lvl1pPr marL="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000" dirty="0">
                              <a:solidFill>
                                <a:schemeClr val="tx2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Improved</a:t>
                          </a:r>
                        </a:p>
                      </p:txBody>
                    </p:sp>
                    <p:sp>
                      <p:nvSpPr>
                        <p:cNvPr id="130" name="Arrow: Up 129">
                          <a:extLst>
                            <a:ext uri="{FF2B5EF4-FFF2-40B4-BE49-F238E27FC236}">
                              <a16:creationId xmlns:a16="http://schemas.microsoft.com/office/drawing/2014/main" id="{070A9FCA-D8F0-2EB6-1967-E23BADE820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06948" y="1580378"/>
                          <a:ext cx="153402" cy="151789"/>
                        </a:xfrm>
                        <a:prstGeom prst="upArrow">
                          <a:avLst/>
                        </a:prstGeom>
                        <a:solidFill>
                          <a:schemeClr val="bg2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>
                          <a:lvl1pPr marL="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l"/>
                          <a:endParaRPr lang="en-US" sz="1100" dirty="0"/>
                        </a:p>
                      </p:txBody>
                    </p:sp>
                  </p:grpSp>
                  <p:grpSp>
                    <p:nvGrpSpPr>
                      <p:cNvPr id="124" name="Group 123">
                        <a:extLst>
                          <a:ext uri="{FF2B5EF4-FFF2-40B4-BE49-F238E27FC236}">
                            <a16:creationId xmlns:a16="http://schemas.microsoft.com/office/drawing/2014/main" id="{184A07C0-DC67-C5CC-BE5A-AC04A297AE0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219438" y="1580378"/>
                        <a:ext cx="552247" cy="333741"/>
                        <a:chOff x="10228064" y="1580378"/>
                        <a:chExt cx="552247" cy="333741"/>
                      </a:xfrm>
                    </p:grpSpPr>
                    <p:sp>
                      <p:nvSpPr>
                        <p:cNvPr id="127" name="TextBox 166">
                          <a:extLst>
                            <a:ext uri="{FF2B5EF4-FFF2-40B4-BE49-F238E27FC236}">
                              <a16:creationId xmlns:a16="http://schemas.microsoft.com/office/drawing/2014/main" id="{9576E239-7B17-09CB-453F-B28EAB70528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0228064" y="1731972"/>
                          <a:ext cx="552247" cy="182147"/>
                        </a:xfrm>
                        <a:prstGeom prst="rect">
                          <a:avLst/>
                        </a:prstGeom>
                        <a:noFill/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tx1"/>
                        </a:fontRef>
                      </p:style>
                      <p:txBody>
                        <a:bodyPr wrap="none" rtlCol="0" anchor="ctr" anchorCtr="0">
                          <a:noAutofit/>
                        </a:bodyPr>
                        <a:lstStyle>
                          <a:lvl1pPr marL="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000" dirty="0">
                              <a:solidFill>
                                <a:schemeClr val="tx2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Decreased</a:t>
                          </a:r>
                        </a:p>
                      </p:txBody>
                    </p:sp>
                    <p:sp>
                      <p:nvSpPr>
                        <p:cNvPr id="128" name="Arrow: Up 127">
                          <a:extLst>
                            <a:ext uri="{FF2B5EF4-FFF2-40B4-BE49-F238E27FC236}">
                              <a16:creationId xmlns:a16="http://schemas.microsoft.com/office/drawing/2014/main" id="{20CF80CE-037B-F0B8-3A6D-F1F5235606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10427486" y="1580378"/>
                          <a:ext cx="153402" cy="151789"/>
                        </a:xfrm>
                        <a:prstGeom prst="upArrow">
                          <a:avLst/>
                        </a:prstGeom>
                        <a:solidFill>
                          <a:schemeClr val="bg2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>
                          <a:lvl1pPr marL="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l"/>
                          <a:endParaRPr lang="en-US" sz="1100" dirty="0"/>
                        </a:p>
                      </p:txBody>
                    </p:sp>
                  </p:grpSp>
                  <p:sp>
                    <p:nvSpPr>
                      <p:cNvPr id="125" name="Rectangle: Rounded Corners 124">
                        <a:extLst>
                          <a:ext uri="{FF2B5EF4-FFF2-40B4-BE49-F238E27FC236}">
                            <a16:creationId xmlns:a16="http://schemas.microsoft.com/office/drawing/2014/main" id="{40E843BF-10A2-5DA2-C6C0-2BF8F3E328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76714" y="1370416"/>
                        <a:ext cx="1737360" cy="182148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0" rIns="0" rtlCol="0" anchor="ctr"/>
                      <a:lstStyle>
                        <a:lvl1pPr marL="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r>
                          <a:rPr lang="en-US" sz="1200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rPr>
                          <a:t>Tracking Direction</a:t>
                        </a:r>
                      </a:p>
                    </p:txBody>
                  </p:sp>
                  <p:sp>
                    <p:nvSpPr>
                      <p:cNvPr id="126" name="Rectangle 125">
                        <a:extLst>
                          <a:ext uri="{FF2B5EF4-FFF2-40B4-BE49-F238E27FC236}">
                            <a16:creationId xmlns:a16="http://schemas.microsoft.com/office/drawing/2014/main" id="{F49E70D3-3CA1-236A-07A2-68E67D49BE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76714" y="1552563"/>
                        <a:ext cx="1737360" cy="38404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BDEC31B2-007D-9122-DBFA-F82824A2B6B0}"/>
                      </a:ext>
                    </a:extLst>
                  </p:cNvPr>
                  <p:cNvGrpSpPr/>
                  <p:nvPr/>
                </p:nvGrpSpPr>
                <p:grpSpPr>
                  <a:xfrm>
                    <a:off x="6242074" y="1381952"/>
                    <a:ext cx="1463040" cy="548640"/>
                    <a:chOff x="6242074" y="1381952"/>
                    <a:chExt cx="1463040" cy="548640"/>
                  </a:xfrm>
                </p:grpSpPr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7CDBAF84-7907-592B-864E-9E82535B4C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2074" y="1381952"/>
                      <a:ext cx="1463040" cy="54864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Project Status</a:t>
                      </a:r>
                    </a:p>
                    <a:p>
                      <a:pPr algn="ctr"/>
                      <a:endParaRPr lang="en-US" sz="1200" i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117" name="Arrow: Up 116">
                      <a:extLst>
                        <a:ext uri="{FF2B5EF4-FFF2-40B4-BE49-F238E27FC236}">
                          <a16:creationId xmlns:a16="http://schemas.microsoft.com/office/drawing/2014/main" id="{93025337-8F57-AF5F-D137-1CF7E5BD97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37070" y="1704265"/>
                      <a:ext cx="182880" cy="182880"/>
                    </a:xfrm>
                    <a:prstGeom prst="upArrow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 dirty="0"/>
                    </a:p>
                  </p:txBody>
                </p:sp>
                <p:sp>
                  <p:nvSpPr>
                    <p:cNvPr id="118" name="TextBox 117">
                      <a:extLst>
                        <a:ext uri="{FF2B5EF4-FFF2-40B4-BE49-F238E27FC236}">
                          <a16:creationId xmlns:a16="http://schemas.microsoft.com/office/drawing/2014/main" id="{3CF51A97-08D7-72F6-0566-D968A7D6CB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10882" y="1670787"/>
                      <a:ext cx="518091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r>
                        <a:rPr lang="en-US" sz="100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Comp:</a:t>
                      </a:r>
                    </a:p>
                  </p:txBody>
                </p:sp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CBBF8AA3-5021-2FC0-D8A6-4694ED9F2B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16604" y="1672595"/>
                      <a:ext cx="407484" cy="246221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r>
                        <a:rPr lang="en-US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00%</a:t>
                      </a:r>
                    </a:p>
                  </p:txBody>
                </p:sp>
              </p:grpSp>
            </p:grp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EC1F7B99-307D-BE4C-6443-E50910F40434}"/>
                    </a:ext>
                  </a:extLst>
                </p:cNvPr>
                <p:cNvGrpSpPr/>
                <p:nvPr/>
              </p:nvGrpSpPr>
              <p:grpSpPr>
                <a:xfrm>
                  <a:off x="6247094" y="1936360"/>
                  <a:ext cx="4841747" cy="274320"/>
                  <a:chOff x="6247094" y="1936360"/>
                  <a:chExt cx="4841747" cy="274320"/>
                </a:xfrm>
              </p:grpSpPr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EF692EE4-09E7-C296-155A-F712C0A30FCD}"/>
                      </a:ext>
                    </a:extLst>
                  </p:cNvPr>
                  <p:cNvGrpSpPr/>
                  <p:nvPr/>
                </p:nvGrpSpPr>
                <p:grpSpPr>
                  <a:xfrm>
                    <a:off x="10083001" y="1936360"/>
                    <a:ext cx="1005840" cy="274320"/>
                    <a:chOff x="8507490" y="2682462"/>
                    <a:chExt cx="1005840" cy="274320"/>
                  </a:xfrm>
                </p:grpSpPr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A3273513-B244-A8E8-9419-A1267CB683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7490" y="2682462"/>
                      <a:ext cx="1005840" cy="27432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en-US" sz="1000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Resources:</a:t>
                      </a:r>
                    </a:p>
                  </p:txBody>
                </p:sp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2DFC2CDF-121F-C4E5-350B-7C65DD8D3F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5073" y="2774086"/>
                      <a:ext cx="182880" cy="91073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 dirty="0"/>
                    </a:p>
                  </p:txBody>
                </p:sp>
              </p:grpSp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F6A9DCFC-318E-75AF-8532-EFD0B3A8B951}"/>
                      </a:ext>
                    </a:extLst>
                  </p:cNvPr>
                  <p:cNvGrpSpPr/>
                  <p:nvPr/>
                </p:nvGrpSpPr>
                <p:grpSpPr>
                  <a:xfrm>
                    <a:off x="8061530" y="1936360"/>
                    <a:ext cx="1005840" cy="274320"/>
                    <a:chOff x="5579362" y="2682462"/>
                    <a:chExt cx="1005840" cy="274320"/>
                  </a:xfrm>
                </p:grpSpPr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id="{5B7ADB92-500E-8AFC-8EA8-7A8FD2E569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9362" y="2682462"/>
                      <a:ext cx="1005840" cy="27432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en-US" sz="1000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Schedule:</a:t>
                      </a:r>
                    </a:p>
                  </p:txBody>
                </p:sp>
                <p:sp>
                  <p:nvSpPr>
                    <p:cNvPr id="107" name="Rectangle 106">
                      <a:extLst>
                        <a:ext uri="{FF2B5EF4-FFF2-40B4-BE49-F238E27FC236}">
                          <a16:creationId xmlns:a16="http://schemas.microsoft.com/office/drawing/2014/main" id="{5A00BD1A-C19E-4B0C-D612-2160FA4AA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882" y="2774086"/>
                      <a:ext cx="182880" cy="91073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 dirty="0"/>
                    </a:p>
                  </p:txBody>
                </p:sp>
              </p:grpSp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0139466D-59EC-2A38-2EBA-5D74D8F749CD}"/>
                      </a:ext>
                    </a:extLst>
                  </p:cNvPr>
                  <p:cNvGrpSpPr/>
                  <p:nvPr/>
                </p:nvGrpSpPr>
                <p:grpSpPr>
                  <a:xfrm>
                    <a:off x="6247094" y="1936360"/>
                    <a:ext cx="914400" cy="274320"/>
                    <a:chOff x="2866892" y="2682462"/>
                    <a:chExt cx="914400" cy="274320"/>
                  </a:xfrm>
                </p:grpSpPr>
                <p:sp>
                  <p:nvSpPr>
                    <p:cNvPr id="104" name="Rectangle 103">
                      <a:extLst>
                        <a:ext uri="{FF2B5EF4-FFF2-40B4-BE49-F238E27FC236}">
                          <a16:creationId xmlns:a16="http://schemas.microsoft.com/office/drawing/2014/main" id="{8AF7902F-9951-0F1C-5D98-DCAA4C1703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6892" y="2682462"/>
                      <a:ext cx="914400" cy="27432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en-US" sz="1000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Scope:</a:t>
                      </a:r>
                    </a:p>
                  </p:txBody>
                </p:sp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id="{192C503B-6AF9-5467-F457-8C503E3530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71262" y="2774086"/>
                      <a:ext cx="182880" cy="91073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 dirty="0"/>
                    </a:p>
                  </p:txBody>
                </p:sp>
              </p:grpSp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3AB24201-6D95-21E5-D5C7-87B24C2A840D}"/>
                      </a:ext>
                    </a:extLst>
                  </p:cNvPr>
                  <p:cNvGrpSpPr/>
                  <p:nvPr/>
                </p:nvGrpSpPr>
                <p:grpSpPr>
                  <a:xfrm>
                    <a:off x="9072265" y="1936360"/>
                    <a:ext cx="1005840" cy="274320"/>
                    <a:chOff x="7043427" y="2682462"/>
                    <a:chExt cx="1005840" cy="274320"/>
                  </a:xfrm>
                </p:grpSpPr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0B2F2C86-A62A-60E6-CC85-F08680802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3427" y="2682462"/>
                      <a:ext cx="1005840" cy="27432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en-US" sz="1000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Risks:</a:t>
                      </a:r>
                    </a:p>
                  </p:txBody>
                </p:sp>
                <p:sp>
                  <p:nvSpPr>
                    <p:cNvPr id="103" name="Arrow: Up 102">
                      <a:extLst>
                        <a:ext uri="{FF2B5EF4-FFF2-40B4-BE49-F238E27FC236}">
                          <a16:creationId xmlns:a16="http://schemas.microsoft.com/office/drawing/2014/main" id="{DCAAA724-2DC3-C8C5-A7C2-721483435D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05114" y="2743728"/>
                      <a:ext cx="153402" cy="151789"/>
                    </a:xfrm>
                    <a:prstGeom prst="upArrow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 dirty="0"/>
                    </a:p>
                  </p:txBody>
                </p:sp>
              </p:grpSp>
              <p:grpSp>
                <p:nvGrpSpPr>
                  <p:cNvPr id="99" name="Group 98">
                    <a:extLst>
                      <a:ext uri="{FF2B5EF4-FFF2-40B4-BE49-F238E27FC236}">
                        <a16:creationId xmlns:a16="http://schemas.microsoft.com/office/drawing/2014/main" id="{784FC94D-C6C0-6A24-E373-0A7D178D1F4C}"/>
                      </a:ext>
                    </a:extLst>
                  </p:cNvPr>
                  <p:cNvGrpSpPr/>
                  <p:nvPr/>
                </p:nvGrpSpPr>
                <p:grpSpPr>
                  <a:xfrm>
                    <a:off x="7162933" y="1936360"/>
                    <a:ext cx="914400" cy="274320"/>
                    <a:chOff x="4115297" y="2682462"/>
                    <a:chExt cx="914400" cy="274320"/>
                  </a:xfrm>
                </p:grpSpPr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4338D17D-528E-C668-4937-64DE74BCF9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15297" y="2682462"/>
                      <a:ext cx="914400" cy="27432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en-US" sz="1000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Cost:</a:t>
                      </a:r>
                    </a:p>
                  </p:txBody>
                </p:sp>
                <p:sp>
                  <p:nvSpPr>
                    <p:cNvPr id="101" name="Arrow: Up 100">
                      <a:extLst>
                        <a:ext uri="{FF2B5EF4-FFF2-40B4-BE49-F238E27FC236}">
                          <a16:creationId xmlns:a16="http://schemas.microsoft.com/office/drawing/2014/main" id="{E290571A-744C-3B21-21AE-819C722B825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4679428" y="2743727"/>
                      <a:ext cx="153402" cy="151789"/>
                    </a:xfrm>
                    <a:prstGeom prst="upArrow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 dirty="0"/>
                    </a:p>
                  </p:txBody>
                </p:sp>
              </p:grp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AC5C9CA-4BB4-A84D-1271-8A2F2DD6386D}"/>
                  </a:ext>
                </a:extLst>
              </p:cNvPr>
              <p:cNvGrpSpPr/>
              <p:nvPr/>
            </p:nvGrpSpPr>
            <p:grpSpPr>
              <a:xfrm>
                <a:off x="664234" y="1926425"/>
                <a:ext cx="5572944" cy="3657600"/>
                <a:chOff x="664234" y="1926425"/>
                <a:chExt cx="5572944" cy="3657600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02D391B-2BA1-E640-9BF1-72165825BD04}"/>
                    </a:ext>
                  </a:extLst>
                </p:cNvPr>
                <p:cNvSpPr/>
                <p:nvPr/>
              </p:nvSpPr>
              <p:spPr>
                <a:xfrm>
                  <a:off x="664234" y="1926425"/>
                  <a:ext cx="5572944" cy="36576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Key Milestones / Key Schedule Dates</a:t>
                  </a:r>
                </a:p>
              </p:txBody>
            </p: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65A3F69F-ADE2-3B24-089E-C7503C0E74F7}"/>
                    </a:ext>
                  </a:extLst>
                </p:cNvPr>
                <p:cNvGrpSpPr/>
                <p:nvPr/>
              </p:nvGrpSpPr>
              <p:grpSpPr>
                <a:xfrm>
                  <a:off x="760859" y="2292185"/>
                  <a:ext cx="5359350" cy="3153057"/>
                  <a:chOff x="760859" y="2292185"/>
                  <a:chExt cx="5359350" cy="3153057"/>
                </a:xfrm>
              </p:grpSpPr>
              <p:sp>
                <p:nvSpPr>
                  <p:cNvPr id="54" name="Rectangle: Rounded Corners 53">
                    <a:extLst>
                      <a:ext uri="{FF2B5EF4-FFF2-40B4-BE49-F238E27FC236}">
                        <a16:creationId xmlns:a16="http://schemas.microsoft.com/office/drawing/2014/main" id="{55EDEDBF-F2EB-C79F-5DB3-FF64DB8CC512}"/>
                      </a:ext>
                    </a:extLst>
                  </p:cNvPr>
                  <p:cNvSpPr/>
                  <p:nvPr/>
                </p:nvSpPr>
                <p:spPr>
                  <a:xfrm>
                    <a:off x="760859" y="2292185"/>
                    <a:ext cx="3429000" cy="18288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Milestone</a:t>
                    </a:r>
                  </a:p>
                </p:txBody>
              </p:sp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20167B30-57A5-C6CC-4D13-79F65A4017D0}"/>
                      </a:ext>
                    </a:extLst>
                  </p:cNvPr>
                  <p:cNvSpPr/>
                  <p:nvPr/>
                </p:nvSpPr>
                <p:spPr>
                  <a:xfrm>
                    <a:off x="4286354" y="2292185"/>
                    <a:ext cx="1097280" cy="18288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Planned Date</a:t>
                    </a:r>
                  </a:p>
                </p:txBody>
              </p:sp>
              <p:sp>
                <p:nvSpPr>
                  <p:cNvPr id="56" name="Rectangle: Rounded Corners 55">
                    <a:extLst>
                      <a:ext uri="{FF2B5EF4-FFF2-40B4-BE49-F238E27FC236}">
                        <a16:creationId xmlns:a16="http://schemas.microsoft.com/office/drawing/2014/main" id="{443EFC75-172E-3F8E-CE72-F03CAC735131}"/>
                      </a:ext>
                    </a:extLst>
                  </p:cNvPr>
                  <p:cNvSpPr/>
                  <p:nvPr/>
                </p:nvSpPr>
                <p:spPr>
                  <a:xfrm>
                    <a:off x="5480129" y="2292185"/>
                    <a:ext cx="640080" cy="18288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Status</a:t>
                    </a:r>
                  </a:p>
                </p:txBody>
              </p:sp>
              <p:sp>
                <p:nvSpPr>
                  <p:cNvPr id="57" name="Rectangle: Rounded Corners 56">
                    <a:extLst>
                      <a:ext uri="{FF2B5EF4-FFF2-40B4-BE49-F238E27FC236}">
                        <a16:creationId xmlns:a16="http://schemas.microsoft.com/office/drawing/2014/main" id="{17F60709-FBFA-9449-DEB5-53474C7E6B51}"/>
                      </a:ext>
                    </a:extLst>
                  </p:cNvPr>
                  <p:cNvSpPr/>
                  <p:nvPr/>
                </p:nvSpPr>
                <p:spPr>
                  <a:xfrm>
                    <a:off x="760859" y="2539700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58" name="Rectangle: Rounded Corners 57">
                    <a:extLst>
                      <a:ext uri="{FF2B5EF4-FFF2-40B4-BE49-F238E27FC236}">
                        <a16:creationId xmlns:a16="http://schemas.microsoft.com/office/drawing/2014/main" id="{12ECCA7D-6051-F4B1-2DDA-84A38710D5DE}"/>
                      </a:ext>
                    </a:extLst>
                  </p:cNvPr>
                  <p:cNvSpPr/>
                  <p:nvPr/>
                </p:nvSpPr>
                <p:spPr>
                  <a:xfrm>
                    <a:off x="4286354" y="2539700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59" name="Rectangle: Rounded Corners 58">
                    <a:extLst>
                      <a:ext uri="{FF2B5EF4-FFF2-40B4-BE49-F238E27FC236}">
                        <a16:creationId xmlns:a16="http://schemas.microsoft.com/office/drawing/2014/main" id="{BC4F9F03-0336-8FD0-3D90-600171C8E834}"/>
                      </a:ext>
                    </a:extLst>
                  </p:cNvPr>
                  <p:cNvSpPr/>
                  <p:nvPr/>
                </p:nvSpPr>
                <p:spPr>
                  <a:xfrm>
                    <a:off x="5480129" y="2539700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60" name="Rectangle: Rounded Corners 59">
                    <a:extLst>
                      <a:ext uri="{FF2B5EF4-FFF2-40B4-BE49-F238E27FC236}">
                        <a16:creationId xmlns:a16="http://schemas.microsoft.com/office/drawing/2014/main" id="{A58CDCD6-7672-077E-281F-BD7D45F2966A}"/>
                      </a:ext>
                    </a:extLst>
                  </p:cNvPr>
                  <p:cNvSpPr/>
                  <p:nvPr/>
                </p:nvSpPr>
                <p:spPr>
                  <a:xfrm>
                    <a:off x="760859" y="2787215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41285429-6C08-1078-072C-77AF40885660}"/>
                      </a:ext>
                    </a:extLst>
                  </p:cNvPr>
                  <p:cNvSpPr/>
                  <p:nvPr/>
                </p:nvSpPr>
                <p:spPr>
                  <a:xfrm>
                    <a:off x="4286354" y="2787215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62" name="Rectangle: Rounded Corners 61">
                    <a:extLst>
                      <a:ext uri="{FF2B5EF4-FFF2-40B4-BE49-F238E27FC236}">
                        <a16:creationId xmlns:a16="http://schemas.microsoft.com/office/drawing/2014/main" id="{CB16096A-B048-CB45-A367-8E922D83FEFD}"/>
                      </a:ext>
                    </a:extLst>
                  </p:cNvPr>
                  <p:cNvSpPr/>
                  <p:nvPr/>
                </p:nvSpPr>
                <p:spPr>
                  <a:xfrm>
                    <a:off x="5480129" y="2787215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63" name="Rectangle: Rounded Corners 62">
                    <a:extLst>
                      <a:ext uri="{FF2B5EF4-FFF2-40B4-BE49-F238E27FC236}">
                        <a16:creationId xmlns:a16="http://schemas.microsoft.com/office/drawing/2014/main" id="{1FA9FA6A-09F5-FA3A-9A5C-EE40F3F6DA28}"/>
                      </a:ext>
                    </a:extLst>
                  </p:cNvPr>
                  <p:cNvSpPr/>
                  <p:nvPr/>
                </p:nvSpPr>
                <p:spPr>
                  <a:xfrm>
                    <a:off x="760859" y="3034730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64" name="Rectangle: Rounded Corners 63">
                    <a:extLst>
                      <a:ext uri="{FF2B5EF4-FFF2-40B4-BE49-F238E27FC236}">
                        <a16:creationId xmlns:a16="http://schemas.microsoft.com/office/drawing/2014/main" id="{D5619F66-D8FF-CA78-B197-B3B807247CEE}"/>
                      </a:ext>
                    </a:extLst>
                  </p:cNvPr>
                  <p:cNvSpPr/>
                  <p:nvPr/>
                </p:nvSpPr>
                <p:spPr>
                  <a:xfrm>
                    <a:off x="4286354" y="3034730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65" name="Rectangle: Rounded Corners 64">
                    <a:extLst>
                      <a:ext uri="{FF2B5EF4-FFF2-40B4-BE49-F238E27FC236}">
                        <a16:creationId xmlns:a16="http://schemas.microsoft.com/office/drawing/2014/main" id="{107463B9-01AE-017A-F51B-B629BD023D75}"/>
                      </a:ext>
                    </a:extLst>
                  </p:cNvPr>
                  <p:cNvSpPr/>
                  <p:nvPr/>
                </p:nvSpPr>
                <p:spPr>
                  <a:xfrm>
                    <a:off x="5480129" y="3034730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66" name="Rectangle: Rounded Corners 65">
                    <a:extLst>
                      <a:ext uri="{FF2B5EF4-FFF2-40B4-BE49-F238E27FC236}">
                        <a16:creationId xmlns:a16="http://schemas.microsoft.com/office/drawing/2014/main" id="{59D4BD28-C4F7-2A72-7601-2B157590D3A9}"/>
                      </a:ext>
                    </a:extLst>
                  </p:cNvPr>
                  <p:cNvSpPr/>
                  <p:nvPr/>
                </p:nvSpPr>
                <p:spPr>
                  <a:xfrm>
                    <a:off x="760859" y="3282245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67" name="Rectangle: Rounded Corners 66">
                    <a:extLst>
                      <a:ext uri="{FF2B5EF4-FFF2-40B4-BE49-F238E27FC236}">
                        <a16:creationId xmlns:a16="http://schemas.microsoft.com/office/drawing/2014/main" id="{36E65D32-8C85-5AEB-54C4-CD17C9CCF384}"/>
                      </a:ext>
                    </a:extLst>
                  </p:cNvPr>
                  <p:cNvSpPr/>
                  <p:nvPr/>
                </p:nvSpPr>
                <p:spPr>
                  <a:xfrm>
                    <a:off x="4286354" y="3282245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68" name="Rectangle: Rounded Corners 67">
                    <a:extLst>
                      <a:ext uri="{FF2B5EF4-FFF2-40B4-BE49-F238E27FC236}">
                        <a16:creationId xmlns:a16="http://schemas.microsoft.com/office/drawing/2014/main" id="{59B649EE-173D-7287-8872-4BA3D5D84367}"/>
                      </a:ext>
                    </a:extLst>
                  </p:cNvPr>
                  <p:cNvSpPr/>
                  <p:nvPr/>
                </p:nvSpPr>
                <p:spPr>
                  <a:xfrm>
                    <a:off x="5480129" y="3282245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69" name="Rectangle: Rounded Corners 68">
                    <a:extLst>
                      <a:ext uri="{FF2B5EF4-FFF2-40B4-BE49-F238E27FC236}">
                        <a16:creationId xmlns:a16="http://schemas.microsoft.com/office/drawing/2014/main" id="{8D5796F6-B572-3B05-5120-365AF2C63E17}"/>
                      </a:ext>
                    </a:extLst>
                  </p:cNvPr>
                  <p:cNvSpPr/>
                  <p:nvPr/>
                </p:nvSpPr>
                <p:spPr>
                  <a:xfrm>
                    <a:off x="760859" y="3529760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70" name="Rectangle: Rounded Corners 69">
                    <a:extLst>
                      <a:ext uri="{FF2B5EF4-FFF2-40B4-BE49-F238E27FC236}">
                        <a16:creationId xmlns:a16="http://schemas.microsoft.com/office/drawing/2014/main" id="{F31B0B8F-D56D-0BD4-BB88-51AD9383C7FD}"/>
                      </a:ext>
                    </a:extLst>
                  </p:cNvPr>
                  <p:cNvSpPr/>
                  <p:nvPr/>
                </p:nvSpPr>
                <p:spPr>
                  <a:xfrm>
                    <a:off x="4286354" y="3529760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71" name="Rectangle: Rounded Corners 70">
                    <a:extLst>
                      <a:ext uri="{FF2B5EF4-FFF2-40B4-BE49-F238E27FC236}">
                        <a16:creationId xmlns:a16="http://schemas.microsoft.com/office/drawing/2014/main" id="{780A7D13-F23B-0FC1-9A44-DBAB76586F79}"/>
                      </a:ext>
                    </a:extLst>
                  </p:cNvPr>
                  <p:cNvSpPr/>
                  <p:nvPr/>
                </p:nvSpPr>
                <p:spPr>
                  <a:xfrm>
                    <a:off x="5480129" y="3529760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72" name="Rectangle: Rounded Corners 71">
                    <a:extLst>
                      <a:ext uri="{FF2B5EF4-FFF2-40B4-BE49-F238E27FC236}">
                        <a16:creationId xmlns:a16="http://schemas.microsoft.com/office/drawing/2014/main" id="{EA9E64B3-B1D6-C02D-380E-70117350D537}"/>
                      </a:ext>
                    </a:extLst>
                  </p:cNvPr>
                  <p:cNvSpPr/>
                  <p:nvPr/>
                </p:nvSpPr>
                <p:spPr>
                  <a:xfrm>
                    <a:off x="760859" y="3777275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73" name="Rectangle: Rounded Corners 72">
                    <a:extLst>
                      <a:ext uri="{FF2B5EF4-FFF2-40B4-BE49-F238E27FC236}">
                        <a16:creationId xmlns:a16="http://schemas.microsoft.com/office/drawing/2014/main" id="{FA88C4C0-142C-FCD4-47A4-449626FDE7A4}"/>
                      </a:ext>
                    </a:extLst>
                  </p:cNvPr>
                  <p:cNvSpPr/>
                  <p:nvPr/>
                </p:nvSpPr>
                <p:spPr>
                  <a:xfrm>
                    <a:off x="4286354" y="3777275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74" name="Rectangle: Rounded Corners 73">
                    <a:extLst>
                      <a:ext uri="{FF2B5EF4-FFF2-40B4-BE49-F238E27FC236}">
                        <a16:creationId xmlns:a16="http://schemas.microsoft.com/office/drawing/2014/main" id="{9B170C1C-0FA9-6CC6-FE9A-9AD1E79D86B7}"/>
                      </a:ext>
                    </a:extLst>
                  </p:cNvPr>
                  <p:cNvSpPr/>
                  <p:nvPr/>
                </p:nvSpPr>
                <p:spPr>
                  <a:xfrm>
                    <a:off x="5480129" y="3777275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75" name="Rectangle: Rounded Corners 74">
                    <a:extLst>
                      <a:ext uri="{FF2B5EF4-FFF2-40B4-BE49-F238E27FC236}">
                        <a16:creationId xmlns:a16="http://schemas.microsoft.com/office/drawing/2014/main" id="{1CF3B720-7BD7-5175-66D6-E2BA3E26AECA}"/>
                      </a:ext>
                    </a:extLst>
                  </p:cNvPr>
                  <p:cNvSpPr/>
                  <p:nvPr/>
                </p:nvSpPr>
                <p:spPr>
                  <a:xfrm>
                    <a:off x="760859" y="4024790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76" name="Rectangle: Rounded Corners 75">
                    <a:extLst>
                      <a:ext uri="{FF2B5EF4-FFF2-40B4-BE49-F238E27FC236}">
                        <a16:creationId xmlns:a16="http://schemas.microsoft.com/office/drawing/2014/main" id="{47CE162B-7511-C902-455E-9B9F3C34F3C4}"/>
                      </a:ext>
                    </a:extLst>
                  </p:cNvPr>
                  <p:cNvSpPr/>
                  <p:nvPr/>
                </p:nvSpPr>
                <p:spPr>
                  <a:xfrm>
                    <a:off x="4286354" y="4024790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77" name="Rectangle: Rounded Corners 76">
                    <a:extLst>
                      <a:ext uri="{FF2B5EF4-FFF2-40B4-BE49-F238E27FC236}">
                        <a16:creationId xmlns:a16="http://schemas.microsoft.com/office/drawing/2014/main" id="{304F7669-7701-1E6E-5CC5-A48813EA35F6}"/>
                      </a:ext>
                    </a:extLst>
                  </p:cNvPr>
                  <p:cNvSpPr/>
                  <p:nvPr/>
                </p:nvSpPr>
                <p:spPr>
                  <a:xfrm>
                    <a:off x="5480129" y="4024790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78" name="Rectangle: Rounded Corners 77">
                    <a:extLst>
                      <a:ext uri="{FF2B5EF4-FFF2-40B4-BE49-F238E27FC236}">
                        <a16:creationId xmlns:a16="http://schemas.microsoft.com/office/drawing/2014/main" id="{2B02D9B4-C89B-18F7-F0B3-DCFEFB6F6E72}"/>
                      </a:ext>
                    </a:extLst>
                  </p:cNvPr>
                  <p:cNvSpPr/>
                  <p:nvPr/>
                </p:nvSpPr>
                <p:spPr>
                  <a:xfrm>
                    <a:off x="760859" y="4272305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79" name="Rectangle: Rounded Corners 78">
                    <a:extLst>
                      <a:ext uri="{FF2B5EF4-FFF2-40B4-BE49-F238E27FC236}">
                        <a16:creationId xmlns:a16="http://schemas.microsoft.com/office/drawing/2014/main" id="{C560FC86-E1E3-E9F3-54F6-D90D78EADB47}"/>
                      </a:ext>
                    </a:extLst>
                  </p:cNvPr>
                  <p:cNvSpPr/>
                  <p:nvPr/>
                </p:nvSpPr>
                <p:spPr>
                  <a:xfrm>
                    <a:off x="4286354" y="4272305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80" name="Rectangle: Rounded Corners 79">
                    <a:extLst>
                      <a:ext uri="{FF2B5EF4-FFF2-40B4-BE49-F238E27FC236}">
                        <a16:creationId xmlns:a16="http://schemas.microsoft.com/office/drawing/2014/main" id="{6A6DAB7D-F131-D27C-C9F9-CF16B4683E74}"/>
                      </a:ext>
                    </a:extLst>
                  </p:cNvPr>
                  <p:cNvSpPr/>
                  <p:nvPr/>
                </p:nvSpPr>
                <p:spPr>
                  <a:xfrm>
                    <a:off x="5480129" y="4272305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81" name="Rectangle: Rounded Corners 80">
                    <a:extLst>
                      <a:ext uri="{FF2B5EF4-FFF2-40B4-BE49-F238E27FC236}">
                        <a16:creationId xmlns:a16="http://schemas.microsoft.com/office/drawing/2014/main" id="{1C22CD0F-9539-C9AF-C67B-2B1FF25EF768}"/>
                      </a:ext>
                    </a:extLst>
                  </p:cNvPr>
                  <p:cNvSpPr/>
                  <p:nvPr/>
                </p:nvSpPr>
                <p:spPr>
                  <a:xfrm>
                    <a:off x="760859" y="4519820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82" name="Rectangle: Rounded Corners 81">
                    <a:extLst>
                      <a:ext uri="{FF2B5EF4-FFF2-40B4-BE49-F238E27FC236}">
                        <a16:creationId xmlns:a16="http://schemas.microsoft.com/office/drawing/2014/main" id="{95103F64-4BDA-988B-85CA-CF3881AAA9F1}"/>
                      </a:ext>
                    </a:extLst>
                  </p:cNvPr>
                  <p:cNvSpPr/>
                  <p:nvPr/>
                </p:nvSpPr>
                <p:spPr>
                  <a:xfrm>
                    <a:off x="4286354" y="4519820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83" name="Rectangle: Rounded Corners 82">
                    <a:extLst>
                      <a:ext uri="{FF2B5EF4-FFF2-40B4-BE49-F238E27FC236}">
                        <a16:creationId xmlns:a16="http://schemas.microsoft.com/office/drawing/2014/main" id="{C50D46AA-B5C7-1FEC-7A22-84CD21B68A10}"/>
                      </a:ext>
                    </a:extLst>
                  </p:cNvPr>
                  <p:cNvSpPr/>
                  <p:nvPr/>
                </p:nvSpPr>
                <p:spPr>
                  <a:xfrm>
                    <a:off x="5480129" y="4519820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84" name="Rectangle: Rounded Corners 83">
                    <a:extLst>
                      <a:ext uri="{FF2B5EF4-FFF2-40B4-BE49-F238E27FC236}">
                        <a16:creationId xmlns:a16="http://schemas.microsoft.com/office/drawing/2014/main" id="{F8C895CB-189C-7AEC-5CCA-DB5ACE964131}"/>
                      </a:ext>
                    </a:extLst>
                  </p:cNvPr>
                  <p:cNvSpPr/>
                  <p:nvPr/>
                </p:nvSpPr>
                <p:spPr>
                  <a:xfrm>
                    <a:off x="760859" y="4767335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85" name="Rectangle: Rounded Corners 84">
                    <a:extLst>
                      <a:ext uri="{FF2B5EF4-FFF2-40B4-BE49-F238E27FC236}">
                        <a16:creationId xmlns:a16="http://schemas.microsoft.com/office/drawing/2014/main" id="{1B9F3E09-9726-6C7A-1E10-4A6E261F125B}"/>
                      </a:ext>
                    </a:extLst>
                  </p:cNvPr>
                  <p:cNvSpPr/>
                  <p:nvPr/>
                </p:nvSpPr>
                <p:spPr>
                  <a:xfrm>
                    <a:off x="4286354" y="4767335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86" name="Rectangle: Rounded Corners 85">
                    <a:extLst>
                      <a:ext uri="{FF2B5EF4-FFF2-40B4-BE49-F238E27FC236}">
                        <a16:creationId xmlns:a16="http://schemas.microsoft.com/office/drawing/2014/main" id="{58295C9F-093B-BA08-9EF0-75E2614DF236}"/>
                      </a:ext>
                    </a:extLst>
                  </p:cNvPr>
                  <p:cNvSpPr/>
                  <p:nvPr/>
                </p:nvSpPr>
                <p:spPr>
                  <a:xfrm>
                    <a:off x="5480129" y="4767335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87" name="Rectangle: Rounded Corners 86">
                    <a:extLst>
                      <a:ext uri="{FF2B5EF4-FFF2-40B4-BE49-F238E27FC236}">
                        <a16:creationId xmlns:a16="http://schemas.microsoft.com/office/drawing/2014/main" id="{C3BD04C2-3361-311D-C84A-2E60030CDD8F}"/>
                      </a:ext>
                    </a:extLst>
                  </p:cNvPr>
                  <p:cNvSpPr/>
                  <p:nvPr/>
                </p:nvSpPr>
                <p:spPr>
                  <a:xfrm>
                    <a:off x="760859" y="5014850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88" name="Rectangle: Rounded Corners 87">
                    <a:extLst>
                      <a:ext uri="{FF2B5EF4-FFF2-40B4-BE49-F238E27FC236}">
                        <a16:creationId xmlns:a16="http://schemas.microsoft.com/office/drawing/2014/main" id="{8806B289-A9A2-B52A-F83B-C458FEB0F37F}"/>
                      </a:ext>
                    </a:extLst>
                  </p:cNvPr>
                  <p:cNvSpPr/>
                  <p:nvPr/>
                </p:nvSpPr>
                <p:spPr>
                  <a:xfrm>
                    <a:off x="4286354" y="5014850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89" name="Rectangle: Rounded Corners 88">
                    <a:extLst>
                      <a:ext uri="{FF2B5EF4-FFF2-40B4-BE49-F238E27FC236}">
                        <a16:creationId xmlns:a16="http://schemas.microsoft.com/office/drawing/2014/main" id="{DC51AA42-D97C-49E4-1A79-1FD0289D77D8}"/>
                      </a:ext>
                    </a:extLst>
                  </p:cNvPr>
                  <p:cNvSpPr/>
                  <p:nvPr/>
                </p:nvSpPr>
                <p:spPr>
                  <a:xfrm>
                    <a:off x="5480129" y="5014850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90" name="Rectangle: Rounded Corners 89">
                    <a:extLst>
                      <a:ext uri="{FF2B5EF4-FFF2-40B4-BE49-F238E27FC236}">
                        <a16:creationId xmlns:a16="http://schemas.microsoft.com/office/drawing/2014/main" id="{11625AA2-78CC-ECAD-3411-FF93977DBFF7}"/>
                      </a:ext>
                    </a:extLst>
                  </p:cNvPr>
                  <p:cNvSpPr/>
                  <p:nvPr/>
                </p:nvSpPr>
                <p:spPr>
                  <a:xfrm>
                    <a:off x="760859" y="5262362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91" name="Rectangle: Rounded Corners 90">
                    <a:extLst>
                      <a:ext uri="{FF2B5EF4-FFF2-40B4-BE49-F238E27FC236}">
                        <a16:creationId xmlns:a16="http://schemas.microsoft.com/office/drawing/2014/main" id="{78683414-8E8C-5E80-DB7F-6BA49E4E1BDD}"/>
                      </a:ext>
                    </a:extLst>
                  </p:cNvPr>
                  <p:cNvSpPr/>
                  <p:nvPr/>
                </p:nvSpPr>
                <p:spPr>
                  <a:xfrm>
                    <a:off x="4286354" y="5262362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92" name="Rectangle: Rounded Corners 91">
                    <a:extLst>
                      <a:ext uri="{FF2B5EF4-FFF2-40B4-BE49-F238E27FC236}">
                        <a16:creationId xmlns:a16="http://schemas.microsoft.com/office/drawing/2014/main" id="{AB692F2B-D24F-62BD-FC77-003326F38122}"/>
                      </a:ext>
                    </a:extLst>
                  </p:cNvPr>
                  <p:cNvSpPr/>
                  <p:nvPr/>
                </p:nvSpPr>
                <p:spPr>
                  <a:xfrm>
                    <a:off x="5480129" y="5262362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</p:grp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C8E8FB1-19E2-C65F-667E-DD59BFC70DB5}"/>
                  </a:ext>
                </a:extLst>
              </p:cNvPr>
              <p:cNvGrpSpPr/>
              <p:nvPr/>
            </p:nvGrpSpPr>
            <p:grpSpPr>
              <a:xfrm>
                <a:off x="6237178" y="2202053"/>
                <a:ext cx="4846320" cy="1783080"/>
                <a:chOff x="6237178" y="2202053"/>
                <a:chExt cx="4846320" cy="178308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BC23083-ADC2-8681-17A6-5DFED7E045B1}"/>
                    </a:ext>
                  </a:extLst>
                </p:cNvPr>
                <p:cNvSpPr/>
                <p:nvPr/>
              </p:nvSpPr>
              <p:spPr>
                <a:xfrm>
                  <a:off x="6237178" y="2202053"/>
                  <a:ext cx="4846320" cy="178308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14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B0A2DA04-91A9-1DCE-0E06-2A606B77EFAB}"/>
                    </a:ext>
                  </a:extLst>
                </p:cNvPr>
                <p:cNvGrpSpPr/>
                <p:nvPr/>
              </p:nvGrpSpPr>
              <p:grpSpPr>
                <a:xfrm>
                  <a:off x="6314859" y="2297910"/>
                  <a:ext cx="4703749" cy="1657156"/>
                  <a:chOff x="6314859" y="2297910"/>
                  <a:chExt cx="4703749" cy="1657156"/>
                </a:xfrm>
              </p:grpSpPr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E6FCC0B0-ECE1-21F0-ABDD-41ABC8120A00}"/>
                      </a:ext>
                    </a:extLst>
                  </p:cNvPr>
                  <p:cNvSpPr/>
                  <p:nvPr/>
                </p:nvSpPr>
                <p:spPr>
                  <a:xfrm>
                    <a:off x="6314859" y="2297910"/>
                    <a:ext cx="2834640" cy="18288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Challenge / Issue / Actions</a:t>
                    </a:r>
                  </a:p>
                </p:txBody>
              </p:sp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CF410A03-9574-E122-A851-73ECAA56A8C4}"/>
                      </a:ext>
                    </a:extLst>
                  </p:cNvPr>
                  <p:cNvSpPr/>
                  <p:nvPr/>
                </p:nvSpPr>
                <p:spPr>
                  <a:xfrm>
                    <a:off x="9202005" y="2297910"/>
                    <a:ext cx="1097280" cy="18288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Resolve Date</a:t>
                    </a:r>
                  </a:p>
                </p:txBody>
              </p:sp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6DC2737D-092D-C60B-AFE4-68BF0B9B4D13}"/>
                      </a:ext>
                    </a:extLst>
                  </p:cNvPr>
                  <p:cNvSpPr/>
                  <p:nvPr/>
                </p:nvSpPr>
                <p:spPr>
                  <a:xfrm>
                    <a:off x="10378528" y="2297910"/>
                    <a:ext cx="640080" cy="18288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Status</a:t>
                    </a:r>
                  </a:p>
                </p:txBody>
              </p:sp>
              <p:sp>
                <p:nvSpPr>
                  <p:cNvPr id="34" name="Rectangle: Rounded Corners 33">
                    <a:extLst>
                      <a:ext uri="{FF2B5EF4-FFF2-40B4-BE49-F238E27FC236}">
                        <a16:creationId xmlns:a16="http://schemas.microsoft.com/office/drawing/2014/main" id="{136BFD6B-001D-1E6F-A659-79F010E040FE}"/>
                      </a:ext>
                    </a:extLst>
                  </p:cNvPr>
                  <p:cNvSpPr/>
                  <p:nvPr/>
                </p:nvSpPr>
                <p:spPr>
                  <a:xfrm>
                    <a:off x="6314859" y="2543623"/>
                    <a:ext cx="283464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35" name="Rectangle: Rounded Corners 34">
                    <a:extLst>
                      <a:ext uri="{FF2B5EF4-FFF2-40B4-BE49-F238E27FC236}">
                        <a16:creationId xmlns:a16="http://schemas.microsoft.com/office/drawing/2014/main" id="{A4E3590C-A52A-C62A-6BDC-73D471E712F3}"/>
                      </a:ext>
                    </a:extLst>
                  </p:cNvPr>
                  <p:cNvSpPr/>
                  <p:nvPr/>
                </p:nvSpPr>
                <p:spPr>
                  <a:xfrm>
                    <a:off x="9202005" y="2543623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36" name="Rectangle: Rounded Corners 35">
                    <a:extLst>
                      <a:ext uri="{FF2B5EF4-FFF2-40B4-BE49-F238E27FC236}">
                        <a16:creationId xmlns:a16="http://schemas.microsoft.com/office/drawing/2014/main" id="{C3BF2F2E-EE10-D535-93F0-B9348FFB3BCC}"/>
                      </a:ext>
                    </a:extLst>
                  </p:cNvPr>
                  <p:cNvSpPr/>
                  <p:nvPr/>
                </p:nvSpPr>
                <p:spPr>
                  <a:xfrm>
                    <a:off x="10378528" y="2543623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Rectangle: Rounded Corners 36">
                    <a:extLst>
                      <a:ext uri="{FF2B5EF4-FFF2-40B4-BE49-F238E27FC236}">
                        <a16:creationId xmlns:a16="http://schemas.microsoft.com/office/drawing/2014/main" id="{89587034-883F-347E-A610-E9AADECCF815}"/>
                      </a:ext>
                    </a:extLst>
                  </p:cNvPr>
                  <p:cNvSpPr/>
                  <p:nvPr/>
                </p:nvSpPr>
                <p:spPr>
                  <a:xfrm>
                    <a:off x="6314859" y="2789336"/>
                    <a:ext cx="283464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38" name="Rectangle: Rounded Corners 37">
                    <a:extLst>
                      <a:ext uri="{FF2B5EF4-FFF2-40B4-BE49-F238E27FC236}">
                        <a16:creationId xmlns:a16="http://schemas.microsoft.com/office/drawing/2014/main" id="{90C167B0-D5D2-F478-FCBF-D643F8B4FC6F}"/>
                      </a:ext>
                    </a:extLst>
                  </p:cNvPr>
                  <p:cNvSpPr/>
                  <p:nvPr/>
                </p:nvSpPr>
                <p:spPr>
                  <a:xfrm>
                    <a:off x="9202005" y="2789336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39" name="Rectangle: Rounded Corners 38">
                    <a:extLst>
                      <a:ext uri="{FF2B5EF4-FFF2-40B4-BE49-F238E27FC236}">
                        <a16:creationId xmlns:a16="http://schemas.microsoft.com/office/drawing/2014/main" id="{EAE13014-C3A1-AA04-1D69-9043A6BBCE92}"/>
                      </a:ext>
                    </a:extLst>
                  </p:cNvPr>
                  <p:cNvSpPr/>
                  <p:nvPr/>
                </p:nvSpPr>
                <p:spPr>
                  <a:xfrm>
                    <a:off x="10378528" y="2789336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tangle: Rounded Corners 39">
                    <a:extLst>
                      <a:ext uri="{FF2B5EF4-FFF2-40B4-BE49-F238E27FC236}">
                        <a16:creationId xmlns:a16="http://schemas.microsoft.com/office/drawing/2014/main" id="{157B61E8-62AA-8187-A366-59E5359B5D70}"/>
                      </a:ext>
                    </a:extLst>
                  </p:cNvPr>
                  <p:cNvSpPr/>
                  <p:nvPr/>
                </p:nvSpPr>
                <p:spPr>
                  <a:xfrm>
                    <a:off x="6314859" y="3035049"/>
                    <a:ext cx="283464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41" name="Rectangle: Rounded Corners 40">
                    <a:extLst>
                      <a:ext uri="{FF2B5EF4-FFF2-40B4-BE49-F238E27FC236}">
                        <a16:creationId xmlns:a16="http://schemas.microsoft.com/office/drawing/2014/main" id="{09EECDE2-F13E-A128-A739-EE8C899A7BA3}"/>
                      </a:ext>
                    </a:extLst>
                  </p:cNvPr>
                  <p:cNvSpPr/>
                  <p:nvPr/>
                </p:nvSpPr>
                <p:spPr>
                  <a:xfrm>
                    <a:off x="9202005" y="3035049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42" name="Rectangle: Rounded Corners 41">
                    <a:extLst>
                      <a:ext uri="{FF2B5EF4-FFF2-40B4-BE49-F238E27FC236}">
                        <a16:creationId xmlns:a16="http://schemas.microsoft.com/office/drawing/2014/main" id="{98DE1107-3555-CD7A-30BF-93CE5497BA22}"/>
                      </a:ext>
                    </a:extLst>
                  </p:cNvPr>
                  <p:cNvSpPr/>
                  <p:nvPr/>
                </p:nvSpPr>
                <p:spPr>
                  <a:xfrm>
                    <a:off x="10378528" y="3035049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7AA46F48-B96F-2D04-72B0-3FF88B8B994C}"/>
                      </a:ext>
                    </a:extLst>
                  </p:cNvPr>
                  <p:cNvSpPr/>
                  <p:nvPr/>
                </p:nvSpPr>
                <p:spPr>
                  <a:xfrm>
                    <a:off x="6314859" y="3280762"/>
                    <a:ext cx="283464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44" name="Rectangle: Rounded Corners 43">
                    <a:extLst>
                      <a:ext uri="{FF2B5EF4-FFF2-40B4-BE49-F238E27FC236}">
                        <a16:creationId xmlns:a16="http://schemas.microsoft.com/office/drawing/2014/main" id="{9BAD3D19-EC17-0DB5-B1C4-42B77A6A17C8}"/>
                      </a:ext>
                    </a:extLst>
                  </p:cNvPr>
                  <p:cNvSpPr/>
                  <p:nvPr/>
                </p:nvSpPr>
                <p:spPr>
                  <a:xfrm>
                    <a:off x="9202005" y="3280762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B8FC9A50-DFED-F133-ED9C-D693C6997F87}"/>
                      </a:ext>
                    </a:extLst>
                  </p:cNvPr>
                  <p:cNvSpPr/>
                  <p:nvPr/>
                </p:nvSpPr>
                <p:spPr>
                  <a:xfrm>
                    <a:off x="10378528" y="3280762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tangle: Rounded Corners 45">
                    <a:extLst>
                      <a:ext uri="{FF2B5EF4-FFF2-40B4-BE49-F238E27FC236}">
                        <a16:creationId xmlns:a16="http://schemas.microsoft.com/office/drawing/2014/main" id="{645227B7-5FE1-3B07-34BD-F15DEA5D6831}"/>
                      </a:ext>
                    </a:extLst>
                  </p:cNvPr>
                  <p:cNvSpPr/>
                  <p:nvPr/>
                </p:nvSpPr>
                <p:spPr>
                  <a:xfrm>
                    <a:off x="6314859" y="3526475"/>
                    <a:ext cx="283464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47" name="Rectangle: Rounded Corners 46">
                    <a:extLst>
                      <a:ext uri="{FF2B5EF4-FFF2-40B4-BE49-F238E27FC236}">
                        <a16:creationId xmlns:a16="http://schemas.microsoft.com/office/drawing/2014/main" id="{CA1FE62E-0BBB-849E-8393-6C190816AA4A}"/>
                      </a:ext>
                    </a:extLst>
                  </p:cNvPr>
                  <p:cNvSpPr/>
                  <p:nvPr/>
                </p:nvSpPr>
                <p:spPr>
                  <a:xfrm>
                    <a:off x="9202005" y="3526475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48" name="Rectangle: Rounded Corners 47">
                    <a:extLst>
                      <a:ext uri="{FF2B5EF4-FFF2-40B4-BE49-F238E27FC236}">
                        <a16:creationId xmlns:a16="http://schemas.microsoft.com/office/drawing/2014/main" id="{6B39233A-B48B-D952-2D29-62F0DCE2D4A5}"/>
                      </a:ext>
                    </a:extLst>
                  </p:cNvPr>
                  <p:cNvSpPr/>
                  <p:nvPr/>
                </p:nvSpPr>
                <p:spPr>
                  <a:xfrm>
                    <a:off x="10378528" y="3526475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75F0B764-163D-9A3F-7C4C-5392260FA6F8}"/>
                      </a:ext>
                    </a:extLst>
                  </p:cNvPr>
                  <p:cNvSpPr/>
                  <p:nvPr/>
                </p:nvSpPr>
                <p:spPr>
                  <a:xfrm>
                    <a:off x="6314859" y="3772186"/>
                    <a:ext cx="283464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50" name="Rectangle: Rounded Corners 49">
                    <a:extLst>
                      <a:ext uri="{FF2B5EF4-FFF2-40B4-BE49-F238E27FC236}">
                        <a16:creationId xmlns:a16="http://schemas.microsoft.com/office/drawing/2014/main" id="{78905816-2A74-5D46-2D09-056BD0B308B2}"/>
                      </a:ext>
                    </a:extLst>
                  </p:cNvPr>
                  <p:cNvSpPr/>
                  <p:nvPr/>
                </p:nvSpPr>
                <p:spPr>
                  <a:xfrm>
                    <a:off x="9202005" y="3772186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51" name="Rectangle: Rounded Corners 50">
                    <a:extLst>
                      <a:ext uri="{FF2B5EF4-FFF2-40B4-BE49-F238E27FC236}">
                        <a16:creationId xmlns:a16="http://schemas.microsoft.com/office/drawing/2014/main" id="{8FBE4CC7-BC19-2A4D-4B25-62B8F6260901}"/>
                      </a:ext>
                    </a:extLst>
                  </p:cNvPr>
                  <p:cNvSpPr/>
                  <p:nvPr/>
                </p:nvSpPr>
                <p:spPr>
                  <a:xfrm>
                    <a:off x="10378528" y="3772186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7575302-E4D4-396E-5501-784A7C0DE342}"/>
                  </a:ext>
                </a:extLst>
              </p:cNvPr>
              <p:cNvGrpSpPr/>
              <p:nvPr/>
            </p:nvGrpSpPr>
            <p:grpSpPr>
              <a:xfrm>
                <a:off x="6237178" y="3976932"/>
                <a:ext cx="4846320" cy="1600200"/>
                <a:chOff x="6237178" y="3976932"/>
                <a:chExt cx="4846320" cy="1600200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43801EC-B716-47CD-24E3-09CF9B6892D7}"/>
                    </a:ext>
                  </a:extLst>
                </p:cNvPr>
                <p:cNvSpPr/>
                <p:nvPr/>
              </p:nvSpPr>
              <p:spPr>
                <a:xfrm>
                  <a:off x="6237178" y="3976932"/>
                  <a:ext cx="4846320" cy="16002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14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B4C566DD-6BDE-42FC-0DD9-2538A34C3880}"/>
                    </a:ext>
                  </a:extLst>
                </p:cNvPr>
                <p:cNvSpPr/>
                <p:nvPr/>
              </p:nvSpPr>
              <p:spPr>
                <a:xfrm>
                  <a:off x="6317669" y="4024790"/>
                  <a:ext cx="2834640" cy="1828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Support Needed / Decision to be Made</a:t>
                  </a: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FB0E41A0-07B4-5710-276A-6F331EFA08AB}"/>
                    </a:ext>
                  </a:extLst>
                </p:cNvPr>
                <p:cNvSpPr/>
                <p:nvPr/>
              </p:nvSpPr>
              <p:spPr>
                <a:xfrm>
                  <a:off x="9204815" y="4024790"/>
                  <a:ext cx="1097280" cy="1828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From / Owner</a:t>
                  </a: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5D0F024-8F3E-DC8E-804C-BE9EBDD3541B}"/>
                    </a:ext>
                  </a:extLst>
                </p:cNvPr>
                <p:cNvSpPr/>
                <p:nvPr/>
              </p:nvSpPr>
              <p:spPr>
                <a:xfrm>
                  <a:off x="10381338" y="4024790"/>
                  <a:ext cx="640080" cy="1828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Status</a:t>
                  </a: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BE792DA2-1B7E-4FB2-EF75-854C7AB3C9CD}"/>
                    </a:ext>
                  </a:extLst>
                </p:cNvPr>
                <p:cNvSpPr/>
                <p:nvPr/>
              </p:nvSpPr>
              <p:spPr>
                <a:xfrm>
                  <a:off x="6317669" y="4270503"/>
                  <a:ext cx="283464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Scope Approval Authorities – Who?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FE8DA892-2313-1DEF-4827-1E1963779197}"/>
                    </a:ext>
                  </a:extLst>
                </p:cNvPr>
                <p:cNvSpPr/>
                <p:nvPr/>
              </p:nvSpPr>
              <p:spPr>
                <a:xfrm>
                  <a:off x="9204815" y="4270503"/>
                  <a:ext cx="10972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Exec Sponsors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BDEC1DF9-DEF6-BF21-5EC8-C05208E80501}"/>
                    </a:ext>
                  </a:extLst>
                </p:cNvPr>
                <p:cNvSpPr/>
                <p:nvPr/>
              </p:nvSpPr>
              <p:spPr>
                <a:xfrm>
                  <a:off x="10381338" y="4270503"/>
                  <a:ext cx="6400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Pending</a:t>
                  </a: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FAD7158B-D001-2AED-2276-4356F6983D3E}"/>
                    </a:ext>
                  </a:extLst>
                </p:cNvPr>
                <p:cNvSpPr/>
                <p:nvPr/>
              </p:nvSpPr>
              <p:spPr>
                <a:xfrm>
                  <a:off x="6317669" y="4516216"/>
                  <a:ext cx="283464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1C475BA3-1BDD-B2A5-2266-FCE7F05EE102}"/>
                    </a:ext>
                  </a:extLst>
                </p:cNvPr>
                <p:cNvSpPr/>
                <p:nvPr/>
              </p:nvSpPr>
              <p:spPr>
                <a:xfrm>
                  <a:off x="9204815" y="4516216"/>
                  <a:ext cx="10972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FDC138E9-3050-BD03-9C24-EFDE52F3AD0E}"/>
                    </a:ext>
                  </a:extLst>
                </p:cNvPr>
                <p:cNvSpPr/>
                <p:nvPr/>
              </p:nvSpPr>
              <p:spPr>
                <a:xfrm>
                  <a:off x="10381338" y="4516216"/>
                  <a:ext cx="6400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41650380-B2E5-7FE6-7C24-EB0F7E93D706}"/>
                    </a:ext>
                  </a:extLst>
                </p:cNvPr>
                <p:cNvSpPr/>
                <p:nvPr/>
              </p:nvSpPr>
              <p:spPr>
                <a:xfrm>
                  <a:off x="6317669" y="4761929"/>
                  <a:ext cx="283464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B2929953-2293-9A61-5D3C-729B22A51B40}"/>
                    </a:ext>
                  </a:extLst>
                </p:cNvPr>
                <p:cNvSpPr/>
                <p:nvPr/>
              </p:nvSpPr>
              <p:spPr>
                <a:xfrm>
                  <a:off x="9204815" y="4761929"/>
                  <a:ext cx="10972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714150D6-E4C1-B5C4-0A61-064C28C6EB68}"/>
                    </a:ext>
                  </a:extLst>
                </p:cNvPr>
                <p:cNvSpPr/>
                <p:nvPr/>
              </p:nvSpPr>
              <p:spPr>
                <a:xfrm>
                  <a:off x="10381338" y="4761929"/>
                  <a:ext cx="6400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60BCFF54-A5A7-BBF1-C5C8-A46F5F5798C8}"/>
                    </a:ext>
                  </a:extLst>
                </p:cNvPr>
                <p:cNvSpPr/>
                <p:nvPr/>
              </p:nvSpPr>
              <p:spPr>
                <a:xfrm>
                  <a:off x="6317669" y="5007642"/>
                  <a:ext cx="283464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3400B222-BF8E-5B97-2316-B05EA60FDC6C}"/>
                    </a:ext>
                  </a:extLst>
                </p:cNvPr>
                <p:cNvSpPr/>
                <p:nvPr/>
              </p:nvSpPr>
              <p:spPr>
                <a:xfrm>
                  <a:off x="9204815" y="5007642"/>
                  <a:ext cx="10972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15B7426B-629D-7283-7DB5-53C9AFCEFA9B}"/>
                    </a:ext>
                  </a:extLst>
                </p:cNvPr>
                <p:cNvSpPr/>
                <p:nvPr/>
              </p:nvSpPr>
              <p:spPr>
                <a:xfrm>
                  <a:off x="10381338" y="5007642"/>
                  <a:ext cx="6400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7B902107-402E-9089-F3D1-FBCF71F88653}"/>
                    </a:ext>
                  </a:extLst>
                </p:cNvPr>
                <p:cNvSpPr/>
                <p:nvPr/>
              </p:nvSpPr>
              <p:spPr>
                <a:xfrm>
                  <a:off x="6317669" y="5253355"/>
                  <a:ext cx="283464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53E4AAE9-5818-31BC-B2B5-ABAD37AC1EAA}"/>
                    </a:ext>
                  </a:extLst>
                </p:cNvPr>
                <p:cNvSpPr/>
                <p:nvPr/>
              </p:nvSpPr>
              <p:spPr>
                <a:xfrm>
                  <a:off x="9204815" y="5253355"/>
                  <a:ext cx="10972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382F13E1-7EF4-3530-6C50-6CA28A7612FD}"/>
                    </a:ext>
                  </a:extLst>
                </p:cNvPr>
                <p:cNvSpPr/>
                <p:nvPr/>
              </p:nvSpPr>
              <p:spPr>
                <a:xfrm>
                  <a:off x="10381338" y="5253355"/>
                  <a:ext cx="6400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FAD1CA-2CF0-D87E-4B58-1EFAA59F5CF3}"/>
                </a:ext>
              </a:extLst>
            </p:cNvPr>
            <p:cNvSpPr/>
            <p:nvPr/>
          </p:nvSpPr>
          <p:spPr>
            <a:xfrm>
              <a:off x="10588734" y="2593499"/>
              <a:ext cx="182880" cy="9107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9988821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AA2C-91CF-B707-0305-39D47B77D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Strengths-Weaknesses-Opportunities-Threats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32B0CE-B46C-0AD8-612D-CEC56F7D2AC4}"/>
              </a:ext>
            </a:extLst>
          </p:cNvPr>
          <p:cNvGrpSpPr/>
          <p:nvPr/>
        </p:nvGrpSpPr>
        <p:grpSpPr>
          <a:xfrm>
            <a:off x="1052179" y="727212"/>
            <a:ext cx="10087642" cy="5955197"/>
            <a:chOff x="837932" y="513513"/>
            <a:chExt cx="10087642" cy="59551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005236-312A-306D-A360-19C412850AE6}"/>
                </a:ext>
              </a:extLst>
            </p:cNvPr>
            <p:cNvSpPr/>
            <p:nvPr/>
          </p:nvSpPr>
          <p:spPr>
            <a:xfrm>
              <a:off x="1314619" y="2806316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u="sng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Strengths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0FB102-5421-28E1-C0F2-7BA2C6CA9DFF}"/>
                </a:ext>
              </a:extLst>
            </p:cNvPr>
            <p:cNvSpPr/>
            <p:nvPr/>
          </p:nvSpPr>
          <p:spPr>
            <a:xfrm>
              <a:off x="1314619" y="4639910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u="sng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Weaknesses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8047DE-55A2-417F-D1C7-0ACE5FDF2FB9}"/>
                </a:ext>
              </a:extLst>
            </p:cNvPr>
            <p:cNvSpPr/>
            <p:nvPr/>
          </p:nvSpPr>
          <p:spPr>
            <a:xfrm>
              <a:off x="4512738" y="979972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u="sng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Opportunities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1EED0-1956-9D2A-ECCC-41AE7284821C}"/>
                </a:ext>
              </a:extLst>
            </p:cNvPr>
            <p:cNvSpPr/>
            <p:nvPr/>
          </p:nvSpPr>
          <p:spPr>
            <a:xfrm>
              <a:off x="7713253" y="979972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u="sng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Threats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C0D4F6-1650-060C-26F7-DB6A648D35B5}"/>
                </a:ext>
              </a:extLst>
            </p:cNvPr>
            <p:cNvSpPr txBox="1"/>
            <p:nvPr/>
          </p:nvSpPr>
          <p:spPr>
            <a:xfrm>
              <a:off x="4524774" y="513513"/>
              <a:ext cx="640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2400" b="1" i="1" dirty="0">
                  <a:ln/>
                  <a:solidFill>
                    <a:schemeClr val="tx2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External Forces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8B8870-97D6-105B-0C43-3E55B69F0622}"/>
                </a:ext>
              </a:extLst>
            </p:cNvPr>
            <p:cNvSpPr txBox="1"/>
            <p:nvPr/>
          </p:nvSpPr>
          <p:spPr>
            <a:xfrm rot="16200000">
              <a:off x="-764816" y="4404283"/>
              <a:ext cx="3667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2400" b="1" i="1" dirty="0">
                  <a:ln/>
                  <a:solidFill>
                    <a:schemeClr val="tx2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Internal Forces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E7E320-FEA8-451C-2F91-C532D7889405}"/>
                </a:ext>
              </a:extLst>
            </p:cNvPr>
            <p:cNvSpPr/>
            <p:nvPr/>
          </p:nvSpPr>
          <p:spPr>
            <a:xfrm>
              <a:off x="4512738" y="2809941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Opportunities-Strengths (OS)</a:t>
              </a:r>
            </a:p>
            <a:p>
              <a:r>
                <a:rPr lang="en-US" sz="1400" b="1" i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Theme(s)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  <a:p>
              <a:pPr marL="274313" indent="-274313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E0E120-7AD4-FF2E-EE02-92693361E505}"/>
                </a:ext>
              </a:extLst>
            </p:cNvPr>
            <p:cNvSpPr/>
            <p:nvPr/>
          </p:nvSpPr>
          <p:spPr>
            <a:xfrm>
              <a:off x="7713253" y="2809941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Threats-Strengths (TS)</a:t>
              </a:r>
            </a:p>
            <a:p>
              <a:r>
                <a:rPr lang="en-US" sz="1400" b="1" i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Theme(s)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DED370-B2AE-8C59-CCFF-A75953BB67E2}"/>
                </a:ext>
              </a:extLst>
            </p:cNvPr>
            <p:cNvSpPr/>
            <p:nvPr/>
          </p:nvSpPr>
          <p:spPr>
            <a:xfrm>
              <a:off x="4512738" y="4639910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Opportunities-Weaknesses (OW)</a:t>
              </a:r>
            </a:p>
            <a:p>
              <a:r>
                <a:rPr lang="en-US" sz="1400" b="1" i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Theme(s)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C4C8E-FE8B-48DE-9DAD-675CA366712F}"/>
                </a:ext>
              </a:extLst>
            </p:cNvPr>
            <p:cNvSpPr/>
            <p:nvPr/>
          </p:nvSpPr>
          <p:spPr>
            <a:xfrm>
              <a:off x="7713253" y="4639910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Threats-Weaknesses (TW)</a:t>
              </a:r>
            </a:p>
            <a:p>
              <a:r>
                <a:rPr lang="en-US" sz="1400" b="1" i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Theme(s)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81596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216E-4CA2-5EE8-8F47-7B14914FE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Business Modeling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DD9B094-92E6-CC3A-0333-BFE3937BBB6D}"/>
              </a:ext>
            </a:extLst>
          </p:cNvPr>
          <p:cNvGrpSpPr/>
          <p:nvPr/>
        </p:nvGrpSpPr>
        <p:grpSpPr>
          <a:xfrm>
            <a:off x="189388" y="957290"/>
            <a:ext cx="11673885" cy="5502606"/>
            <a:chOff x="189388" y="1231900"/>
            <a:chExt cx="11673885" cy="550260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2F6CCA-0AA1-918E-BC3C-30626F65EE79}"/>
                </a:ext>
              </a:extLst>
            </p:cNvPr>
            <p:cNvSpPr txBox="1"/>
            <p:nvPr/>
          </p:nvSpPr>
          <p:spPr>
            <a:xfrm>
              <a:off x="222988" y="1233239"/>
              <a:ext cx="2926080" cy="27432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Designed For: TBD</a:t>
              </a:r>
              <a:endPara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653346-7072-0623-7083-05DE46032598}"/>
                </a:ext>
              </a:extLst>
            </p:cNvPr>
            <p:cNvSpPr txBox="1"/>
            <p:nvPr/>
          </p:nvSpPr>
          <p:spPr>
            <a:xfrm>
              <a:off x="3613938" y="1233239"/>
              <a:ext cx="2509877" cy="274320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Designed By: TBD 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88AC51-3D31-3E15-6A58-A5E2B0F65C5A}"/>
                </a:ext>
              </a:extLst>
            </p:cNvPr>
            <p:cNvSpPr txBox="1"/>
            <p:nvPr/>
          </p:nvSpPr>
          <p:spPr>
            <a:xfrm>
              <a:off x="5713818" y="1231900"/>
              <a:ext cx="1485982" cy="276999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Year: TBD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2DBF9A-D351-0D47-67EC-26E5A6E402F6}"/>
                </a:ext>
              </a:extLst>
            </p:cNvPr>
            <p:cNvSpPr/>
            <p:nvPr/>
          </p:nvSpPr>
          <p:spPr>
            <a:xfrm>
              <a:off x="198275" y="1507639"/>
              <a:ext cx="11639021" cy="521824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3EFF66-B2B5-B0EE-1C9A-45BC4D6D59CF}"/>
                </a:ext>
              </a:extLst>
            </p:cNvPr>
            <p:cNvSpPr/>
            <p:nvPr/>
          </p:nvSpPr>
          <p:spPr>
            <a:xfrm>
              <a:off x="9519063" y="1518171"/>
              <a:ext cx="2327804" cy="369625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1159E4-9692-A9C6-0FFD-8FFACDB24AB6}"/>
                </a:ext>
              </a:extLst>
            </p:cNvPr>
            <p:cNvSpPr/>
            <p:nvPr/>
          </p:nvSpPr>
          <p:spPr>
            <a:xfrm>
              <a:off x="198275" y="5212518"/>
              <a:ext cx="5819510" cy="1521988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CECBD6-623F-1572-5DB7-37D40C6B5745}"/>
                </a:ext>
              </a:extLst>
            </p:cNvPr>
            <p:cNvSpPr/>
            <p:nvPr/>
          </p:nvSpPr>
          <p:spPr>
            <a:xfrm>
              <a:off x="6022571" y="5212518"/>
              <a:ext cx="5819510" cy="1521988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04CA6D-AD24-29B8-7B16-F3B5848C595F}"/>
                </a:ext>
              </a:extLst>
            </p:cNvPr>
            <p:cNvSpPr/>
            <p:nvPr/>
          </p:nvSpPr>
          <p:spPr>
            <a:xfrm>
              <a:off x="7181687" y="1518171"/>
              <a:ext cx="2327804" cy="185247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140F2B-D233-4238-2346-7F636D9D990D}"/>
                </a:ext>
              </a:extLst>
            </p:cNvPr>
            <p:cNvSpPr/>
            <p:nvPr/>
          </p:nvSpPr>
          <p:spPr>
            <a:xfrm>
              <a:off x="4844312" y="1516263"/>
              <a:ext cx="2327804" cy="369625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B16E2B-3B3F-9D01-ADFA-3A2144DB96E3}"/>
                </a:ext>
              </a:extLst>
            </p:cNvPr>
            <p:cNvSpPr/>
            <p:nvPr/>
          </p:nvSpPr>
          <p:spPr>
            <a:xfrm>
              <a:off x="2506254" y="1518171"/>
              <a:ext cx="2327804" cy="185247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7EFABE-08A6-696D-FE65-B79E7522B157}"/>
                </a:ext>
              </a:extLst>
            </p:cNvPr>
            <p:cNvSpPr/>
            <p:nvPr/>
          </p:nvSpPr>
          <p:spPr>
            <a:xfrm>
              <a:off x="189388" y="1518171"/>
              <a:ext cx="2327804" cy="369625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Graphic 18" descr="Link">
              <a:extLst>
                <a:ext uri="{FF2B5EF4-FFF2-40B4-BE49-F238E27FC236}">
                  <a16:creationId xmlns:a16="http://schemas.microsoft.com/office/drawing/2014/main" id="{DB753CEF-FE74-1B54-F59F-39EB3DF21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218406" y="1522318"/>
              <a:ext cx="279336" cy="26091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6B618E2-D6CC-F721-219D-E076DFFECD06}"/>
                </a:ext>
              </a:extLst>
            </p:cNvPr>
            <p:cNvSpPr/>
            <p:nvPr/>
          </p:nvSpPr>
          <p:spPr>
            <a:xfrm>
              <a:off x="2506254" y="3355783"/>
              <a:ext cx="2327804" cy="185247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2DA0293-26A7-2D00-3E64-FAAECFF02808}"/>
                </a:ext>
              </a:extLst>
            </p:cNvPr>
            <p:cNvSpPr/>
            <p:nvPr/>
          </p:nvSpPr>
          <p:spPr>
            <a:xfrm>
              <a:off x="7181004" y="3351418"/>
              <a:ext cx="2327804" cy="185247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pic>
          <p:nvPicPr>
            <p:cNvPr id="19" name="Graphic 31" descr="Checklist">
              <a:extLst>
                <a:ext uri="{FF2B5EF4-FFF2-40B4-BE49-F238E27FC236}">
                  <a16:creationId xmlns:a16="http://schemas.microsoft.com/office/drawing/2014/main" id="{A3F5FDCA-69AA-6FBB-7A0B-428BEC529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1852" y="1524640"/>
              <a:ext cx="279336" cy="260912"/>
            </a:xfrm>
            <a:prstGeom prst="rect">
              <a:avLst/>
            </a:prstGeom>
          </p:spPr>
        </p:pic>
        <p:pic>
          <p:nvPicPr>
            <p:cNvPr id="20" name="Graphic 33" descr="Gold bars">
              <a:extLst>
                <a:ext uri="{FF2B5EF4-FFF2-40B4-BE49-F238E27FC236}">
                  <a16:creationId xmlns:a16="http://schemas.microsoft.com/office/drawing/2014/main" id="{ADF18D3C-02B0-2224-6214-7F858F35C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44368" y="1516322"/>
              <a:ext cx="325893" cy="304398"/>
            </a:xfrm>
            <a:prstGeom prst="rect">
              <a:avLst/>
            </a:prstGeom>
          </p:spPr>
        </p:pic>
        <p:pic>
          <p:nvPicPr>
            <p:cNvPr id="21" name="Graphic 37" descr="Pie chart">
              <a:extLst>
                <a:ext uri="{FF2B5EF4-FFF2-40B4-BE49-F238E27FC236}">
                  <a16:creationId xmlns:a16="http://schemas.microsoft.com/office/drawing/2014/main" id="{2B881546-EF70-BA2F-D440-88FDA71A6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538174" y="1525665"/>
              <a:ext cx="279336" cy="260912"/>
            </a:xfrm>
            <a:prstGeom prst="rect">
              <a:avLst/>
            </a:prstGeom>
          </p:spPr>
        </p:pic>
        <p:pic>
          <p:nvPicPr>
            <p:cNvPr id="22" name="Graphic 39" descr="Handshake">
              <a:extLst>
                <a:ext uri="{FF2B5EF4-FFF2-40B4-BE49-F238E27FC236}">
                  <a16:creationId xmlns:a16="http://schemas.microsoft.com/office/drawing/2014/main" id="{7758E1D8-E9C2-1464-E000-0A545774E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176514" y="1532085"/>
              <a:ext cx="325893" cy="304398"/>
            </a:xfrm>
            <a:prstGeom prst="rect">
              <a:avLst/>
            </a:prstGeom>
          </p:spPr>
        </p:pic>
        <p:pic>
          <p:nvPicPr>
            <p:cNvPr id="23" name="Graphic 41" descr="Truck">
              <a:extLst>
                <a:ext uri="{FF2B5EF4-FFF2-40B4-BE49-F238E27FC236}">
                  <a16:creationId xmlns:a16="http://schemas.microsoft.com/office/drawing/2014/main" id="{2F8AF3A6-0758-B74D-ADE1-C65D128D0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79274" y="3359589"/>
              <a:ext cx="325893" cy="304398"/>
            </a:xfrm>
            <a:prstGeom prst="rect">
              <a:avLst/>
            </a:prstGeom>
          </p:spPr>
        </p:pic>
        <p:pic>
          <p:nvPicPr>
            <p:cNvPr id="24" name="Graphic 43" descr="Earth Globe Americas">
              <a:extLst>
                <a:ext uri="{FF2B5EF4-FFF2-40B4-BE49-F238E27FC236}">
                  <a16:creationId xmlns:a16="http://schemas.microsoft.com/office/drawing/2014/main" id="{7BF37FB0-2A29-9182-7CFC-9B3ADF3BE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42730" y="3377114"/>
              <a:ext cx="279336" cy="260912"/>
            </a:xfrm>
            <a:prstGeom prst="rect">
              <a:avLst/>
            </a:prstGeom>
          </p:spPr>
        </p:pic>
        <p:pic>
          <p:nvPicPr>
            <p:cNvPr id="25" name="Graphic 45" descr="Hierarchy">
              <a:extLst>
                <a:ext uri="{FF2B5EF4-FFF2-40B4-BE49-F238E27FC236}">
                  <a16:creationId xmlns:a16="http://schemas.microsoft.com/office/drawing/2014/main" id="{7B6D68AC-6300-0578-BDAF-06FEA1388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695531" y="5229854"/>
              <a:ext cx="325893" cy="304398"/>
            </a:xfrm>
            <a:prstGeom prst="rect">
              <a:avLst/>
            </a:prstGeom>
          </p:spPr>
        </p:pic>
        <p:pic>
          <p:nvPicPr>
            <p:cNvPr id="26" name="Graphic 47" descr="Money">
              <a:extLst>
                <a:ext uri="{FF2B5EF4-FFF2-40B4-BE49-F238E27FC236}">
                  <a16:creationId xmlns:a16="http://schemas.microsoft.com/office/drawing/2014/main" id="{20F64DDA-61DF-D738-A23D-DF3CA1D76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493994" y="5226243"/>
              <a:ext cx="325893" cy="30439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E04FEE-B590-8389-726F-CA8C3D5AE817}"/>
                </a:ext>
              </a:extLst>
            </p:cNvPr>
            <p:cNvSpPr/>
            <p:nvPr/>
          </p:nvSpPr>
          <p:spPr>
            <a:xfrm>
              <a:off x="214682" y="1507639"/>
              <a:ext cx="11639021" cy="5218243"/>
            </a:xfrm>
            <a:prstGeom prst="rect">
              <a:avLst/>
            </a:prstGeom>
            <a:noFill/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CC9478-785F-56C8-0AD8-8B9B19DF78ED}"/>
                </a:ext>
              </a:extLst>
            </p:cNvPr>
            <p:cNvSpPr/>
            <p:nvPr/>
          </p:nvSpPr>
          <p:spPr>
            <a:xfrm>
              <a:off x="9535469" y="1518171"/>
              <a:ext cx="2327804" cy="3696255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216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E95DB1-0CA8-62A6-9C39-8930271BDF7E}"/>
                </a:ext>
              </a:extLst>
            </p:cNvPr>
            <p:cNvSpPr/>
            <p:nvPr/>
          </p:nvSpPr>
          <p:spPr>
            <a:xfrm>
              <a:off x="214682" y="5212518"/>
              <a:ext cx="5819510" cy="1521988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50D799-C787-6F80-CBE6-E01E3CD99362}"/>
                </a:ext>
              </a:extLst>
            </p:cNvPr>
            <p:cNvSpPr/>
            <p:nvPr/>
          </p:nvSpPr>
          <p:spPr>
            <a:xfrm>
              <a:off x="6038978" y="5212518"/>
              <a:ext cx="5819510" cy="1521988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EB428BE-2E6B-CA23-424C-00C7BC805655}"/>
                </a:ext>
              </a:extLst>
            </p:cNvPr>
            <p:cNvSpPr/>
            <p:nvPr/>
          </p:nvSpPr>
          <p:spPr>
            <a:xfrm>
              <a:off x="7198095" y="1518171"/>
              <a:ext cx="2327804" cy="1811890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216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491DC68-A96B-D052-9F91-0F45555FFF6A}"/>
                </a:ext>
              </a:extLst>
            </p:cNvPr>
            <p:cNvSpPr/>
            <p:nvPr/>
          </p:nvSpPr>
          <p:spPr>
            <a:xfrm>
              <a:off x="4860719" y="1516263"/>
              <a:ext cx="2327804" cy="3696255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216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20195B-A9F4-2CAE-61C6-28FE95C128F6}"/>
                </a:ext>
              </a:extLst>
            </p:cNvPr>
            <p:cNvSpPr/>
            <p:nvPr/>
          </p:nvSpPr>
          <p:spPr>
            <a:xfrm>
              <a:off x="2522661" y="1518171"/>
              <a:ext cx="2327804" cy="1852476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3B628B-AB3B-9382-4DAC-3EF038D2EE93}"/>
                </a:ext>
              </a:extLst>
            </p:cNvPr>
            <p:cNvSpPr/>
            <p:nvPr/>
          </p:nvSpPr>
          <p:spPr>
            <a:xfrm>
              <a:off x="205794" y="1518171"/>
              <a:ext cx="2327804" cy="3696255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  <a:endParaRPr lang="en-US" sz="1600" dirty="0">
                <a:solidFill>
                  <a:schemeClr val="tx1"/>
                </a:solidFill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9120921-912F-FBDD-4769-230943506056}"/>
                </a:ext>
              </a:extLst>
            </p:cNvPr>
            <p:cNvSpPr/>
            <p:nvPr/>
          </p:nvSpPr>
          <p:spPr>
            <a:xfrm>
              <a:off x="2522661" y="3355783"/>
              <a:ext cx="2327804" cy="1852476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208B16A-54DC-6212-5A53-3E6700C30E8A}"/>
                </a:ext>
              </a:extLst>
            </p:cNvPr>
            <p:cNvSpPr/>
            <p:nvPr/>
          </p:nvSpPr>
          <p:spPr>
            <a:xfrm>
              <a:off x="7197411" y="3351418"/>
              <a:ext cx="2327804" cy="1852476"/>
            </a:xfrm>
            <a:prstGeom prst="rect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endParaRPr lang="en-US" sz="2160" dirty="0">
                <a:solidFill>
                  <a:schemeClr val="tx1"/>
                </a:solidFill>
              </a:endParaRP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FC46E4-44C7-4A98-4CE4-3FF077A91304}"/>
                </a:ext>
              </a:extLst>
            </p:cNvPr>
            <p:cNvSpPr txBox="1"/>
            <p:nvPr/>
          </p:nvSpPr>
          <p:spPr>
            <a:xfrm>
              <a:off x="7181687" y="1538190"/>
              <a:ext cx="1975041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Relationships Mgt.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8FADE67-BD64-AEE6-877C-289719315036}"/>
                </a:ext>
              </a:extLst>
            </p:cNvPr>
            <p:cNvSpPr txBox="1"/>
            <p:nvPr/>
          </p:nvSpPr>
          <p:spPr>
            <a:xfrm>
              <a:off x="4834059" y="1533026"/>
              <a:ext cx="1713892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Value Propositions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190D27-4CC5-D691-7A53-6268D5185BEA}"/>
                </a:ext>
              </a:extLst>
            </p:cNvPr>
            <p:cNvSpPr txBox="1"/>
            <p:nvPr/>
          </p:nvSpPr>
          <p:spPr>
            <a:xfrm>
              <a:off x="2502376" y="1527443"/>
              <a:ext cx="1287340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Key Activities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6D9FDF-16A5-FAA9-64EC-A576D7406004}"/>
                </a:ext>
              </a:extLst>
            </p:cNvPr>
            <p:cNvSpPr txBox="1"/>
            <p:nvPr/>
          </p:nvSpPr>
          <p:spPr>
            <a:xfrm>
              <a:off x="218786" y="1527443"/>
              <a:ext cx="1223733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Key Partners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604944-53B8-2A41-76D1-37077AA05423}"/>
                </a:ext>
              </a:extLst>
            </p:cNvPr>
            <p:cNvSpPr txBox="1"/>
            <p:nvPr/>
          </p:nvSpPr>
          <p:spPr>
            <a:xfrm>
              <a:off x="9533763" y="1527443"/>
              <a:ext cx="1713892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Who We Serve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69E01C6-23A0-AED4-ADB5-A6F6BF5D315D}"/>
                </a:ext>
              </a:extLst>
            </p:cNvPr>
            <p:cNvSpPr txBox="1"/>
            <p:nvPr/>
          </p:nvSpPr>
          <p:spPr>
            <a:xfrm>
              <a:off x="7184179" y="3371438"/>
              <a:ext cx="166218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Delivery Methods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29EA85C-0E7E-158F-E65F-4D1685C349A1}"/>
                </a:ext>
              </a:extLst>
            </p:cNvPr>
            <p:cNvSpPr txBox="1"/>
            <p:nvPr/>
          </p:nvSpPr>
          <p:spPr>
            <a:xfrm>
              <a:off x="2514455" y="3362165"/>
              <a:ext cx="195399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Key Resources / Skills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4BCC019-BCEB-03C6-4513-06F9977C0319}"/>
                </a:ext>
              </a:extLst>
            </p:cNvPr>
            <p:cNvSpPr txBox="1"/>
            <p:nvPr/>
          </p:nvSpPr>
          <p:spPr>
            <a:xfrm>
              <a:off x="205793" y="5214501"/>
              <a:ext cx="1554480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Cost Structure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0527B7A-EBA6-6194-72FD-790B9907DDC8}"/>
                </a:ext>
              </a:extLst>
            </p:cNvPr>
            <p:cNvSpPr txBox="1"/>
            <p:nvPr/>
          </p:nvSpPr>
          <p:spPr>
            <a:xfrm>
              <a:off x="6017784" y="5217590"/>
              <a:ext cx="1645920" cy="365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Revenue Streams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79503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8355F-25B3-1956-6978-F9191AAF9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Mapping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B90436-E95C-037B-4E3E-344779726FCD}"/>
              </a:ext>
            </a:extLst>
          </p:cNvPr>
          <p:cNvGrpSpPr/>
          <p:nvPr/>
        </p:nvGrpSpPr>
        <p:grpSpPr>
          <a:xfrm>
            <a:off x="444596" y="946218"/>
            <a:ext cx="11311128" cy="5811701"/>
            <a:chOff x="444596" y="153732"/>
            <a:chExt cx="11311128" cy="581170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9ED1DC0-4EFF-7D78-452B-7F9C46F85E91}"/>
                </a:ext>
              </a:extLst>
            </p:cNvPr>
            <p:cNvGrpSpPr/>
            <p:nvPr/>
          </p:nvGrpSpPr>
          <p:grpSpPr>
            <a:xfrm>
              <a:off x="444596" y="153732"/>
              <a:ext cx="11302808" cy="1525578"/>
              <a:chOff x="432113" y="833001"/>
              <a:chExt cx="11302808" cy="1525578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59076AE-B98A-2B9C-C307-DE10CC9CB6B0}"/>
                  </a:ext>
                </a:extLst>
              </p:cNvPr>
              <p:cNvGrpSpPr/>
              <p:nvPr/>
            </p:nvGrpSpPr>
            <p:grpSpPr>
              <a:xfrm>
                <a:off x="432113" y="1484293"/>
                <a:ext cx="11302808" cy="274320"/>
                <a:chOff x="432113" y="1491235"/>
                <a:chExt cx="11302808" cy="274320"/>
              </a:xfrm>
            </p:grpSpPr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id="{5D96218B-1A70-3F64-3BD8-1599707393B9}"/>
                    </a:ext>
                  </a:extLst>
                </p:cNvPr>
                <p:cNvSpPr/>
                <p:nvPr/>
              </p:nvSpPr>
              <p:spPr>
                <a:xfrm>
                  <a:off x="432113" y="1491235"/>
                  <a:ext cx="1097280" cy="274320"/>
                </a:xfrm>
                <a:prstGeom prst="roundRect">
                  <a:avLst/>
                </a:prstGeom>
                <a:solidFill>
                  <a:srgbClr val="62A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Themes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745723CC-BC84-3092-AB28-7B5D42257027}"/>
                    </a:ext>
                  </a:extLst>
                </p:cNvPr>
                <p:cNvSpPr/>
                <p:nvPr/>
              </p:nvSpPr>
              <p:spPr>
                <a:xfrm>
                  <a:off x="1567701" y="1491235"/>
                  <a:ext cx="3383280" cy="274320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i="1" dirty="0">
                      <a:solidFill>
                        <a:schemeClr val="tx2">
                          <a:lumMod val="75000"/>
                        </a:schemeClr>
                      </a:solidFill>
                    </a:rPr>
                    <a:t>Highest Level Description</a:t>
                  </a: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4442441F-8742-54C2-0705-0B5D2C668D7E}"/>
                    </a:ext>
                  </a:extLst>
                </p:cNvPr>
                <p:cNvSpPr/>
                <p:nvPr/>
              </p:nvSpPr>
              <p:spPr>
                <a:xfrm>
                  <a:off x="4959671" y="1491235"/>
                  <a:ext cx="3383280" cy="274320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i="1" dirty="0">
                      <a:solidFill>
                        <a:schemeClr val="tx2">
                          <a:lumMod val="75000"/>
                        </a:schemeClr>
                      </a:solidFill>
                    </a:rPr>
                    <a:t>Highest Level Description</a:t>
                  </a: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3A3CA415-CA77-2153-DE8E-8C1246D2F388}"/>
                    </a:ext>
                  </a:extLst>
                </p:cNvPr>
                <p:cNvSpPr/>
                <p:nvPr/>
              </p:nvSpPr>
              <p:spPr>
                <a:xfrm>
                  <a:off x="8351641" y="1491235"/>
                  <a:ext cx="3383280" cy="274320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i="1" dirty="0">
                      <a:solidFill>
                        <a:schemeClr val="tx2">
                          <a:lumMod val="75000"/>
                        </a:schemeClr>
                      </a:solidFill>
                    </a:rPr>
                    <a:t>Highest Level Description</a:t>
                  </a:r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6C904847-1390-2C7F-C0E3-D90543221EA8}"/>
                  </a:ext>
                </a:extLst>
              </p:cNvPr>
              <p:cNvGrpSpPr/>
              <p:nvPr/>
            </p:nvGrpSpPr>
            <p:grpSpPr>
              <a:xfrm>
                <a:off x="432113" y="1809939"/>
                <a:ext cx="11297682" cy="548640"/>
                <a:chOff x="203510" y="1184296"/>
                <a:chExt cx="11297682" cy="548640"/>
              </a:xfrm>
            </p:grpSpPr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id="{3890819B-8B32-1774-E119-FA3BB645A90D}"/>
                    </a:ext>
                  </a:extLst>
                </p:cNvPr>
                <p:cNvSpPr/>
                <p:nvPr/>
              </p:nvSpPr>
              <p:spPr>
                <a:xfrm>
                  <a:off x="203510" y="1184296"/>
                  <a:ext cx="1097280" cy="548640"/>
                </a:xfrm>
                <a:prstGeom prst="roundRect">
                  <a:avLst/>
                </a:prstGeom>
                <a:solidFill>
                  <a:srgbClr val="62A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Strategic</a:t>
                  </a:r>
                </a:p>
                <a:p>
                  <a:pPr algn="ctr"/>
                  <a:r>
                    <a:rPr lang="en-US" sz="14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Objectives</a:t>
                  </a: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D645284-2D44-6752-6D6D-691CD1F76337}"/>
                    </a:ext>
                  </a:extLst>
                </p:cNvPr>
                <p:cNvSpPr/>
                <p:nvPr/>
              </p:nvSpPr>
              <p:spPr>
                <a:xfrm>
                  <a:off x="1339098" y="1184296"/>
                  <a:ext cx="3383280" cy="548640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1000" dirty="0">
                      <a:solidFill>
                        <a:schemeClr val="tx2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End outcomes from successfully executing the strategy.</a:t>
                  </a: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DD049E2D-C1B2-6C07-F954-8BE95BCF86E4}"/>
                    </a:ext>
                  </a:extLst>
                </p:cNvPr>
                <p:cNvSpPr/>
                <p:nvPr/>
              </p:nvSpPr>
              <p:spPr>
                <a:xfrm>
                  <a:off x="4731068" y="1184296"/>
                  <a:ext cx="3383280" cy="548640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1000" dirty="0">
                      <a:solidFill>
                        <a:schemeClr val="tx2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End outcomes from successfully executing the strategy.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CA6177ED-9841-1BB2-2733-05A37C0D9A28}"/>
                    </a:ext>
                  </a:extLst>
                </p:cNvPr>
                <p:cNvSpPr/>
                <p:nvPr/>
              </p:nvSpPr>
              <p:spPr>
                <a:xfrm>
                  <a:off x="8117912" y="1184296"/>
                  <a:ext cx="3383280" cy="548640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en-US" sz="1000" dirty="0">
                      <a:solidFill>
                        <a:schemeClr val="tx2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End outcomes from successfully executing the strategy.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AAF09CA-F880-CC54-9206-3E8256B5BB12}"/>
                  </a:ext>
                </a:extLst>
              </p:cNvPr>
              <p:cNvGrpSpPr/>
              <p:nvPr/>
            </p:nvGrpSpPr>
            <p:grpSpPr>
              <a:xfrm>
                <a:off x="432113" y="833001"/>
                <a:ext cx="11297682" cy="274320"/>
                <a:chOff x="432113" y="833001"/>
                <a:chExt cx="11297682" cy="27432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D37DBAB-5936-6679-3656-503770C23D75}"/>
                    </a:ext>
                  </a:extLst>
                </p:cNvPr>
                <p:cNvSpPr/>
                <p:nvPr/>
              </p:nvSpPr>
              <p:spPr>
                <a:xfrm>
                  <a:off x="1570811" y="833001"/>
                  <a:ext cx="10158984" cy="274320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tx2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Looks forward and creates a mental image of the ideal state that the organization wishes to achieve. </a:t>
                  </a:r>
                </a:p>
              </p:txBody>
            </p:sp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id="{8B3E176A-0176-B25A-DB96-D864D4508562}"/>
                    </a:ext>
                  </a:extLst>
                </p:cNvPr>
                <p:cNvSpPr/>
                <p:nvPr/>
              </p:nvSpPr>
              <p:spPr>
                <a:xfrm>
                  <a:off x="432113" y="833001"/>
                  <a:ext cx="1097280" cy="274320"/>
                </a:xfrm>
                <a:prstGeom prst="roundRect">
                  <a:avLst/>
                </a:prstGeom>
                <a:solidFill>
                  <a:srgbClr val="62A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Mission</a:t>
                  </a: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DD2F2EF3-A176-B496-85B7-8AFB0334EE8B}"/>
                  </a:ext>
                </a:extLst>
              </p:cNvPr>
              <p:cNvGrpSpPr/>
              <p:nvPr/>
            </p:nvGrpSpPr>
            <p:grpSpPr>
              <a:xfrm>
                <a:off x="432113" y="1158647"/>
                <a:ext cx="11297682" cy="274320"/>
                <a:chOff x="432113" y="1162118"/>
                <a:chExt cx="11297682" cy="274320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6612FFA6-B440-4FDC-0772-B35C8D641DF5}"/>
                    </a:ext>
                  </a:extLst>
                </p:cNvPr>
                <p:cNvSpPr/>
                <p:nvPr/>
              </p:nvSpPr>
              <p:spPr>
                <a:xfrm>
                  <a:off x="432113" y="1162118"/>
                  <a:ext cx="1097280" cy="274320"/>
                </a:xfrm>
                <a:prstGeom prst="roundRect">
                  <a:avLst/>
                </a:prstGeom>
                <a:solidFill>
                  <a:srgbClr val="62A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Vision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223B48F1-6785-1042-60D6-8E4D310E2903}"/>
                    </a:ext>
                  </a:extLst>
                </p:cNvPr>
                <p:cNvSpPr/>
                <p:nvPr/>
              </p:nvSpPr>
              <p:spPr>
                <a:xfrm>
                  <a:off x="1567701" y="1162118"/>
                  <a:ext cx="10162094" cy="274320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tx2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Concise explanation of the organization's reason for existence. It describes the organization's purpose and its overall intention. </a:t>
                  </a:r>
                </a:p>
              </p:txBody>
            </p:sp>
          </p:grpSp>
        </p:grp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07A3C51-1A62-25A0-BE13-5C2EF0A71C91}"/>
                </a:ext>
              </a:extLst>
            </p:cNvPr>
            <p:cNvSpPr/>
            <p:nvPr/>
          </p:nvSpPr>
          <p:spPr>
            <a:xfrm>
              <a:off x="444596" y="5691113"/>
              <a:ext cx="11311128" cy="274320"/>
            </a:xfrm>
            <a:prstGeom prst="roundRect">
              <a:avLst/>
            </a:prstGeom>
            <a:solidFill>
              <a:srgbClr val="62A6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Core Values </a:t>
              </a: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∙ </a:t>
              </a: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The beliefs &amp; principals that articulate culture</a:t>
              </a:r>
              <a:endPara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A547399-2F0A-AC8C-D042-6F9227D9AF48}"/>
                </a:ext>
              </a:extLst>
            </p:cNvPr>
            <p:cNvGrpSpPr/>
            <p:nvPr/>
          </p:nvGrpSpPr>
          <p:grpSpPr>
            <a:xfrm>
              <a:off x="444596" y="1725007"/>
              <a:ext cx="11306444" cy="3941319"/>
              <a:chOff x="444596" y="1725007"/>
              <a:chExt cx="11306444" cy="394131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6443BCE-C105-052F-3BF3-B49B9BE100EF}"/>
                  </a:ext>
                </a:extLst>
              </p:cNvPr>
              <p:cNvGrpSpPr/>
              <p:nvPr/>
            </p:nvGrpSpPr>
            <p:grpSpPr>
              <a:xfrm>
                <a:off x="444596" y="1725007"/>
                <a:ext cx="11306444" cy="274320"/>
                <a:chOff x="444596" y="1725007"/>
                <a:chExt cx="11306444" cy="274320"/>
              </a:xfrm>
            </p:grpSpPr>
            <p:sp>
              <p:nvSpPr>
                <p:cNvPr id="53" name="Rectangle: Rounded Corners 52">
                  <a:extLst>
                    <a:ext uri="{FF2B5EF4-FFF2-40B4-BE49-F238E27FC236}">
                      <a16:creationId xmlns:a16="http://schemas.microsoft.com/office/drawing/2014/main" id="{12E1EE50-8792-2DF6-0AFC-FA7D99C8F153}"/>
                    </a:ext>
                  </a:extLst>
                </p:cNvPr>
                <p:cNvSpPr/>
                <p:nvPr/>
              </p:nvSpPr>
              <p:spPr>
                <a:xfrm>
                  <a:off x="444596" y="1725007"/>
                  <a:ext cx="6190488" cy="274320"/>
                </a:xfrm>
                <a:prstGeom prst="roundRect">
                  <a:avLst/>
                </a:prstGeom>
                <a:solidFill>
                  <a:srgbClr val="62A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40" dirty="0">
                      <a:solidFill>
                        <a:schemeClr val="tx2">
                          <a:lumMod val="75000"/>
                        </a:schemeClr>
                      </a:solidFill>
                    </a:rPr>
                    <a:t>Strategic Objectives and Strategy Map</a:t>
                  </a:r>
                </a:p>
              </p:txBody>
            </p:sp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B5449963-597E-593C-3BA6-04DF9E338FFB}"/>
                    </a:ext>
                  </a:extLst>
                </p:cNvPr>
                <p:cNvSpPr/>
                <p:nvPr/>
              </p:nvSpPr>
              <p:spPr>
                <a:xfrm>
                  <a:off x="6639039" y="1725007"/>
                  <a:ext cx="1700784" cy="274320"/>
                </a:xfrm>
                <a:prstGeom prst="roundRect">
                  <a:avLst/>
                </a:prstGeom>
                <a:solidFill>
                  <a:srgbClr val="62A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40" dirty="0">
                      <a:solidFill>
                        <a:schemeClr val="tx2">
                          <a:lumMod val="75000"/>
                        </a:schemeClr>
                      </a:solidFill>
                    </a:rPr>
                    <a:t>Initiatives</a:t>
                  </a:r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C901C982-29A8-6CC1-5373-B957FE5A2A66}"/>
                    </a:ext>
                  </a:extLst>
                </p:cNvPr>
                <p:cNvSpPr/>
                <p:nvPr/>
              </p:nvSpPr>
              <p:spPr>
                <a:xfrm>
                  <a:off x="8344648" y="1725007"/>
                  <a:ext cx="1700784" cy="274320"/>
                </a:xfrm>
                <a:prstGeom prst="roundRect">
                  <a:avLst/>
                </a:prstGeom>
                <a:solidFill>
                  <a:srgbClr val="62A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40" dirty="0">
                      <a:solidFill>
                        <a:schemeClr val="tx2">
                          <a:lumMod val="75000"/>
                        </a:schemeClr>
                      </a:solidFill>
                    </a:rPr>
                    <a:t>Objectives</a:t>
                  </a: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BE9332FA-010C-4F9D-0F28-955CA5DB0059}"/>
                    </a:ext>
                  </a:extLst>
                </p:cNvPr>
                <p:cNvSpPr/>
                <p:nvPr/>
              </p:nvSpPr>
              <p:spPr>
                <a:xfrm>
                  <a:off x="10050256" y="1725007"/>
                  <a:ext cx="1700784" cy="274320"/>
                </a:xfrm>
                <a:prstGeom prst="roundRect">
                  <a:avLst/>
                </a:prstGeom>
                <a:solidFill>
                  <a:srgbClr val="62A6F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40" dirty="0">
                      <a:solidFill>
                        <a:schemeClr val="tx2">
                          <a:lumMod val="75000"/>
                        </a:schemeClr>
                      </a:solidFill>
                    </a:rPr>
                    <a:t>Measures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84D17BD-30A7-4BD3-5FA3-889363C2BAAB}"/>
                  </a:ext>
                </a:extLst>
              </p:cNvPr>
              <p:cNvGrpSpPr/>
              <p:nvPr/>
            </p:nvGrpSpPr>
            <p:grpSpPr>
              <a:xfrm>
                <a:off x="444596" y="2014421"/>
                <a:ext cx="11306444" cy="3651905"/>
                <a:chOff x="444596" y="2014421"/>
                <a:chExt cx="11306444" cy="3651905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A642942-C2D8-AD75-C816-6A50E0889EAB}"/>
                    </a:ext>
                  </a:extLst>
                </p:cNvPr>
                <p:cNvSpPr/>
                <p:nvPr/>
              </p:nvSpPr>
              <p:spPr>
                <a:xfrm>
                  <a:off x="444596" y="3840857"/>
                  <a:ext cx="6190488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 dirty="0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86EFFC1-399E-45F7-CC27-D668119B4986}"/>
                    </a:ext>
                  </a:extLst>
                </p:cNvPr>
                <p:cNvSpPr/>
                <p:nvPr/>
              </p:nvSpPr>
              <p:spPr>
                <a:xfrm>
                  <a:off x="444596" y="4751926"/>
                  <a:ext cx="6190488" cy="914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23A6D88-74E1-CF60-EC35-BF8AAFF3DC88}"/>
                    </a:ext>
                  </a:extLst>
                </p:cNvPr>
                <p:cNvSpPr/>
                <p:nvPr/>
              </p:nvSpPr>
              <p:spPr>
                <a:xfrm>
                  <a:off x="10050256" y="2014421"/>
                  <a:ext cx="1700784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Indicators of progress towards a desirable outcome.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C3540EF4-E876-3191-C037-FA044CF54689}"/>
                    </a:ext>
                  </a:extLst>
                </p:cNvPr>
                <p:cNvSpPr/>
                <p:nvPr/>
              </p:nvSpPr>
              <p:spPr>
                <a:xfrm>
                  <a:off x="8344648" y="2014421"/>
                  <a:ext cx="1700784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Intended Results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4E0FD06B-0D2A-E23B-A4CE-3BD5034C9943}"/>
                    </a:ext>
                  </a:extLst>
                </p:cNvPr>
                <p:cNvSpPr/>
                <p:nvPr/>
              </p:nvSpPr>
              <p:spPr>
                <a:xfrm>
                  <a:off x="8344648" y="2922560"/>
                  <a:ext cx="1700784" cy="914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Intended Results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F873C792-89A4-F545-81FD-520AB8E6229F}"/>
                    </a:ext>
                  </a:extLst>
                </p:cNvPr>
                <p:cNvSpPr/>
                <p:nvPr/>
              </p:nvSpPr>
              <p:spPr>
                <a:xfrm>
                  <a:off x="8344648" y="3840857"/>
                  <a:ext cx="1700784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Intended Results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F1DAAC3-0670-01F7-3366-A29583CB83E4}"/>
                    </a:ext>
                  </a:extLst>
                </p:cNvPr>
                <p:cNvSpPr/>
                <p:nvPr/>
              </p:nvSpPr>
              <p:spPr>
                <a:xfrm>
                  <a:off x="8344648" y="4751926"/>
                  <a:ext cx="1700784" cy="914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Intended Results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9AD2D92-5DC2-A5A0-B278-4D0924763A97}"/>
                    </a:ext>
                  </a:extLst>
                </p:cNvPr>
                <p:cNvSpPr/>
                <p:nvPr/>
              </p:nvSpPr>
              <p:spPr>
                <a:xfrm>
                  <a:off x="6639039" y="2014421"/>
                  <a:ext cx="1700784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Expected Outcomes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F8336763-6BA5-2F0C-2FC9-13ABB64DC1C0}"/>
                    </a:ext>
                  </a:extLst>
                </p:cNvPr>
                <p:cNvSpPr/>
                <p:nvPr/>
              </p:nvSpPr>
              <p:spPr>
                <a:xfrm>
                  <a:off x="444596" y="2014421"/>
                  <a:ext cx="6190488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 dirty="0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9D3B27E-52F1-A7CA-9987-FE5D3D17F097}"/>
                    </a:ext>
                  </a:extLst>
                </p:cNvPr>
                <p:cNvSpPr/>
                <p:nvPr/>
              </p:nvSpPr>
              <p:spPr>
                <a:xfrm>
                  <a:off x="444596" y="2922560"/>
                  <a:ext cx="6190488" cy="914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 dirty="0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7FD3DD0-368E-F79E-4CAE-46B90485AE28}"/>
                    </a:ext>
                  </a:extLst>
                </p:cNvPr>
                <p:cNvSpPr/>
                <p:nvPr/>
              </p:nvSpPr>
              <p:spPr>
                <a:xfrm>
                  <a:off x="6639039" y="2922560"/>
                  <a:ext cx="1700784" cy="914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Expected Outcomes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92DB921-00A4-2EBF-32AE-4A5B047CB8AF}"/>
                    </a:ext>
                  </a:extLst>
                </p:cNvPr>
                <p:cNvSpPr/>
                <p:nvPr/>
              </p:nvSpPr>
              <p:spPr>
                <a:xfrm>
                  <a:off x="6639039" y="3840857"/>
                  <a:ext cx="1700784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Expected Outcomes</a:t>
                  </a:r>
                </a:p>
                <a:p>
                  <a:pPr marL="205740" indent="-205740">
                    <a:buFont typeface="Arial" panose="020B0604020202020204" pitchFamily="34" charset="0"/>
                    <a:buChar char="•"/>
                  </a:pPr>
                  <a:endPara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205740" indent="-205740">
                    <a:buFont typeface="Arial" panose="020B0604020202020204" pitchFamily="34" charset="0"/>
                    <a:buChar char="•"/>
                  </a:pPr>
                  <a:endPara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205740" indent="-205740">
                    <a:buFont typeface="Arial" panose="020B0604020202020204" pitchFamily="34" charset="0"/>
                    <a:buChar char="•"/>
                  </a:pPr>
                  <a:endPara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205740" indent="-205740">
                    <a:buFont typeface="Arial" panose="020B0604020202020204" pitchFamily="34" charset="0"/>
                    <a:buChar char="•"/>
                  </a:pPr>
                  <a:endPara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205740" indent="-205740">
                    <a:buFont typeface="Arial" panose="020B0604020202020204" pitchFamily="34" charset="0"/>
                    <a:buChar char="•"/>
                  </a:pPr>
                  <a:endPara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0D4BE1BC-6255-5240-3C82-054C928BFFF4}"/>
                    </a:ext>
                  </a:extLst>
                </p:cNvPr>
                <p:cNvSpPr/>
                <p:nvPr/>
              </p:nvSpPr>
              <p:spPr>
                <a:xfrm>
                  <a:off x="6639039" y="4751926"/>
                  <a:ext cx="1700784" cy="914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End outcomes from successfully executing the strategy.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2763AC3-3016-240A-727E-976E80A0C1D6}"/>
                    </a:ext>
                  </a:extLst>
                </p:cNvPr>
                <p:cNvSpPr/>
                <p:nvPr/>
              </p:nvSpPr>
              <p:spPr>
                <a:xfrm>
                  <a:off x="10050256" y="2922560"/>
                  <a:ext cx="1700784" cy="914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Indicators of progress towards a desirable outcome.</a:t>
                  </a: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BDB7545-2FF1-D60F-6429-ADA13DD4BDCA}"/>
                    </a:ext>
                  </a:extLst>
                </p:cNvPr>
                <p:cNvSpPr/>
                <p:nvPr/>
              </p:nvSpPr>
              <p:spPr>
                <a:xfrm>
                  <a:off x="10050256" y="3840857"/>
                  <a:ext cx="1700784" cy="9144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Indicators of progress towards a desirable outcome.</a:t>
                  </a: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F064C05-00A5-637D-0370-76E53B259C32}"/>
                    </a:ext>
                  </a:extLst>
                </p:cNvPr>
                <p:cNvSpPr/>
                <p:nvPr/>
              </p:nvSpPr>
              <p:spPr>
                <a:xfrm>
                  <a:off x="10050256" y="4751926"/>
                  <a:ext cx="1700784" cy="914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91440" indent="-91440">
                    <a:buFont typeface="Arial" panose="020B0604020202020204" pitchFamily="34" charset="0"/>
                    <a:buChar char="•"/>
                  </a:pPr>
                  <a:r>
                    <a:rPr lang="en-US" sz="1000" dirty="0">
                      <a:solidFill>
                        <a:schemeClr val="tx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Indicators of progress towards a desirable outcome.</a:t>
                  </a:r>
                </a:p>
                <a:p>
                  <a:pPr marL="205740" indent="-205740">
                    <a:buFont typeface="Arial" panose="020B0604020202020204" pitchFamily="34" charset="0"/>
                    <a:buChar char="•"/>
                  </a:pPr>
                  <a:endParaRPr lang="en-US" sz="1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75BA142-B27B-6ECA-5BF6-F76D37C0407D}"/>
                    </a:ext>
                  </a:extLst>
                </p:cNvPr>
                <p:cNvSpPr txBox="1"/>
                <p:nvPr/>
              </p:nvSpPr>
              <p:spPr>
                <a:xfrm>
                  <a:off x="467703" y="2030772"/>
                  <a:ext cx="1185464" cy="313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Financial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DD8B052-D1B4-ED50-AEDC-3BF85207A944}"/>
                    </a:ext>
                  </a:extLst>
                </p:cNvPr>
                <p:cNvSpPr txBox="1"/>
                <p:nvPr/>
              </p:nvSpPr>
              <p:spPr>
                <a:xfrm>
                  <a:off x="450283" y="2936135"/>
                  <a:ext cx="1005840" cy="5486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Customer Experience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A30D6AB7-02FD-3271-6610-C9C5092C6615}"/>
                    </a:ext>
                  </a:extLst>
                </p:cNvPr>
                <p:cNvSpPr txBox="1"/>
                <p:nvPr/>
              </p:nvSpPr>
              <p:spPr>
                <a:xfrm>
                  <a:off x="452829" y="3846791"/>
                  <a:ext cx="1005840" cy="313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Improving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FBFA461-2B71-B0B7-9D48-A7C05F629041}"/>
                    </a:ext>
                  </a:extLst>
                </p:cNvPr>
                <p:cNvSpPr txBox="1"/>
                <p:nvPr/>
              </p:nvSpPr>
              <p:spPr>
                <a:xfrm>
                  <a:off x="457563" y="4759648"/>
                  <a:ext cx="128016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Capabilities / Competencies</a:t>
                  </a:r>
                </a:p>
              </p:txBody>
            </p:sp>
          </p:grp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D8AE8E6-2154-582F-C7C8-96E7F3C734D9}"/>
                  </a:ext>
                </a:extLst>
              </p:cNvPr>
              <p:cNvSpPr/>
              <p:nvPr/>
            </p:nvSpPr>
            <p:spPr>
              <a:xfrm>
                <a:off x="1522600" y="3935987"/>
                <a:ext cx="5029200" cy="7315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A573D31-1C99-9ED3-41E7-D6C87669E1A6}"/>
                  </a:ext>
                </a:extLst>
              </p:cNvPr>
              <p:cNvSpPr/>
              <p:nvPr/>
            </p:nvSpPr>
            <p:spPr>
              <a:xfrm>
                <a:off x="1505182" y="2098549"/>
                <a:ext cx="3337560" cy="731520"/>
              </a:xfrm>
              <a:prstGeom prst="roundRect">
                <a:avLst/>
              </a:prstGeom>
              <a:solidFill>
                <a:srgbClr val="8987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F4BE4AC-7B49-C218-0C4C-AD5FE2EE6C52}"/>
                  </a:ext>
                </a:extLst>
              </p:cNvPr>
              <p:cNvSpPr/>
              <p:nvPr/>
            </p:nvSpPr>
            <p:spPr>
              <a:xfrm>
                <a:off x="1580475" y="4874988"/>
                <a:ext cx="1463040" cy="64008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Action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9A0C5BC-06A4-32AF-B500-0AEFA2B5EA53}"/>
                  </a:ext>
                </a:extLst>
              </p:cNvPr>
              <p:cNvSpPr/>
              <p:nvPr/>
            </p:nvSpPr>
            <p:spPr>
              <a:xfrm>
                <a:off x="3305680" y="4874988"/>
                <a:ext cx="1463040" cy="64008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Action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8077303-9304-7175-D28D-79D3E70328AC}"/>
                  </a:ext>
                </a:extLst>
              </p:cNvPr>
              <p:cNvSpPr/>
              <p:nvPr/>
            </p:nvSpPr>
            <p:spPr>
              <a:xfrm>
                <a:off x="5011968" y="4874988"/>
                <a:ext cx="1463040" cy="64008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Action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F095DA1-D5E1-CBC0-F486-580A1A7C47D0}"/>
                  </a:ext>
                </a:extLst>
              </p:cNvPr>
              <p:cNvSpPr/>
              <p:nvPr/>
            </p:nvSpPr>
            <p:spPr>
              <a:xfrm>
                <a:off x="1580642" y="3981707"/>
                <a:ext cx="1463040" cy="6400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Strategic Objective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32D78EC-6388-DE96-3354-117F0880AF3F}"/>
                  </a:ext>
                </a:extLst>
              </p:cNvPr>
              <p:cNvSpPr/>
              <p:nvPr/>
            </p:nvSpPr>
            <p:spPr>
              <a:xfrm>
                <a:off x="3301114" y="3981707"/>
                <a:ext cx="1463040" cy="6400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Strategic Objective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7084900-8FF1-90D6-4790-E521E9759E53}"/>
                  </a:ext>
                </a:extLst>
              </p:cNvPr>
              <p:cNvSpPr/>
              <p:nvPr/>
            </p:nvSpPr>
            <p:spPr>
              <a:xfrm>
                <a:off x="5011968" y="3981707"/>
                <a:ext cx="1463040" cy="6400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Strategic Objective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0DD9432F-98BC-854C-EF58-FEBBD584298A}"/>
                  </a:ext>
                </a:extLst>
              </p:cNvPr>
              <p:cNvSpPr/>
              <p:nvPr/>
            </p:nvSpPr>
            <p:spPr>
              <a:xfrm>
                <a:off x="2370887" y="3025898"/>
                <a:ext cx="3337560" cy="73152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D25BAA6-673E-6AC5-5881-CD28E0EAC323}"/>
                  </a:ext>
                </a:extLst>
              </p:cNvPr>
              <p:cNvSpPr/>
              <p:nvPr/>
            </p:nvSpPr>
            <p:spPr>
              <a:xfrm>
                <a:off x="4143441" y="3071618"/>
                <a:ext cx="1463040" cy="64008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Strategic Objective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EB3AB3D-43BD-8450-B603-7D7EDD49D6F1}"/>
                  </a:ext>
                </a:extLst>
              </p:cNvPr>
              <p:cNvSpPr/>
              <p:nvPr/>
            </p:nvSpPr>
            <p:spPr>
              <a:xfrm>
                <a:off x="1580475" y="2144269"/>
                <a:ext cx="1463040" cy="64008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Strategic Objective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E05B452-CC1E-AB04-9078-41C710EE3CB2}"/>
                  </a:ext>
                </a:extLst>
              </p:cNvPr>
              <p:cNvSpPr/>
              <p:nvPr/>
            </p:nvSpPr>
            <p:spPr>
              <a:xfrm>
                <a:off x="3297389" y="2144269"/>
                <a:ext cx="1463040" cy="64008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Strategic Objective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04164D0-8222-86D0-6EFC-EA9196F0D473}"/>
                  </a:ext>
                </a:extLst>
              </p:cNvPr>
              <p:cNvSpPr/>
              <p:nvPr/>
            </p:nvSpPr>
            <p:spPr>
              <a:xfrm>
                <a:off x="5014304" y="2144269"/>
                <a:ext cx="1463040" cy="64008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Strategic Objective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FB3FDD9-FBE3-5173-8569-2726FD01416A}"/>
                  </a:ext>
                </a:extLst>
              </p:cNvPr>
              <p:cNvSpPr/>
              <p:nvPr/>
            </p:nvSpPr>
            <p:spPr>
              <a:xfrm>
                <a:off x="2426526" y="3071618"/>
                <a:ext cx="1463040" cy="64008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Strategic Objective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558910AB-1DF4-8157-0C3A-7E6B14A695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11995" y="4621787"/>
                <a:ext cx="0" cy="228600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F75E1976-393C-F974-B789-027424225D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3837" y="4621787"/>
                <a:ext cx="0" cy="228600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D878CDD-2A12-26C8-A8A7-E07BD224646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173962" y="2371040"/>
                <a:ext cx="0" cy="186538"/>
              </a:xfrm>
              <a:prstGeom prst="straightConnector1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024E39E-DF24-DFDE-4F24-6D14D0DA18C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194341" y="4208478"/>
                <a:ext cx="0" cy="186538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74B798E9-C530-80AE-2F66-E385AB305D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14133" y="3709415"/>
                <a:ext cx="0" cy="228600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E4422EC-4B72-78C8-F779-3B39A7C4FF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039667" y="3298389"/>
                <a:ext cx="0" cy="186538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69BA20A3-D3A4-4505-7780-017F14A6CC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28909" y="2793061"/>
                <a:ext cx="0" cy="228600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283E1097-AAC5-9F5B-882F-709DE50C23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51158" y="4621787"/>
                <a:ext cx="0" cy="228600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D9B9D4AD-16A2-D1E3-E20F-A703242202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918699" y="4208478"/>
                <a:ext cx="0" cy="186538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264DA76-1B8D-9DBD-BBB9-F4667DF0588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878885" y="2371040"/>
                <a:ext cx="0" cy="186538"/>
              </a:xfrm>
              <a:prstGeom prst="straightConnector1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5382553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97A28-2F89-37F2-9E31-302DA0B13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Hearts &amp; Minds of Others</a:t>
            </a:r>
          </a:p>
        </p:txBody>
      </p: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9502D1E5-DD55-3685-984B-70258D731E37}"/>
              </a:ext>
            </a:extLst>
          </p:cNvPr>
          <p:cNvGrpSpPr/>
          <p:nvPr/>
        </p:nvGrpSpPr>
        <p:grpSpPr>
          <a:xfrm>
            <a:off x="335316" y="1289651"/>
            <a:ext cx="11597748" cy="5020580"/>
            <a:chOff x="106716" y="834612"/>
            <a:chExt cx="11597748" cy="502058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9457960-1611-3F85-193D-36D6EF2C50B5}"/>
                </a:ext>
              </a:extLst>
            </p:cNvPr>
            <p:cNvSpPr/>
            <p:nvPr/>
          </p:nvSpPr>
          <p:spPr>
            <a:xfrm>
              <a:off x="4452732" y="3152957"/>
              <a:ext cx="2468880" cy="914400"/>
            </a:xfrm>
            <a:prstGeom prst="round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INSERT LOGO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F45A236-C8BB-7A98-CFAD-AA603B504B27}"/>
                </a:ext>
              </a:extLst>
            </p:cNvPr>
            <p:cNvSpPr/>
            <p:nvPr/>
          </p:nvSpPr>
          <p:spPr>
            <a:xfrm>
              <a:off x="6626760" y="2123849"/>
              <a:ext cx="1554480" cy="6400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3A6AD11-DD6C-3FFB-5E4A-AD3608340BAD}"/>
                </a:ext>
              </a:extLst>
            </p:cNvPr>
            <p:cNvSpPr/>
            <p:nvPr/>
          </p:nvSpPr>
          <p:spPr>
            <a:xfrm>
              <a:off x="3287296" y="2141197"/>
              <a:ext cx="1554480" cy="6400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F9B448C-B962-12AF-89E0-4E3271196EF5}"/>
                </a:ext>
              </a:extLst>
            </p:cNvPr>
            <p:cNvSpPr/>
            <p:nvPr/>
          </p:nvSpPr>
          <p:spPr>
            <a:xfrm>
              <a:off x="3366366" y="4500285"/>
              <a:ext cx="1554480" cy="6400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3E80C2C-3997-5E63-9674-A42961FD7C6D}"/>
                </a:ext>
              </a:extLst>
            </p:cNvPr>
            <p:cNvSpPr/>
            <p:nvPr/>
          </p:nvSpPr>
          <p:spPr>
            <a:xfrm>
              <a:off x="6626760" y="4445727"/>
              <a:ext cx="1554480" cy="6400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0628159-26B9-8B54-5204-D994133C9F93}"/>
                </a:ext>
              </a:extLst>
            </p:cNvPr>
            <p:cNvSpPr/>
            <p:nvPr/>
          </p:nvSpPr>
          <p:spPr>
            <a:xfrm>
              <a:off x="7678320" y="1474933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C606BD9-9249-A178-3822-3A9EC9FF87E4}"/>
                </a:ext>
              </a:extLst>
            </p:cNvPr>
            <p:cNvSpPr/>
            <p:nvPr/>
          </p:nvSpPr>
          <p:spPr>
            <a:xfrm>
              <a:off x="8347730" y="2215289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5C6B201-5FC5-7D97-17CE-375064506B1F}"/>
                </a:ext>
              </a:extLst>
            </p:cNvPr>
            <p:cNvSpPr/>
            <p:nvPr/>
          </p:nvSpPr>
          <p:spPr>
            <a:xfrm>
              <a:off x="7678320" y="2955645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59B4788-AC43-239C-2E56-C36F3E372B35}"/>
                </a:ext>
              </a:extLst>
            </p:cNvPr>
            <p:cNvSpPr/>
            <p:nvPr/>
          </p:nvSpPr>
          <p:spPr>
            <a:xfrm>
              <a:off x="8181240" y="3801782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80D7625-2712-83AD-F9DD-C040DC94AF61}"/>
                </a:ext>
              </a:extLst>
            </p:cNvPr>
            <p:cNvSpPr/>
            <p:nvPr/>
          </p:nvSpPr>
          <p:spPr>
            <a:xfrm>
              <a:off x="8347730" y="4537167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057B2A4-D6F2-C40D-36CE-CCE7556FE438}"/>
                </a:ext>
              </a:extLst>
            </p:cNvPr>
            <p:cNvSpPr/>
            <p:nvPr/>
          </p:nvSpPr>
          <p:spPr>
            <a:xfrm>
              <a:off x="8181240" y="5310051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758CA9A-E137-DEF1-9E6F-F6760FBFFED2}"/>
                </a:ext>
              </a:extLst>
            </p:cNvPr>
            <p:cNvSpPr/>
            <p:nvPr/>
          </p:nvSpPr>
          <p:spPr>
            <a:xfrm>
              <a:off x="6901080" y="5327108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5CA0EED-CE06-873F-2A45-8CB2F72C4F8D}"/>
                </a:ext>
              </a:extLst>
            </p:cNvPr>
            <p:cNvSpPr/>
            <p:nvPr/>
          </p:nvSpPr>
          <p:spPr>
            <a:xfrm>
              <a:off x="2863445" y="3856340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114A5A-4001-9BFD-8183-02BDEDD585F8}"/>
                </a:ext>
              </a:extLst>
            </p:cNvPr>
            <p:cNvSpPr/>
            <p:nvPr/>
          </p:nvSpPr>
          <p:spPr>
            <a:xfrm>
              <a:off x="2194036" y="4591725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DCCD299-B118-4942-C272-85EDF02FA2E0}"/>
                </a:ext>
              </a:extLst>
            </p:cNvPr>
            <p:cNvSpPr/>
            <p:nvPr/>
          </p:nvSpPr>
          <p:spPr>
            <a:xfrm>
              <a:off x="2816800" y="5327108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D521B14-0CE7-0699-2E26-4993875AC16E}"/>
                </a:ext>
              </a:extLst>
            </p:cNvPr>
            <p:cNvSpPr/>
            <p:nvPr/>
          </p:nvSpPr>
          <p:spPr>
            <a:xfrm>
              <a:off x="2784376" y="1490910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60AC44A-DF56-9B07-5D92-804B7EFE6746}"/>
                </a:ext>
              </a:extLst>
            </p:cNvPr>
            <p:cNvSpPr/>
            <p:nvPr/>
          </p:nvSpPr>
          <p:spPr>
            <a:xfrm>
              <a:off x="2114966" y="2233089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671579A-6660-56F1-6217-FA7FF2599AAB}"/>
                </a:ext>
              </a:extLst>
            </p:cNvPr>
            <p:cNvSpPr/>
            <p:nvPr/>
          </p:nvSpPr>
          <p:spPr>
            <a:xfrm>
              <a:off x="2784376" y="2971621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9AE6502-0A51-B70E-B996-9906925B0E7E}"/>
                </a:ext>
              </a:extLst>
            </p:cNvPr>
            <p:cNvSpPr/>
            <p:nvPr/>
          </p:nvSpPr>
          <p:spPr>
            <a:xfrm>
              <a:off x="4064536" y="1485938"/>
              <a:ext cx="1005840" cy="457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TBD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68B4648-697C-6AA7-A2AB-C31B3884D55D}"/>
                </a:ext>
              </a:extLst>
            </p:cNvPr>
            <p:cNvGrpSpPr/>
            <p:nvPr/>
          </p:nvGrpSpPr>
          <p:grpSpPr>
            <a:xfrm>
              <a:off x="8291675" y="834612"/>
              <a:ext cx="1480283" cy="261610"/>
              <a:chOff x="9342347" y="1518063"/>
              <a:chExt cx="1480283" cy="26161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A9EBA4-F5A2-361E-5131-AAEFED95ED45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AF9A879-11B5-FAD9-6733-5D0440F2C5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9590" y="1753795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DDB004A-6EA0-D2A6-DB8A-41C06E1186A8}"/>
                </a:ext>
              </a:extLst>
            </p:cNvPr>
            <p:cNvGrpSpPr/>
            <p:nvPr/>
          </p:nvGrpSpPr>
          <p:grpSpPr>
            <a:xfrm>
              <a:off x="8897763" y="1108365"/>
              <a:ext cx="1942119" cy="261610"/>
              <a:chOff x="9342347" y="1518063"/>
              <a:chExt cx="1942119" cy="26161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49D2AF5-671F-9E4E-30A3-16E255512EDD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3C895DD-2F90-1B67-D622-2FDFD0E0C6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4226" y="1753795"/>
                <a:ext cx="19202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9087D1F-0FBC-4243-090D-476CBF4AF263}"/>
                </a:ext>
              </a:extLst>
            </p:cNvPr>
            <p:cNvGrpSpPr/>
            <p:nvPr/>
          </p:nvGrpSpPr>
          <p:grpSpPr>
            <a:xfrm>
              <a:off x="8897763" y="1382118"/>
              <a:ext cx="923834" cy="261610"/>
              <a:chOff x="9343852" y="1518063"/>
              <a:chExt cx="923834" cy="261610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49B6579-BCF8-4D78-CC0C-69D151AC62B9}"/>
                  </a:ext>
                </a:extLst>
              </p:cNvPr>
              <p:cNvSpPr txBox="1"/>
              <p:nvPr/>
            </p:nvSpPr>
            <p:spPr>
              <a:xfrm>
                <a:off x="9343852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E56D748-A28F-457E-B69F-9FF0AB1A9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3286" y="1753795"/>
                <a:ext cx="9144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35D535C-D801-8908-CCA3-5AF12C3A95C6}"/>
                </a:ext>
              </a:extLst>
            </p:cNvPr>
            <p:cNvGrpSpPr/>
            <p:nvPr/>
          </p:nvGrpSpPr>
          <p:grpSpPr>
            <a:xfrm>
              <a:off x="8897763" y="1655872"/>
              <a:ext cx="1942119" cy="261610"/>
              <a:chOff x="9342347" y="1518063"/>
              <a:chExt cx="1942119" cy="261610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5D1729A-6901-8D2C-F0BB-912E68705789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149BF53-E3CA-09F8-F115-C9163E65F6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4226" y="1753795"/>
                <a:ext cx="19202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B006932-BBFC-48D1-7E9C-5722C16FDAA1}"/>
                </a:ext>
              </a:extLst>
            </p:cNvPr>
            <p:cNvGrpSpPr/>
            <p:nvPr/>
          </p:nvGrpSpPr>
          <p:grpSpPr>
            <a:xfrm>
              <a:off x="9447851" y="2074356"/>
              <a:ext cx="1896399" cy="261610"/>
              <a:chOff x="9342347" y="1518063"/>
              <a:chExt cx="1896399" cy="261610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F75DF76-8D4C-3145-A18E-25BD56495EB9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F80D1DF-2275-ECAF-174C-E5A3B725D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09946" y="1753795"/>
                <a:ext cx="18288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E7A9BB3-7652-60C1-EDDC-BAFE6456BF59}"/>
                </a:ext>
              </a:extLst>
            </p:cNvPr>
            <p:cNvGrpSpPr/>
            <p:nvPr/>
          </p:nvGrpSpPr>
          <p:grpSpPr>
            <a:xfrm>
              <a:off x="9478482" y="2390908"/>
              <a:ext cx="1688742" cy="261610"/>
              <a:chOff x="9342347" y="1518063"/>
              <a:chExt cx="1688742" cy="26161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306BF84-2BC9-F7F7-1F2C-815F0FED86F2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45CFB18-E4A3-303C-0E37-69BE14D698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85169" y="1753795"/>
                <a:ext cx="164592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33ADD05-8D4E-6330-5193-D171C81CA010}"/>
                </a:ext>
              </a:extLst>
            </p:cNvPr>
            <p:cNvGrpSpPr/>
            <p:nvPr/>
          </p:nvGrpSpPr>
          <p:grpSpPr>
            <a:xfrm>
              <a:off x="8776257" y="2704109"/>
              <a:ext cx="1305487" cy="261610"/>
              <a:chOff x="9342347" y="1518063"/>
              <a:chExt cx="1305487" cy="26161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5AB929E-4811-ED6D-FE0C-DA3DA2636BD5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F37940-EB25-6D9D-0FB9-7023E03738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67674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635C97B-6F4C-D114-2C8C-42C0CA5E1DA4}"/>
                </a:ext>
              </a:extLst>
            </p:cNvPr>
            <p:cNvGrpSpPr/>
            <p:nvPr/>
          </p:nvGrpSpPr>
          <p:grpSpPr>
            <a:xfrm>
              <a:off x="8776257" y="2977863"/>
              <a:ext cx="1327127" cy="261610"/>
              <a:chOff x="9343852" y="1518063"/>
              <a:chExt cx="1327127" cy="261610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809C8CC-8A1D-AF26-1C8F-798A5387B083}"/>
                  </a:ext>
                </a:extLst>
              </p:cNvPr>
              <p:cNvSpPr txBox="1"/>
              <p:nvPr/>
            </p:nvSpPr>
            <p:spPr>
              <a:xfrm>
                <a:off x="9343852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2CE08B4-9EAA-BB3B-3C13-C3E9C5BC5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0819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AD5F771-7575-E8C5-41FC-78D9C1BD7E92}"/>
                </a:ext>
              </a:extLst>
            </p:cNvPr>
            <p:cNvGrpSpPr/>
            <p:nvPr/>
          </p:nvGrpSpPr>
          <p:grpSpPr>
            <a:xfrm>
              <a:off x="8776257" y="3251616"/>
              <a:ext cx="1512343" cy="261610"/>
              <a:chOff x="9342347" y="1518063"/>
              <a:chExt cx="1512343" cy="261610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D8B956D-03EA-DA8B-D180-E254082B42B0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3E8A323-A187-83A4-C0D4-B2AE9EE53C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1650" y="1753795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B86C4D6-851B-3A8C-EAD9-75D41C7398E4}"/>
                </a:ext>
              </a:extLst>
            </p:cNvPr>
            <p:cNvGrpSpPr/>
            <p:nvPr/>
          </p:nvGrpSpPr>
          <p:grpSpPr>
            <a:xfrm>
              <a:off x="9363059" y="3567450"/>
              <a:ext cx="1866744" cy="261610"/>
              <a:chOff x="9376576" y="1518063"/>
              <a:chExt cx="1866744" cy="261610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BEBE116-67DB-73D2-138A-4715E107720F}"/>
                  </a:ext>
                </a:extLst>
              </p:cNvPr>
              <p:cNvSpPr txBox="1"/>
              <p:nvPr/>
            </p:nvSpPr>
            <p:spPr>
              <a:xfrm>
                <a:off x="9376576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E576903-E88C-32AE-3F2B-A993C597B8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4520" y="1753795"/>
                <a:ext cx="18288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31854B1-45BC-F768-C4CA-AA0B5CBA9A08}"/>
                </a:ext>
              </a:extLst>
            </p:cNvPr>
            <p:cNvGrpSpPr/>
            <p:nvPr/>
          </p:nvGrpSpPr>
          <p:grpSpPr>
            <a:xfrm>
              <a:off x="9363059" y="3802387"/>
              <a:ext cx="1442578" cy="261610"/>
              <a:chOff x="9343852" y="1518063"/>
              <a:chExt cx="1442578" cy="26161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4F2B160-9985-3842-0297-6BE7EE9F2AE2}"/>
                  </a:ext>
                </a:extLst>
              </p:cNvPr>
              <p:cNvSpPr txBox="1"/>
              <p:nvPr/>
            </p:nvSpPr>
            <p:spPr>
              <a:xfrm>
                <a:off x="9343852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10DFCFB-D05C-712E-63AD-C7555F7462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4830" y="1753795"/>
                <a:ext cx="13716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5016C2F-F6F3-20FF-6151-4062CBFCE081}"/>
                </a:ext>
              </a:extLst>
            </p:cNvPr>
            <p:cNvGrpSpPr/>
            <p:nvPr/>
          </p:nvGrpSpPr>
          <p:grpSpPr>
            <a:xfrm>
              <a:off x="9363059" y="4037323"/>
              <a:ext cx="2341405" cy="261610"/>
              <a:chOff x="9342347" y="1518063"/>
              <a:chExt cx="2341405" cy="261610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85DA611-9374-A9F6-ED09-B50574D89623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CC4725A-C700-74D5-EE2F-3A1CBFF20E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7752" y="1753795"/>
                <a:ext cx="22860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C2E8E64-8D48-502F-C51F-864429D94DE7}"/>
                </a:ext>
              </a:extLst>
            </p:cNvPr>
            <p:cNvGrpSpPr/>
            <p:nvPr/>
          </p:nvGrpSpPr>
          <p:grpSpPr>
            <a:xfrm>
              <a:off x="9520060" y="4306858"/>
              <a:ext cx="1050506" cy="261610"/>
              <a:chOff x="9376576" y="1518063"/>
              <a:chExt cx="1050506" cy="261610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634CA50-D81F-11BB-D93B-A06FFAA8F2B9}"/>
                  </a:ext>
                </a:extLst>
              </p:cNvPr>
              <p:cNvSpPr txBox="1"/>
              <p:nvPr/>
            </p:nvSpPr>
            <p:spPr>
              <a:xfrm>
                <a:off x="9376576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BF6B383-F135-A5D5-D5A8-272ED8C4C3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1242" y="1753795"/>
                <a:ext cx="10058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C9486EA-0CA2-F1B4-5219-4D52AB0A1182}"/>
                </a:ext>
              </a:extLst>
            </p:cNvPr>
            <p:cNvGrpSpPr/>
            <p:nvPr/>
          </p:nvGrpSpPr>
          <p:grpSpPr>
            <a:xfrm>
              <a:off x="9520060" y="4541795"/>
              <a:ext cx="1076154" cy="261610"/>
              <a:chOff x="9343852" y="1518063"/>
              <a:chExt cx="1076154" cy="261610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2553512-9FBB-F86B-47BA-1731A67857C1}"/>
                  </a:ext>
                </a:extLst>
              </p:cNvPr>
              <p:cNvSpPr txBox="1"/>
              <p:nvPr/>
            </p:nvSpPr>
            <p:spPr>
              <a:xfrm>
                <a:off x="9343852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4461C06-0FA2-5572-3F08-5C9541B161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4166" y="1753795"/>
                <a:ext cx="10058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8DBA1EB-9EE5-20A7-6F44-DB4EFC0A1F3E}"/>
                </a:ext>
              </a:extLst>
            </p:cNvPr>
            <p:cNvGrpSpPr/>
            <p:nvPr/>
          </p:nvGrpSpPr>
          <p:grpSpPr>
            <a:xfrm>
              <a:off x="9520060" y="4776731"/>
              <a:ext cx="1467424" cy="261610"/>
              <a:chOff x="9342347" y="1518063"/>
              <a:chExt cx="1467424" cy="261610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13D2A87-1136-C317-D170-92FAAB499FFA}"/>
                  </a:ext>
                </a:extLst>
              </p:cNvPr>
              <p:cNvSpPr txBox="1"/>
              <p:nvPr/>
            </p:nvSpPr>
            <p:spPr>
              <a:xfrm>
                <a:off x="9342347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0A5087E-576E-DD93-355B-5CBFD8E36B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38171" y="1753795"/>
                <a:ext cx="13716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4022DCA-F72E-DD6E-6C32-09F21B6305C5}"/>
                </a:ext>
              </a:extLst>
            </p:cNvPr>
            <p:cNvGrpSpPr/>
            <p:nvPr/>
          </p:nvGrpSpPr>
          <p:grpSpPr>
            <a:xfrm>
              <a:off x="9268017" y="5089201"/>
              <a:ext cx="2254007" cy="261610"/>
              <a:chOff x="9367959" y="1518063"/>
              <a:chExt cx="2254007" cy="261610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B9C3618-7486-CA45-F9FE-36AA2A0486DB}"/>
                  </a:ext>
                </a:extLst>
              </p:cNvPr>
              <p:cNvSpPr txBox="1"/>
              <p:nvPr/>
            </p:nvSpPr>
            <p:spPr>
              <a:xfrm>
                <a:off x="9367959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6538620E-7D24-2BE5-2F14-8B2D7EFE41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7406" y="1753795"/>
                <a:ext cx="21945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0BC4DB2-240F-53E9-912A-BAFEB273942F}"/>
                </a:ext>
              </a:extLst>
            </p:cNvPr>
            <p:cNvGrpSpPr/>
            <p:nvPr/>
          </p:nvGrpSpPr>
          <p:grpSpPr>
            <a:xfrm>
              <a:off x="9268017" y="5341392"/>
              <a:ext cx="1505931" cy="261610"/>
              <a:chOff x="9352484" y="1518063"/>
              <a:chExt cx="1505931" cy="261610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73418BD-E4B0-3989-4CC4-E900C5A0C3F3}"/>
                  </a:ext>
                </a:extLst>
              </p:cNvPr>
              <p:cNvSpPr txBox="1"/>
              <p:nvPr/>
            </p:nvSpPr>
            <p:spPr>
              <a:xfrm>
                <a:off x="9352484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D93516CB-CEC9-83D3-778C-3385621738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5375" y="1753795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AED78B4-1B2F-39C8-E38D-EA2882C68B29}"/>
                </a:ext>
              </a:extLst>
            </p:cNvPr>
            <p:cNvGrpSpPr/>
            <p:nvPr/>
          </p:nvGrpSpPr>
          <p:grpSpPr>
            <a:xfrm>
              <a:off x="9268017" y="5593582"/>
              <a:ext cx="1560433" cy="261610"/>
              <a:chOff x="9359601" y="1466307"/>
              <a:chExt cx="1560433" cy="26161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3FE5490-2988-EF51-6645-1102542C3D4E}"/>
                  </a:ext>
                </a:extLst>
              </p:cNvPr>
              <p:cNvSpPr txBox="1"/>
              <p:nvPr/>
            </p:nvSpPr>
            <p:spPr>
              <a:xfrm>
                <a:off x="9359601" y="1466307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E85EFCC-4BC5-825B-4E57-181C047DEE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6994" y="1702039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F3DB70F-F0FF-7E68-272F-46AC25B826AB}"/>
                </a:ext>
              </a:extLst>
            </p:cNvPr>
            <p:cNvGrpSpPr/>
            <p:nvPr/>
          </p:nvGrpSpPr>
          <p:grpSpPr>
            <a:xfrm>
              <a:off x="5223114" y="5068127"/>
              <a:ext cx="1456203" cy="261610"/>
              <a:chOff x="9367959" y="1518063"/>
              <a:chExt cx="1456203" cy="261610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46C7BD63-EABA-89E7-B5AF-C580785E9FEB}"/>
                  </a:ext>
                </a:extLst>
              </p:cNvPr>
              <p:cNvSpPr txBox="1"/>
              <p:nvPr/>
            </p:nvSpPr>
            <p:spPr>
              <a:xfrm>
                <a:off x="9367959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04641D2-E1D1-5BA7-B73F-E9CE00E572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2562" y="1753795"/>
                <a:ext cx="13716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5A5A3-7CCB-81FE-03DB-B84D5F1A9392}"/>
                </a:ext>
              </a:extLst>
            </p:cNvPr>
            <p:cNvGrpSpPr/>
            <p:nvPr/>
          </p:nvGrpSpPr>
          <p:grpSpPr>
            <a:xfrm>
              <a:off x="5352956" y="5320318"/>
              <a:ext cx="1345562" cy="261610"/>
              <a:chOff x="9352484" y="1518063"/>
              <a:chExt cx="1345562" cy="261610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156CAED-A28D-3A28-4ED8-42C51964E736}"/>
                  </a:ext>
                </a:extLst>
              </p:cNvPr>
              <p:cNvSpPr txBox="1"/>
              <p:nvPr/>
            </p:nvSpPr>
            <p:spPr>
              <a:xfrm>
                <a:off x="9352484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8AB645CD-77F6-378F-C660-8F18F8BB05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7886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F011104C-9DF8-2956-8359-2CD0EE8DBE36}"/>
                </a:ext>
              </a:extLst>
            </p:cNvPr>
            <p:cNvGrpSpPr/>
            <p:nvPr/>
          </p:nvGrpSpPr>
          <p:grpSpPr>
            <a:xfrm>
              <a:off x="5593407" y="5572508"/>
              <a:ext cx="1088176" cy="261610"/>
              <a:chOff x="9359601" y="1466307"/>
              <a:chExt cx="1088176" cy="261610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D40FEED-B541-2C3F-9DA1-F343782EC777}"/>
                  </a:ext>
                </a:extLst>
              </p:cNvPr>
              <p:cNvSpPr txBox="1"/>
              <p:nvPr/>
            </p:nvSpPr>
            <p:spPr>
              <a:xfrm>
                <a:off x="9359601" y="1466307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81EE2433-863D-63AA-8569-D501E997C2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1937" y="1702039"/>
                <a:ext cx="10058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4D9B3B5A-5D25-C469-5C5F-51C0C025061D}"/>
                </a:ext>
              </a:extLst>
            </p:cNvPr>
            <p:cNvGrpSpPr/>
            <p:nvPr/>
          </p:nvGrpSpPr>
          <p:grpSpPr>
            <a:xfrm>
              <a:off x="741091" y="5220006"/>
              <a:ext cx="1887521" cy="261610"/>
              <a:chOff x="8962523" y="1518063"/>
              <a:chExt cx="1887521" cy="261610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9DBDC20-33E0-1B16-3446-ADA57B5547D7}"/>
                  </a:ext>
                </a:extLst>
              </p:cNvPr>
              <p:cNvSpPr txBox="1"/>
              <p:nvPr/>
            </p:nvSpPr>
            <p:spPr>
              <a:xfrm>
                <a:off x="8962523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B302F7F-FD25-0168-7A35-AFFC96DE20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1244" y="1753795"/>
                <a:ext cx="182880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83EBE996-8B23-8B8D-8F93-083395E0E863}"/>
                </a:ext>
              </a:extLst>
            </p:cNvPr>
            <p:cNvGrpSpPr/>
            <p:nvPr/>
          </p:nvGrpSpPr>
          <p:grpSpPr>
            <a:xfrm>
              <a:off x="973527" y="5472197"/>
              <a:ext cx="1711985" cy="261610"/>
              <a:chOff x="8955672" y="1518063"/>
              <a:chExt cx="1711985" cy="261610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4E0474F1-D611-19DC-0028-E325C6657C9B}"/>
                  </a:ext>
                </a:extLst>
              </p:cNvPr>
              <p:cNvSpPr txBox="1"/>
              <p:nvPr/>
            </p:nvSpPr>
            <p:spPr>
              <a:xfrm>
                <a:off x="8955672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4870A3A-A95F-0E64-617B-A3703F745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1737" y="1753795"/>
                <a:ext cx="164592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5505D766-1A16-199F-F35B-D23FF67B1D4B}"/>
                </a:ext>
              </a:extLst>
            </p:cNvPr>
            <p:cNvGrpSpPr/>
            <p:nvPr/>
          </p:nvGrpSpPr>
          <p:grpSpPr>
            <a:xfrm>
              <a:off x="106716" y="4333330"/>
              <a:ext cx="1962157" cy="261610"/>
              <a:chOff x="9566365" y="1518063"/>
              <a:chExt cx="1962157" cy="261610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629CBAA0-B0B0-DBEC-2B3C-A72919604CE7}"/>
                  </a:ext>
                </a:extLst>
              </p:cNvPr>
              <p:cNvSpPr txBox="1"/>
              <p:nvPr/>
            </p:nvSpPr>
            <p:spPr>
              <a:xfrm>
                <a:off x="9566365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3182168-0C20-5655-2CDC-75F50667B5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08282" y="1753795"/>
                <a:ext cx="19202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2455286D-0DAB-67B1-1010-247CA1243BB5}"/>
                </a:ext>
              </a:extLst>
            </p:cNvPr>
            <p:cNvGrpSpPr/>
            <p:nvPr/>
          </p:nvGrpSpPr>
          <p:grpSpPr>
            <a:xfrm>
              <a:off x="749657" y="4559049"/>
              <a:ext cx="1297472" cy="261610"/>
              <a:chOff x="9367873" y="1518063"/>
              <a:chExt cx="1297472" cy="261610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F81265F-0B9B-6580-7F8B-2C1D621BA0CC}"/>
                  </a:ext>
                </a:extLst>
              </p:cNvPr>
              <p:cNvSpPr txBox="1"/>
              <p:nvPr/>
            </p:nvSpPr>
            <p:spPr>
              <a:xfrm>
                <a:off x="9367873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3FFBC39E-62DC-19DA-445C-8803464E60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85185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33AE5D7-3DCB-B4AF-299A-C869B4787BD2}"/>
                </a:ext>
              </a:extLst>
            </p:cNvPr>
            <p:cNvGrpSpPr/>
            <p:nvPr/>
          </p:nvGrpSpPr>
          <p:grpSpPr>
            <a:xfrm>
              <a:off x="448504" y="4811239"/>
              <a:ext cx="1621381" cy="261610"/>
              <a:chOff x="8609105" y="1466307"/>
              <a:chExt cx="1621381" cy="261610"/>
            </a:xfrm>
          </p:grpSpPr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259D86F1-B159-AFFF-97DA-1E0D9C82505D}"/>
                  </a:ext>
                </a:extLst>
              </p:cNvPr>
              <p:cNvSpPr txBox="1"/>
              <p:nvPr/>
            </p:nvSpPr>
            <p:spPr>
              <a:xfrm>
                <a:off x="8609105" y="1466307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2FBF63E1-BEA1-A536-94EC-912C99884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6006" y="1702039"/>
                <a:ext cx="155448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78BD0692-472D-D890-BB0A-437925587F69}"/>
                </a:ext>
              </a:extLst>
            </p:cNvPr>
            <p:cNvGrpSpPr/>
            <p:nvPr/>
          </p:nvGrpSpPr>
          <p:grpSpPr>
            <a:xfrm>
              <a:off x="1294651" y="3549309"/>
              <a:ext cx="1326326" cy="261610"/>
              <a:chOff x="9566365" y="1518063"/>
              <a:chExt cx="1326326" cy="261610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F0E015-CD98-AA54-7786-FF33DF44C17A}"/>
                  </a:ext>
                </a:extLst>
              </p:cNvPr>
              <p:cNvSpPr txBox="1"/>
              <p:nvPr/>
            </p:nvSpPr>
            <p:spPr>
              <a:xfrm>
                <a:off x="9566365" y="1518063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 </a:t>
                </a: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B261B6B-F51D-1E11-6317-62F747465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2531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4E31B73-7848-95FE-D309-9BC462F276C5}"/>
                </a:ext>
              </a:extLst>
            </p:cNvPr>
            <p:cNvGrpSpPr/>
            <p:nvPr/>
          </p:nvGrpSpPr>
          <p:grpSpPr>
            <a:xfrm>
              <a:off x="1008995" y="3780720"/>
              <a:ext cx="1584478" cy="261610"/>
              <a:chOff x="9100486" y="1518063"/>
              <a:chExt cx="1584478" cy="261610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DEDD769A-B52A-FE98-B748-380BED55DC1D}"/>
                  </a:ext>
                </a:extLst>
              </p:cNvPr>
              <p:cNvSpPr txBox="1"/>
              <p:nvPr/>
            </p:nvSpPr>
            <p:spPr>
              <a:xfrm>
                <a:off x="9100486" y="1518063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 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3CDDE135-7418-5010-C52F-BD3591EB58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21924" y="1753795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D96405B-09A1-D2EE-721C-BCB1C23BF19C}"/>
                </a:ext>
              </a:extLst>
            </p:cNvPr>
            <p:cNvGrpSpPr/>
            <p:nvPr/>
          </p:nvGrpSpPr>
          <p:grpSpPr>
            <a:xfrm>
              <a:off x="759348" y="4012132"/>
              <a:ext cx="1836252" cy="261610"/>
              <a:chOff x="8177787" y="1466307"/>
              <a:chExt cx="1836252" cy="261610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ABA888A-4907-E7BD-645A-C15F00336FAB}"/>
                  </a:ext>
                </a:extLst>
              </p:cNvPr>
              <p:cNvSpPr txBox="1"/>
              <p:nvPr/>
            </p:nvSpPr>
            <p:spPr>
              <a:xfrm>
                <a:off x="8177787" y="1466307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30823FE-C63B-ABFF-EB7C-654DFBBC2A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76679" y="1702039"/>
                <a:ext cx="17373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8A8FF783-AA9A-5E2A-5BA4-51027EC3BC15}"/>
                </a:ext>
              </a:extLst>
            </p:cNvPr>
            <p:cNvGrpSpPr/>
            <p:nvPr/>
          </p:nvGrpSpPr>
          <p:grpSpPr>
            <a:xfrm>
              <a:off x="1059545" y="2878762"/>
              <a:ext cx="1546006" cy="261610"/>
              <a:chOff x="8962523" y="1518063"/>
              <a:chExt cx="1546006" cy="261610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E0A458D-E7A1-BFB0-8883-485B0C50D013}"/>
                  </a:ext>
                </a:extLst>
              </p:cNvPr>
              <p:cNvSpPr txBox="1"/>
              <p:nvPr/>
            </p:nvSpPr>
            <p:spPr>
              <a:xfrm>
                <a:off x="8962523" y="1518063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 </a:t>
                </a: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1ED25E12-01A1-3858-8391-874DBFF97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5489" y="1753795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1D4DA5E5-048A-A2BA-9160-34E42CFB4FF6}"/>
                </a:ext>
              </a:extLst>
            </p:cNvPr>
            <p:cNvGrpSpPr/>
            <p:nvPr/>
          </p:nvGrpSpPr>
          <p:grpSpPr>
            <a:xfrm>
              <a:off x="980998" y="3130953"/>
              <a:ext cx="1630999" cy="261610"/>
              <a:chOff x="8955672" y="1518063"/>
              <a:chExt cx="1630999" cy="261610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51D6070C-5F90-E20D-A056-A975D4FCF647}"/>
                  </a:ext>
                </a:extLst>
              </p:cNvPr>
              <p:cNvSpPr txBox="1"/>
              <p:nvPr/>
            </p:nvSpPr>
            <p:spPr>
              <a:xfrm>
                <a:off x="8955672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AC980D7D-0273-5873-3832-AE46C5BAA4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2191" y="1753795"/>
                <a:ext cx="155448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36E9ECEF-00B1-F6DF-15FE-16D35CA543A8}"/>
                </a:ext>
              </a:extLst>
            </p:cNvPr>
            <p:cNvGrpSpPr/>
            <p:nvPr/>
          </p:nvGrpSpPr>
          <p:grpSpPr>
            <a:xfrm>
              <a:off x="397184" y="2003804"/>
              <a:ext cx="1562837" cy="261610"/>
              <a:chOff x="8893506" y="1543941"/>
              <a:chExt cx="1562837" cy="261610"/>
            </a:xfrm>
          </p:grpSpPr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ECB7B4F-EDAA-3277-828F-4BA81789B78F}"/>
                  </a:ext>
                </a:extLst>
              </p:cNvPr>
              <p:cNvSpPr txBox="1"/>
              <p:nvPr/>
            </p:nvSpPr>
            <p:spPr>
              <a:xfrm>
                <a:off x="8893506" y="1543941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 </a:t>
                </a:r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680461A-AAAA-C728-7CD6-54677091F3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3303" y="1779673"/>
                <a:ext cx="14630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809677B-718A-45BC-D93B-609EE50736E5}"/>
                </a:ext>
              </a:extLst>
            </p:cNvPr>
            <p:cNvGrpSpPr/>
            <p:nvPr/>
          </p:nvGrpSpPr>
          <p:grpSpPr>
            <a:xfrm>
              <a:off x="352300" y="2462455"/>
              <a:ext cx="1630999" cy="261610"/>
              <a:chOff x="8955672" y="1518063"/>
              <a:chExt cx="1630999" cy="261610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749A1969-2EC7-3C18-67A0-D3F10AE441EB}"/>
                  </a:ext>
                </a:extLst>
              </p:cNvPr>
              <p:cNvSpPr txBox="1"/>
              <p:nvPr/>
            </p:nvSpPr>
            <p:spPr>
              <a:xfrm>
                <a:off x="8955672" y="1518063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83FE4FC6-976D-D07A-B8D0-E64927E0CF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2191" y="1753795"/>
                <a:ext cx="155448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4FE8A018-E954-1016-AA3C-C9A1E0A46B39}"/>
                </a:ext>
              </a:extLst>
            </p:cNvPr>
            <p:cNvGrpSpPr/>
            <p:nvPr/>
          </p:nvGrpSpPr>
          <p:grpSpPr>
            <a:xfrm>
              <a:off x="708167" y="2233129"/>
              <a:ext cx="1270186" cy="261610"/>
              <a:chOff x="8893506" y="1543941"/>
              <a:chExt cx="1270186" cy="261610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E6173820-6A3B-42D9-DF87-A953DD55A790}"/>
                  </a:ext>
                </a:extLst>
              </p:cNvPr>
              <p:cNvSpPr txBox="1"/>
              <p:nvPr/>
            </p:nvSpPr>
            <p:spPr>
              <a:xfrm>
                <a:off x="8893506" y="1543941"/>
                <a:ext cx="4171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</a:t>
                </a:r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D18F752-BC05-61E0-F79A-AF7E16E20F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74972" y="1779673"/>
                <a:ext cx="118872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46EF78C-030C-BB05-2A3F-89956D31CA61}"/>
                </a:ext>
              </a:extLst>
            </p:cNvPr>
            <p:cNvGrpSpPr/>
            <p:nvPr/>
          </p:nvGrpSpPr>
          <p:grpSpPr>
            <a:xfrm>
              <a:off x="1228840" y="1375384"/>
              <a:ext cx="1354378" cy="261610"/>
              <a:chOff x="8962523" y="1518063"/>
              <a:chExt cx="1354378" cy="261610"/>
            </a:xfrm>
          </p:grpSpPr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C5149669-7451-60ED-9663-36BA7C353904}"/>
                  </a:ext>
                </a:extLst>
              </p:cNvPr>
              <p:cNvSpPr txBox="1"/>
              <p:nvPr/>
            </p:nvSpPr>
            <p:spPr>
              <a:xfrm>
                <a:off x="8962523" y="1518063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 </a:t>
                </a:r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20BCFC90-EAF2-B97E-A9A7-B3C207A1F7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6741" y="1753795"/>
                <a:ext cx="128016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84D5620E-2C32-9746-D402-7B51A2A514CE}"/>
                </a:ext>
              </a:extLst>
            </p:cNvPr>
            <p:cNvGrpSpPr/>
            <p:nvPr/>
          </p:nvGrpSpPr>
          <p:grpSpPr>
            <a:xfrm>
              <a:off x="1491732" y="1627575"/>
              <a:ext cx="1085772" cy="261610"/>
              <a:chOff x="8955672" y="1518063"/>
              <a:chExt cx="1085772" cy="261610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1F068B75-370B-A693-6DAB-BFCD664FBE5B}"/>
                  </a:ext>
                </a:extLst>
              </p:cNvPr>
              <p:cNvSpPr txBox="1"/>
              <p:nvPr/>
            </p:nvSpPr>
            <p:spPr>
              <a:xfrm>
                <a:off x="8955672" y="1518063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 </a:t>
                </a: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61747A1D-8B46-63FF-F034-3208FB122F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5604" y="1753795"/>
                <a:ext cx="10058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6D435BF-FA6B-430D-F343-9AADB63C2E6A}"/>
                </a:ext>
              </a:extLst>
            </p:cNvPr>
            <p:cNvGrpSpPr/>
            <p:nvPr/>
          </p:nvGrpSpPr>
          <p:grpSpPr>
            <a:xfrm>
              <a:off x="5172864" y="1424081"/>
              <a:ext cx="1153132" cy="261610"/>
              <a:chOff x="8962523" y="1518063"/>
              <a:chExt cx="1153132" cy="261610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FAAADC13-5377-7A3B-39BF-668C9265E0B4}"/>
                  </a:ext>
                </a:extLst>
              </p:cNvPr>
              <p:cNvSpPr txBox="1"/>
              <p:nvPr/>
            </p:nvSpPr>
            <p:spPr>
              <a:xfrm>
                <a:off x="8962523" y="1518063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 </a:t>
                </a:r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90F83D09-ED4B-3234-7434-D426113D85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18375" y="1753795"/>
                <a:ext cx="109728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B63C28AA-260F-8013-E9A0-D2DD813B6064}"/>
                </a:ext>
              </a:extLst>
            </p:cNvPr>
            <p:cNvGrpSpPr/>
            <p:nvPr/>
          </p:nvGrpSpPr>
          <p:grpSpPr>
            <a:xfrm>
              <a:off x="5172864" y="1676272"/>
              <a:ext cx="1067337" cy="261610"/>
              <a:chOff x="8955672" y="1518063"/>
              <a:chExt cx="1067337" cy="261610"/>
            </a:xfrm>
          </p:grpSpPr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F54BF713-D5FD-E7BA-053C-213D026C09FE}"/>
                  </a:ext>
                </a:extLst>
              </p:cNvPr>
              <p:cNvSpPr txBox="1"/>
              <p:nvPr/>
            </p:nvSpPr>
            <p:spPr>
              <a:xfrm>
                <a:off x="8955672" y="1518063"/>
                <a:ext cx="4491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TBD </a:t>
                </a:r>
              </a:p>
            </p:txBody>
          </p: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3022DFD9-BDC2-5943-3149-F725EC147F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17169" y="1753795"/>
                <a:ext cx="1005840" cy="0"/>
              </a:xfrm>
              <a:prstGeom prst="line">
                <a:avLst/>
              </a:prstGeom>
              <a:ln w="28575">
                <a:solidFill>
                  <a:schemeClr val="tx2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FCF8EEFB-BD1A-BAEA-7811-A4EA5077A9CF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H="1" flipV="1">
              <a:off x="4064536" y="2781277"/>
              <a:ext cx="449145" cy="431269"/>
            </a:xfrm>
            <a:prstGeom prst="straightConnector1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C7F4EF46-82CA-7F4F-01BB-47DD23DD6629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 flipV="1">
              <a:off x="6901080" y="2763929"/>
              <a:ext cx="502920" cy="448617"/>
            </a:xfrm>
            <a:prstGeom prst="straightConnector1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21BEB762-1D49-63B2-8580-0F47E178548B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6884179" y="4024352"/>
              <a:ext cx="519821" cy="421375"/>
            </a:xfrm>
            <a:prstGeom prst="straightConnector1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7143D2D8-3E04-3145-30F3-F8AC378DA247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 flipH="1">
              <a:off x="4143606" y="4024352"/>
              <a:ext cx="340633" cy="475933"/>
            </a:xfrm>
            <a:prstGeom prst="straightConnector1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686C852-3A78-39C4-CD07-BB9856F22E08}"/>
                </a:ext>
              </a:extLst>
            </p:cNvPr>
            <p:cNvCxnSpPr>
              <a:stCxn id="9" idx="0"/>
              <a:endCxn id="25" idx="2"/>
            </p:cNvCxnSpPr>
            <p:nvPr/>
          </p:nvCxnSpPr>
          <p:spPr>
            <a:xfrm flipV="1">
              <a:off x="4064536" y="1943138"/>
              <a:ext cx="502920" cy="198059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2B06BC9-E77C-5BC3-6074-ADEE441D1D81}"/>
                </a:ext>
              </a:extLst>
            </p:cNvPr>
            <p:cNvCxnSpPr>
              <a:cxnSpLocks/>
              <a:stCxn id="9" idx="0"/>
              <a:endCxn id="22" idx="2"/>
            </p:cNvCxnSpPr>
            <p:nvPr/>
          </p:nvCxnSpPr>
          <p:spPr>
            <a:xfrm flipH="1" flipV="1">
              <a:off x="3287296" y="1948110"/>
              <a:ext cx="777240" cy="193087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19AE53F6-D3C7-81C5-D92A-64E929BA7DD8}"/>
                </a:ext>
              </a:extLst>
            </p:cNvPr>
            <p:cNvCxnSpPr>
              <a:cxnSpLocks/>
              <a:stCxn id="9" idx="1"/>
              <a:endCxn id="23" idx="3"/>
            </p:cNvCxnSpPr>
            <p:nvPr/>
          </p:nvCxnSpPr>
          <p:spPr>
            <a:xfrm flipH="1">
              <a:off x="3120806" y="2461237"/>
              <a:ext cx="166490" cy="452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CEB9E493-6F72-6FF8-369C-DED82F8CB921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 flipH="1">
              <a:off x="3287296" y="2739872"/>
              <a:ext cx="64382" cy="231749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027BB2EC-E641-B28A-4EA9-C77E5C7B8D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50939" y="4298933"/>
              <a:ext cx="106335" cy="200527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8273B6FE-CC84-61EB-C11B-EF21CF4EF585}"/>
                </a:ext>
              </a:extLst>
            </p:cNvPr>
            <p:cNvCxnSpPr>
              <a:cxnSpLocks/>
              <a:stCxn id="10" idx="1"/>
              <a:endCxn id="20" idx="3"/>
            </p:cNvCxnSpPr>
            <p:nvPr/>
          </p:nvCxnSpPr>
          <p:spPr>
            <a:xfrm flipH="1">
              <a:off x="3199876" y="4820325"/>
              <a:ext cx="166490" cy="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E52F6D88-5D9F-AD0E-3C1A-3F62C72986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00185" y="5140365"/>
              <a:ext cx="90212" cy="210446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40C61887-17C7-54F8-D0B2-6A17FD46B3D6}"/>
                </a:ext>
              </a:extLst>
            </p:cNvPr>
            <p:cNvCxnSpPr>
              <a:cxnSpLocks/>
              <a:stCxn id="11" idx="2"/>
              <a:endCxn id="18" idx="0"/>
            </p:cNvCxnSpPr>
            <p:nvPr/>
          </p:nvCxnSpPr>
          <p:spPr>
            <a:xfrm>
              <a:off x="7404000" y="5085807"/>
              <a:ext cx="0" cy="241301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B1006FFD-BB72-CC59-A1F0-BA513CEE9FAA}"/>
                </a:ext>
              </a:extLst>
            </p:cNvPr>
            <p:cNvCxnSpPr>
              <a:cxnSpLocks/>
            </p:cNvCxnSpPr>
            <p:nvPr/>
          </p:nvCxnSpPr>
          <p:spPr>
            <a:xfrm>
              <a:off x="8138464" y="5068127"/>
              <a:ext cx="209266" cy="252191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999D903E-988E-DF96-073A-4669AB38349C}"/>
                </a:ext>
              </a:extLst>
            </p:cNvPr>
            <p:cNvCxnSpPr>
              <a:cxnSpLocks/>
              <a:stCxn id="11" idx="3"/>
              <a:endCxn id="16" idx="1"/>
            </p:cNvCxnSpPr>
            <p:nvPr/>
          </p:nvCxnSpPr>
          <p:spPr>
            <a:xfrm>
              <a:off x="8181240" y="4765767"/>
              <a:ext cx="166490" cy="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25641E23-C8A9-F7D3-E18A-5273D06C47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7932" y="4273055"/>
              <a:ext cx="95165" cy="210171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FA464856-934F-7153-4517-54C42C884941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H="1" flipV="1">
              <a:off x="8138464" y="2754702"/>
              <a:ext cx="42776" cy="200943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98B8AC9-00E1-3EE8-45E0-F5F2662909EE}"/>
                </a:ext>
              </a:extLst>
            </p:cNvPr>
            <p:cNvCxnSpPr>
              <a:cxnSpLocks/>
              <a:stCxn id="13" idx="1"/>
              <a:endCxn id="8" idx="3"/>
            </p:cNvCxnSpPr>
            <p:nvPr/>
          </p:nvCxnSpPr>
          <p:spPr>
            <a:xfrm flipH="1">
              <a:off x="8181240" y="2443889"/>
              <a:ext cx="166490" cy="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E3C46C93-BE40-E56C-E218-C87F72F84A39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8147932" y="1932133"/>
              <a:ext cx="33308" cy="208812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4053588-CADD-0CFB-4920-664616AD8F40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8181240" y="1070344"/>
              <a:ext cx="127678" cy="404589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363C1563-D32D-AB8D-0A1F-02600EB394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4160" y="1335283"/>
              <a:ext cx="245102" cy="159558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FFAF0FCE-5998-5511-DA34-EF559902EC90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8684160" y="1616909"/>
              <a:ext cx="226484" cy="86624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649CE1C6-D28E-CD57-95A7-0C3A47C0BC8E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8684160" y="1703533"/>
              <a:ext cx="251460" cy="187352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1369D48A-4E48-9A4D-2FC8-8D842F0A28F1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V="1">
              <a:off x="9353570" y="2296074"/>
              <a:ext cx="203510" cy="147815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5182003B-C3A7-8860-BBF4-BF4473F5BAD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9353570" y="2443889"/>
              <a:ext cx="203510" cy="191545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E0B76BE8-6C14-1D72-1CA0-FB41DE05E8A2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8684160" y="2950674"/>
              <a:ext cx="139064" cy="233571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255DE117-9F02-BF13-3A77-E29BC179F783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8684160" y="3184245"/>
              <a:ext cx="166490" cy="36182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5193E364-12FB-AEBC-20BA-D1011636789E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8684160" y="3184245"/>
              <a:ext cx="166490" cy="315247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1AC31017-E718-5A9D-8363-6208E667F380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9187080" y="3812694"/>
              <a:ext cx="213923" cy="217688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C911E158-A5DA-2B04-234D-01725314610F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9187080" y="4030382"/>
              <a:ext cx="268245" cy="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6B5FD37F-CF2D-49CC-6F41-07A36119A16A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9187080" y="4030382"/>
              <a:ext cx="268245" cy="254595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FAE6133-D36F-8192-4ADD-965D1227FA71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V="1">
              <a:off x="9353570" y="4550418"/>
              <a:ext cx="203510" cy="215349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CB7CAB55-1CFA-0AB7-473D-B779A965D19C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9353570" y="4765767"/>
              <a:ext cx="262314" cy="8623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875B7DC4-0FBD-5510-D11B-155032C8C870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9353570" y="4765767"/>
              <a:ext cx="262314" cy="249038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A27BB342-14B3-DE94-7DDA-1DB294E24F68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V="1">
              <a:off x="9187080" y="5308475"/>
              <a:ext cx="166490" cy="230176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82945809-03D7-7E9E-E16A-9677DFAC555B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9187080" y="5538651"/>
              <a:ext cx="166490" cy="43277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5D1D6590-C118-DAEF-E991-291BCD3AD5A0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9187080" y="5538651"/>
              <a:ext cx="166490" cy="282161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1706E08D-4964-5706-4064-143AF8B6B382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>
              <a:off x="6639368" y="5301231"/>
              <a:ext cx="261712" cy="254477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38A5549C-1F59-17C3-A596-1B4CB0F9693E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>
              <a:off x="6695340" y="5555708"/>
              <a:ext cx="205740" cy="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BD30CD16-5273-B64E-2270-E50329E7ABF1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 flipV="1">
              <a:off x="6619766" y="5555708"/>
              <a:ext cx="281314" cy="247976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D01B7ACE-4985-7425-C0EE-6BC3B4EA5463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2668359" y="5555708"/>
              <a:ext cx="148441" cy="16164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B6DAD77F-C305-955A-96F5-DE1313345888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>
              <a:off x="2677661" y="5472197"/>
              <a:ext cx="139139" cy="83511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D816D98F-73BD-73E8-6FF2-DFB2F5359403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>
              <a:off x="2078984" y="4794780"/>
              <a:ext cx="115052" cy="25545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DB2DC07-C6D3-DC9F-2F9A-6B556F6C8952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>
              <a:off x="2064441" y="4559049"/>
              <a:ext cx="129595" cy="261276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8BD45297-0318-1A48-0DDD-5EAA2FE6B438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 flipV="1">
              <a:off x="2017127" y="4820325"/>
              <a:ext cx="176909" cy="226646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FEA71259-F87D-939B-1EFA-7E24CC12B6B3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2604550" y="3780720"/>
              <a:ext cx="258895" cy="30422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6864B3C2-334A-7104-3E61-80CD59F89DDF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2595600" y="4024352"/>
              <a:ext cx="267845" cy="60588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265444FD-34EB-1D71-4885-53D1E0EEFF51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V="1">
              <a:off x="2570780" y="4084940"/>
              <a:ext cx="292665" cy="15240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78E06F80-CEDD-093F-21C5-368E4B84B315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>
              <a:off x="2604550" y="3120429"/>
              <a:ext cx="179826" cy="79792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1EE41DC7-30D1-CFE9-FD39-88DF650048DB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 flipV="1">
              <a:off x="2539900" y="3200221"/>
              <a:ext cx="244476" cy="173035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29A4BCD7-D449-D9EE-1D08-0624D6B1B38B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>
              <a:off x="1943138" y="2239536"/>
              <a:ext cx="171828" cy="222153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73FA0E8F-0A0D-73DB-80FD-B1216A8E9FDB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 flipV="1">
              <a:off x="1911456" y="2461689"/>
              <a:ext cx="203510" cy="10524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D3644D25-978A-7E86-E4AE-7B6F85B71104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 flipV="1">
              <a:off x="1945916" y="2461689"/>
              <a:ext cx="169050" cy="231404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9B3E48F3-FABC-310B-0E15-8F523250179B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2584010" y="1616909"/>
              <a:ext cx="200366" cy="102601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0A48E0A2-0742-135B-FA67-1F5DAADF1779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2501269" y="1719510"/>
              <a:ext cx="283107" cy="143797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6C9729C0-758B-B902-F4D5-7D83FDC85F83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 flipV="1">
              <a:off x="5070376" y="1668209"/>
              <a:ext cx="160296" cy="46329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235C41DF-6234-0E9F-FA83-25F2B3456DD0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>
              <a:off x="5070376" y="1714538"/>
              <a:ext cx="160296" cy="205530"/>
            </a:xfrm>
            <a:prstGeom prst="line">
              <a:avLst/>
            </a:prstGeom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7932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6EAF3-7159-67EE-4A38-BDE9C0722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Methodologies with Different Approach's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D0859-7187-F31C-69CB-E8935ADEEB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Standard/Waterfall Project or Agile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21BEB-E3CC-6495-57CE-2023C3147C1F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10E020-9484-5170-34B5-BE9A3108DFAD}"/>
              </a:ext>
            </a:extLst>
          </p:cNvPr>
          <p:cNvGrpSpPr/>
          <p:nvPr/>
        </p:nvGrpSpPr>
        <p:grpSpPr>
          <a:xfrm>
            <a:off x="1190445" y="1579865"/>
            <a:ext cx="9811112" cy="3911979"/>
            <a:chOff x="1190445" y="1579865"/>
            <a:chExt cx="9811112" cy="391197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EDAE39A-B4FC-FA83-03EB-E0AA5D622063}"/>
                </a:ext>
              </a:extLst>
            </p:cNvPr>
            <p:cNvGrpSpPr/>
            <p:nvPr/>
          </p:nvGrpSpPr>
          <p:grpSpPr>
            <a:xfrm>
              <a:off x="1190445" y="1579865"/>
              <a:ext cx="9811112" cy="3911979"/>
              <a:chOff x="1190445" y="1405693"/>
              <a:chExt cx="9811112" cy="391197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8AAECD2C-33B5-CB30-D492-70AF1573592A}"/>
                  </a:ext>
                </a:extLst>
              </p:cNvPr>
              <p:cNvGrpSpPr/>
              <p:nvPr/>
            </p:nvGrpSpPr>
            <p:grpSpPr>
              <a:xfrm>
                <a:off x="1190445" y="1405693"/>
                <a:ext cx="4572000" cy="3911979"/>
                <a:chOff x="1190445" y="1405693"/>
                <a:chExt cx="4572000" cy="3911979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539CEF40-00DC-91AF-9446-0B1BD41C3D0D}"/>
                    </a:ext>
                  </a:extLst>
                </p:cNvPr>
                <p:cNvGrpSpPr/>
                <p:nvPr/>
              </p:nvGrpSpPr>
              <p:grpSpPr>
                <a:xfrm>
                  <a:off x="1190445" y="1405693"/>
                  <a:ext cx="4572000" cy="1828800"/>
                  <a:chOff x="1190445" y="1449238"/>
                  <a:chExt cx="4572000" cy="1828800"/>
                </a:xfrm>
              </p:grpSpPr>
              <p:sp>
                <p:nvSpPr>
                  <p:cNvPr id="4" name="Rectangle: Rounded Corners 3">
                    <a:extLst>
                      <a:ext uri="{FF2B5EF4-FFF2-40B4-BE49-F238E27FC236}">
                        <a16:creationId xmlns:a16="http://schemas.microsoft.com/office/drawing/2014/main" id="{44D7C471-1803-B934-C25C-4B15B0BACAE0}"/>
                      </a:ext>
                    </a:extLst>
                  </p:cNvPr>
                  <p:cNvSpPr/>
                  <p:nvPr/>
                </p:nvSpPr>
                <p:spPr>
                  <a:xfrm>
                    <a:off x="1190445" y="1449238"/>
                    <a:ext cx="4572000" cy="1828800"/>
                  </a:xfrm>
                  <a:prstGeom prst="roundRect">
                    <a:avLst/>
                  </a:prstGeom>
                  <a:noFill/>
                  <a:ln w="38100"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8" name="Picture 7" descr="A group of people in a circle&#10;&#10;Description automatically generated">
                    <a:extLst>
                      <a:ext uri="{FF2B5EF4-FFF2-40B4-BE49-F238E27FC236}">
                        <a16:creationId xmlns:a16="http://schemas.microsoft.com/office/drawing/2014/main" id="{E0AF1824-3B30-980F-88BB-ADBBA7798C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6165" y="2072637"/>
                    <a:ext cx="4480560" cy="1013302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9EA93ECB-0991-FD0D-83C2-8DEB9CC99840}"/>
                      </a:ext>
                    </a:extLst>
                  </p:cNvPr>
                  <p:cNvGrpSpPr/>
                  <p:nvPr/>
                </p:nvGrpSpPr>
                <p:grpSpPr>
                  <a:xfrm>
                    <a:off x="2046108" y="1524457"/>
                    <a:ext cx="2860674" cy="316320"/>
                    <a:chOff x="4391887" y="3787137"/>
                    <a:chExt cx="2860674" cy="316320"/>
                  </a:xfrm>
                </p:grpSpPr>
                <p:grpSp>
                  <p:nvGrpSpPr>
                    <p:cNvPr id="22" name="Group 21">
                      <a:extLst>
                        <a:ext uri="{FF2B5EF4-FFF2-40B4-BE49-F238E27FC236}">
                          <a16:creationId xmlns:a16="http://schemas.microsoft.com/office/drawing/2014/main" id="{E6403553-729B-8DD8-0643-8604E34871DC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6850856" y="3874857"/>
                      <a:ext cx="401705" cy="228600"/>
                      <a:chOff x="4402519" y="3901437"/>
                      <a:chExt cx="401705" cy="228600"/>
                    </a:xfrm>
                  </p:grpSpPr>
                  <p:sp>
                    <p:nvSpPr>
                      <p:cNvPr id="23" name="Rectangle 22">
                        <a:extLst>
                          <a:ext uri="{FF2B5EF4-FFF2-40B4-BE49-F238E27FC236}">
                            <a16:creationId xmlns:a16="http://schemas.microsoft.com/office/drawing/2014/main" id="{16900EDE-2CC8-565D-DB40-CEF70AA4FC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1616" y="3901437"/>
                        <a:ext cx="292608" cy="2286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4" name="Arrow: Pentagon 23">
                        <a:extLst>
                          <a:ext uri="{FF2B5EF4-FFF2-40B4-BE49-F238E27FC236}">
                            <a16:creationId xmlns:a16="http://schemas.microsoft.com/office/drawing/2014/main" id="{75A806F3-60D7-A8BA-9A1A-5C46572D7F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02519" y="3901437"/>
                        <a:ext cx="274320" cy="228600"/>
                      </a:xfrm>
                      <a:prstGeom prst="homePlate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5" name="Group 24">
                      <a:extLst>
                        <a:ext uri="{FF2B5EF4-FFF2-40B4-BE49-F238E27FC236}">
                          <a16:creationId xmlns:a16="http://schemas.microsoft.com/office/drawing/2014/main" id="{E9616484-D3D5-C201-A8D4-B4DE746AED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91887" y="3787137"/>
                      <a:ext cx="2529948" cy="316320"/>
                      <a:chOff x="4391887" y="3787137"/>
                      <a:chExt cx="2529948" cy="316320"/>
                    </a:xfrm>
                  </p:grpSpPr>
                  <p:grpSp>
                    <p:nvGrpSpPr>
                      <p:cNvPr id="21" name="Group 20">
                        <a:extLst>
                          <a:ext uri="{FF2B5EF4-FFF2-40B4-BE49-F238E27FC236}">
                            <a16:creationId xmlns:a16="http://schemas.microsoft.com/office/drawing/2014/main" id="{0EECC567-EE46-7CE3-0871-FC8D506664B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391887" y="3874857"/>
                        <a:ext cx="401705" cy="228600"/>
                        <a:chOff x="4402519" y="3901437"/>
                        <a:chExt cx="401705" cy="228600"/>
                      </a:xfrm>
                    </p:grpSpPr>
                    <p:sp>
                      <p:nvSpPr>
                        <p:cNvPr id="19" name="Rectangle 18">
                          <a:extLst>
                            <a:ext uri="{FF2B5EF4-FFF2-40B4-BE49-F238E27FC236}">
                              <a16:creationId xmlns:a16="http://schemas.microsoft.com/office/drawing/2014/main" id="{954AD359-DA49-E341-36DA-83CF3C1BA9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1616" y="3901437"/>
                          <a:ext cx="292608" cy="228600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0" name="Arrow: Pentagon 19">
                          <a:extLst>
                            <a:ext uri="{FF2B5EF4-FFF2-40B4-BE49-F238E27FC236}">
                              <a16:creationId xmlns:a16="http://schemas.microsoft.com/office/drawing/2014/main" id="{CADAF130-79A1-C39A-BC04-DF397C2E81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02519" y="3901437"/>
                          <a:ext cx="274320" cy="228600"/>
                        </a:xfrm>
                        <a:prstGeom prst="homePlat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18" name="Rectangle 17">
                        <a:extLst>
                          <a:ext uri="{FF2B5EF4-FFF2-40B4-BE49-F238E27FC236}">
                            <a16:creationId xmlns:a16="http://schemas.microsoft.com/office/drawing/2014/main" id="{09DE7D87-9331-2C39-C5F6-FF2ABA8DE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7275" y="3787137"/>
                        <a:ext cx="2194560" cy="228600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75000"/>
                        </a:schemeClr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000" b="1" cap="all" dirty="0"/>
                          <a:t>Standard Project Method</a:t>
                        </a:r>
                      </a:p>
                    </p:txBody>
                  </p:sp>
                </p:grpSp>
              </p:grpSp>
            </p:grp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6BA0B4E-8681-6F9B-8F15-C8E55A40B956}"/>
                    </a:ext>
                  </a:extLst>
                </p:cNvPr>
                <p:cNvSpPr/>
                <p:nvPr/>
              </p:nvSpPr>
              <p:spPr>
                <a:xfrm>
                  <a:off x="1190445" y="3397432"/>
                  <a:ext cx="4572000" cy="19202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Starts from Nothing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Delivers a Minimum Viable Product (MVP)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Clearly Defined Objectives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Experienced Resources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Longer Durations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Larger Project Teams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Dispersed Resources (Possible Time Zones)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endPara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0DA6171D-E762-3D6F-65A6-5FB86DF91AE1}"/>
                  </a:ext>
                </a:extLst>
              </p:cNvPr>
              <p:cNvGrpSpPr/>
              <p:nvPr/>
            </p:nvGrpSpPr>
            <p:grpSpPr>
              <a:xfrm>
                <a:off x="6429557" y="1405693"/>
                <a:ext cx="4572000" cy="3911979"/>
                <a:chOff x="6429557" y="1405693"/>
                <a:chExt cx="4572000" cy="3911979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5D388BB2-3B33-2D42-5BC0-EAD751591DF2}"/>
                    </a:ext>
                  </a:extLst>
                </p:cNvPr>
                <p:cNvGrpSpPr/>
                <p:nvPr/>
              </p:nvGrpSpPr>
              <p:grpSpPr>
                <a:xfrm>
                  <a:off x="6429557" y="1405693"/>
                  <a:ext cx="4572000" cy="1828800"/>
                  <a:chOff x="6429557" y="1449238"/>
                  <a:chExt cx="4572000" cy="1828800"/>
                </a:xfrm>
              </p:grpSpPr>
              <p:sp>
                <p:nvSpPr>
                  <p:cNvPr id="13" name="Rectangle: Rounded Corners 12">
                    <a:extLst>
                      <a:ext uri="{FF2B5EF4-FFF2-40B4-BE49-F238E27FC236}">
                        <a16:creationId xmlns:a16="http://schemas.microsoft.com/office/drawing/2014/main" id="{E7D3AB68-A020-0936-A064-D65042A32F38}"/>
                      </a:ext>
                    </a:extLst>
                  </p:cNvPr>
                  <p:cNvSpPr/>
                  <p:nvPr/>
                </p:nvSpPr>
                <p:spPr>
                  <a:xfrm>
                    <a:off x="6429557" y="1449238"/>
                    <a:ext cx="4572000" cy="1828800"/>
                  </a:xfrm>
                  <a:prstGeom prst="roundRect">
                    <a:avLst/>
                  </a:prstGeom>
                  <a:noFill/>
                  <a:ln w="38100"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28" name="Picture 27" descr="A diagram of a software development process&#10;&#10;Description automatically generated">
                    <a:extLst>
                      <a:ext uri="{FF2B5EF4-FFF2-40B4-BE49-F238E27FC236}">
                        <a16:creationId xmlns:a16="http://schemas.microsoft.com/office/drawing/2014/main" id="{393C180B-2F35-A1A0-53E7-243A7843405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09921" y="1892401"/>
                    <a:ext cx="3811272" cy="1325880"/>
                  </a:xfrm>
                  <a:prstGeom prst="rect">
                    <a:avLst/>
                  </a:prstGeom>
                </p:spPr>
              </p:pic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BA5FBD8F-D5B4-A9EC-F2DF-7F3811A5AE94}"/>
                      </a:ext>
                    </a:extLst>
                  </p:cNvPr>
                  <p:cNvGrpSpPr/>
                  <p:nvPr/>
                </p:nvGrpSpPr>
                <p:grpSpPr>
                  <a:xfrm>
                    <a:off x="7285220" y="1524457"/>
                    <a:ext cx="2860674" cy="316320"/>
                    <a:chOff x="4391887" y="3787137"/>
                    <a:chExt cx="2860674" cy="316320"/>
                  </a:xfrm>
                </p:grpSpPr>
                <p:grpSp>
                  <p:nvGrpSpPr>
                    <p:cNvPr id="30" name="Group 29">
                      <a:extLst>
                        <a:ext uri="{FF2B5EF4-FFF2-40B4-BE49-F238E27FC236}">
                          <a16:creationId xmlns:a16="http://schemas.microsoft.com/office/drawing/2014/main" id="{844994F8-A4F5-DA08-EDA1-CDAC0731E76D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6850856" y="3874857"/>
                      <a:ext cx="401705" cy="228600"/>
                      <a:chOff x="4402519" y="3901437"/>
                      <a:chExt cx="401705" cy="228600"/>
                    </a:xfrm>
                  </p:grpSpPr>
                  <p:sp>
                    <p:nvSpPr>
                      <p:cNvPr id="36" name="Rectangle 35">
                        <a:extLst>
                          <a:ext uri="{FF2B5EF4-FFF2-40B4-BE49-F238E27FC236}">
                            <a16:creationId xmlns:a16="http://schemas.microsoft.com/office/drawing/2014/main" id="{DA6BDD3C-567D-7CAA-AD83-A7C3B36617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1616" y="3901437"/>
                        <a:ext cx="292608" cy="2286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7" name="Arrow: Pentagon 36">
                        <a:extLst>
                          <a:ext uri="{FF2B5EF4-FFF2-40B4-BE49-F238E27FC236}">
                            <a16:creationId xmlns:a16="http://schemas.microsoft.com/office/drawing/2014/main" id="{3B818F08-6003-EE2D-E9DB-D84F4EDF30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02519" y="3901437"/>
                        <a:ext cx="274320" cy="228600"/>
                      </a:xfrm>
                      <a:prstGeom prst="homePlate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2AC3AB5A-4758-4DDB-387D-C46C335A07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91887" y="3787137"/>
                      <a:ext cx="2529948" cy="316320"/>
                      <a:chOff x="4391887" y="3787137"/>
                      <a:chExt cx="2529948" cy="316320"/>
                    </a:xfrm>
                  </p:grpSpPr>
                  <p:grpSp>
                    <p:nvGrpSpPr>
                      <p:cNvPr id="32" name="Group 31">
                        <a:extLst>
                          <a:ext uri="{FF2B5EF4-FFF2-40B4-BE49-F238E27FC236}">
                            <a16:creationId xmlns:a16="http://schemas.microsoft.com/office/drawing/2014/main" id="{B477F854-9D8E-59C1-3B36-9F10484925E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391887" y="3874857"/>
                        <a:ext cx="401705" cy="228600"/>
                        <a:chOff x="4402519" y="3901437"/>
                        <a:chExt cx="401705" cy="228600"/>
                      </a:xfrm>
                    </p:grpSpPr>
                    <p:sp>
                      <p:nvSpPr>
                        <p:cNvPr id="34" name="Rectangle 33">
                          <a:extLst>
                            <a:ext uri="{FF2B5EF4-FFF2-40B4-BE49-F238E27FC236}">
                              <a16:creationId xmlns:a16="http://schemas.microsoft.com/office/drawing/2014/main" id="{850C5FF1-A62D-8127-E7F6-5EADFF0AA8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1616" y="3901437"/>
                          <a:ext cx="292608" cy="228600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5" name="Arrow: Pentagon 34">
                          <a:extLst>
                            <a:ext uri="{FF2B5EF4-FFF2-40B4-BE49-F238E27FC236}">
                              <a16:creationId xmlns:a16="http://schemas.microsoft.com/office/drawing/2014/main" id="{80B3A077-244E-AF1D-1B95-7D21998880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02519" y="3901437"/>
                          <a:ext cx="274320" cy="228600"/>
                        </a:xfrm>
                        <a:prstGeom prst="homePlat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33" name="Rectangle 32">
                        <a:extLst>
                          <a:ext uri="{FF2B5EF4-FFF2-40B4-BE49-F238E27FC236}">
                            <a16:creationId xmlns:a16="http://schemas.microsoft.com/office/drawing/2014/main" id="{C1CC1E4B-5DEF-79C2-5A44-5551E9E71A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7275" y="3787137"/>
                        <a:ext cx="2194560" cy="228600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75000"/>
                        </a:schemeClr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000" b="1" cap="all" dirty="0"/>
                          <a:t>Agile Method</a:t>
                        </a:r>
                      </a:p>
                    </p:txBody>
                  </p:sp>
                </p:grpSp>
              </p:grpSp>
            </p:grp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ED2501A-32B5-D70C-0DBF-BD1B22D125AC}"/>
                    </a:ext>
                  </a:extLst>
                </p:cNvPr>
                <p:cNvSpPr/>
                <p:nvPr/>
              </p:nvSpPr>
              <p:spPr>
                <a:xfrm>
                  <a:off x="6429557" y="3397432"/>
                  <a:ext cx="4572000" cy="19202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Agile comes from Lean Methodologies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Minimum Viable Product (MVP) Exists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Short Iterations to Deliver Value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A Pipeline of Ideas Ready to Go</a:t>
                  </a:r>
                </a:p>
                <a:p>
                  <a:pPr marL="742950" lvl="1" indent="-285750">
                    <a:buFont typeface="Wingdings" panose="05000000000000000000" pitchFamily="2" charset="2"/>
                    <a:buChar char="Ø"/>
                  </a:pPr>
                  <a:r>
                    <a: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User Stories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Smaller Consistently Changing Teams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Teams Closer, if not Collocated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endPara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FC2F89-EF66-CE6D-CAFE-F8363DB5911B}"/>
                </a:ext>
              </a:extLst>
            </p:cNvPr>
            <p:cNvSpPr txBox="1"/>
            <p:nvPr/>
          </p:nvSpPr>
          <p:spPr>
            <a:xfrm rot="16200000">
              <a:off x="5518476" y="3167390"/>
              <a:ext cx="11560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Hybrid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757989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D50F0-39DA-9453-D84B-8876F08A5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F3FEDC-A85A-FD48-0AC5-451AD3F70C98}"/>
              </a:ext>
            </a:extLst>
          </p:cNvPr>
          <p:cNvGrpSpPr/>
          <p:nvPr/>
        </p:nvGrpSpPr>
        <p:grpSpPr>
          <a:xfrm>
            <a:off x="1698592" y="1198562"/>
            <a:ext cx="8620096" cy="5462074"/>
            <a:chOff x="1507014" y="1071551"/>
            <a:chExt cx="8620096" cy="54620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3A0BBEB-4499-7DC0-FA8F-803FC41AA698}"/>
                </a:ext>
              </a:extLst>
            </p:cNvPr>
            <p:cNvSpPr txBox="1"/>
            <p:nvPr/>
          </p:nvSpPr>
          <p:spPr>
            <a:xfrm>
              <a:off x="8298310" y="4412432"/>
              <a:ext cx="1828800" cy="1554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u="sng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Usage</a:t>
              </a:r>
            </a:p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Internal &amp; external communications about how the organization defines itself and how it functions; also helps drive what’s being established at the core.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BC2E53-E3DF-F3A3-67D3-C10BA48306FD}"/>
                </a:ext>
              </a:extLst>
            </p:cNvPr>
            <p:cNvSpPr/>
            <p:nvPr/>
          </p:nvSpPr>
          <p:spPr>
            <a:xfrm>
              <a:off x="2035121" y="1462639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Value Proposition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problem is being solved &amp; how?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B27D1-0741-895E-1267-D8B8566066C1}"/>
                </a:ext>
              </a:extLst>
            </p:cNvPr>
            <p:cNvSpPr/>
            <p:nvPr/>
          </p:nvSpPr>
          <p:spPr>
            <a:xfrm>
              <a:off x="2035121" y="3061587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Expression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way an organization communicates and expresses itself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84A53B-EBA5-3174-BDB3-E54E5B9D342D}"/>
                </a:ext>
              </a:extLst>
            </p:cNvPr>
            <p:cNvSpPr/>
            <p:nvPr/>
          </p:nvSpPr>
          <p:spPr>
            <a:xfrm>
              <a:off x="2035121" y="4656426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Vision &amp; Mission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b="1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Vision: </a:t>
              </a: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does the organization or team accomplish objectives</a:t>
              </a:r>
            </a:p>
            <a:p>
              <a:r>
                <a:rPr lang="en-US" sz="1400" b="1" i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Mission: </a:t>
              </a:r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is the core function of the organization or team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9BC123-FB76-9EFE-1A9D-7C4A47782931}"/>
                </a:ext>
              </a:extLst>
            </p:cNvPr>
            <p:cNvSpPr/>
            <p:nvPr/>
          </p:nvSpPr>
          <p:spPr>
            <a:xfrm>
              <a:off x="4085052" y="1462639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Relationships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nature of relationships with key stakeholders.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3BDEE0-417F-F2C6-58FC-299550861111}"/>
                </a:ext>
              </a:extLst>
            </p:cNvPr>
            <p:cNvSpPr/>
            <p:nvPr/>
          </p:nvSpPr>
          <p:spPr>
            <a:xfrm>
              <a:off x="4085052" y="3061587"/>
              <a:ext cx="2057400" cy="1600200"/>
            </a:xfrm>
            <a:prstGeom prst="rect">
              <a:avLst/>
            </a:prstGeom>
            <a:solidFill>
              <a:srgbClr val="6CABF8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Brand Core</a:t>
              </a:r>
            </a:p>
            <a:p>
              <a:endParaRPr lang="en-US" sz="667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What’s the promise and what are the core values that sum up what the brand stands for?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B8B90F-A3B5-846C-8952-B5484F5AA0BC}"/>
                </a:ext>
              </a:extLst>
            </p:cNvPr>
            <p:cNvSpPr/>
            <p:nvPr/>
          </p:nvSpPr>
          <p:spPr>
            <a:xfrm>
              <a:off x="4085052" y="4656426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Culture</a:t>
              </a:r>
              <a:endParaRPr lang="en-US" sz="667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are the organization’s or team’s attitude and how do they work &amp; behave?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3A5B48-B968-CC39-5A1D-031A4678568A}"/>
                </a:ext>
              </a:extLst>
            </p:cNvPr>
            <p:cNvSpPr/>
            <p:nvPr/>
          </p:nvSpPr>
          <p:spPr>
            <a:xfrm>
              <a:off x="6143608" y="4656426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Competences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the organization or team are good at, and what makes them better than most?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92FCAE-83B7-8A9C-47F3-FCF982CD42D7}"/>
                </a:ext>
              </a:extLst>
            </p:cNvPr>
            <p:cNvSpPr/>
            <p:nvPr/>
          </p:nvSpPr>
          <p:spPr>
            <a:xfrm>
              <a:off x="6143608" y="1462639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Position</a:t>
              </a:r>
              <a:endParaRPr lang="en-US" sz="667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market position and what’s in the hearts &amp; minds of key stakeholders?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FEED9E-94A9-0AFB-9A92-B7A9858D87A9}"/>
                </a:ext>
              </a:extLst>
            </p:cNvPr>
            <p:cNvSpPr/>
            <p:nvPr/>
          </p:nvSpPr>
          <p:spPr>
            <a:xfrm>
              <a:off x="6143608" y="3061587"/>
              <a:ext cx="2057400" cy="1600200"/>
            </a:xfrm>
            <a:prstGeom prst="rect">
              <a:avLst/>
            </a:prstGeom>
            <a:solidFill>
              <a:srgbClr val="D3E6FD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i="1" dirty="0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Personality</a:t>
              </a:r>
              <a:endParaRPr lang="en-US" sz="667" dirty="0">
                <a:solidFill>
                  <a:schemeClr val="tx1"/>
                </a:solidFill>
              </a:endParaRPr>
            </a:p>
            <a:p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combination of human characteristics or qualities forms the character?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B1B2B0-3637-C5F2-B935-8B9CE297768C}"/>
                </a:ext>
              </a:extLst>
            </p:cNvPr>
            <p:cNvSpPr txBox="1"/>
            <p:nvPr/>
          </p:nvSpPr>
          <p:spPr>
            <a:xfrm rot="16200000">
              <a:off x="1195115" y="1567222"/>
              <a:ext cx="1097280" cy="27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EXTERNAL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A81E0B-A18C-945F-E1D8-CAF1DF18FAA1}"/>
                </a:ext>
              </a:extLst>
            </p:cNvPr>
            <p:cNvSpPr txBox="1"/>
            <p:nvPr/>
          </p:nvSpPr>
          <p:spPr>
            <a:xfrm rot="16200000">
              <a:off x="1195115" y="5428074"/>
              <a:ext cx="1097280" cy="27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INTERNAL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ADECA0-D860-6A97-4D81-D4F45963EE06}"/>
                </a:ext>
              </a:extLst>
            </p:cNvPr>
            <p:cNvSpPr txBox="1"/>
            <p:nvPr/>
          </p:nvSpPr>
          <p:spPr>
            <a:xfrm rot="16200000">
              <a:off x="729774" y="3724527"/>
              <a:ext cx="1828800" cy="27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EXTERNAL / INTERNAL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8E6EB79-C941-4073-F699-8E999BA7D3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2317" y="4340701"/>
              <a:ext cx="2421607" cy="2016962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9A1F4AA-3D58-BE61-50EB-AD5492CDA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8062" y="1365711"/>
              <a:ext cx="2743200" cy="2194560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48364A5-DD96-C886-359E-C1CEA391C9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32317" y="1397336"/>
              <a:ext cx="2421607" cy="1952099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E11562A-40F8-D8BE-AA97-783DF79A93AD}"/>
                </a:ext>
              </a:extLst>
            </p:cNvPr>
            <p:cNvCxnSpPr>
              <a:cxnSpLocks/>
            </p:cNvCxnSpPr>
            <p:nvPr/>
          </p:nvCxnSpPr>
          <p:spPr>
            <a:xfrm>
              <a:off x="5794085" y="4340703"/>
              <a:ext cx="2527177" cy="2002946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EE7B44-C0D6-7878-10C4-6C5970364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7450" y="3981940"/>
              <a:ext cx="2468880" cy="0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D8E90D2-2B6E-F610-DEF0-1F24391D25FE}"/>
                </a:ext>
              </a:extLst>
            </p:cNvPr>
            <p:cNvCxnSpPr>
              <a:cxnSpLocks/>
            </p:cNvCxnSpPr>
            <p:nvPr/>
          </p:nvCxnSpPr>
          <p:spPr>
            <a:xfrm>
              <a:off x="5940359" y="3981940"/>
              <a:ext cx="2468880" cy="0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3CAA70-6B46-679A-0A96-C1470EBC5F89}"/>
                </a:ext>
              </a:extLst>
            </p:cNvPr>
            <p:cNvSpPr txBox="1"/>
            <p:nvPr/>
          </p:nvSpPr>
          <p:spPr>
            <a:xfrm>
              <a:off x="8331762" y="1183867"/>
              <a:ext cx="825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C0D6A9-3FF1-B6F6-6E12-9750860F716D}"/>
                </a:ext>
              </a:extLst>
            </p:cNvPr>
            <p:cNvSpPr txBox="1"/>
            <p:nvPr/>
          </p:nvSpPr>
          <p:spPr>
            <a:xfrm>
              <a:off x="8331762" y="6256626"/>
              <a:ext cx="1103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COMPETITION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6A209F-11D3-C0A1-D7FB-93CD8ADFE38E}"/>
                </a:ext>
              </a:extLst>
            </p:cNvPr>
            <p:cNvSpPr txBox="1"/>
            <p:nvPr/>
          </p:nvSpPr>
          <p:spPr>
            <a:xfrm>
              <a:off x="4649508" y="1071551"/>
              <a:ext cx="10636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INTERACTION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BCD0D78-FA4C-5A63-64B2-AE4E4C0392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9612" y="1322366"/>
              <a:ext cx="0" cy="2106634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B672AF5-B7DF-E578-D12F-00191DE425F7}"/>
                </a:ext>
              </a:extLst>
            </p:cNvPr>
            <p:cNvCxnSpPr>
              <a:cxnSpLocks/>
            </p:cNvCxnSpPr>
            <p:nvPr/>
          </p:nvCxnSpPr>
          <p:spPr>
            <a:xfrm>
              <a:off x="5089612" y="4340701"/>
              <a:ext cx="0" cy="2103231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05F4B88-F925-3E01-DD6F-B273B97A6ACE}"/>
                </a:ext>
              </a:extLst>
            </p:cNvPr>
            <p:cNvSpPr txBox="1"/>
            <p:nvPr/>
          </p:nvSpPr>
          <p:spPr>
            <a:xfrm>
              <a:off x="8298310" y="1565399"/>
              <a:ext cx="1828800" cy="164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u="sng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Alignment</a:t>
              </a:r>
            </a:p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There needs to be clear alignment on the diagonal paths (Strategy &amp; Competition), the vertical path (Interaction), and the horizontal path (communications).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AFA9B0-7207-CA81-A214-81DE1C4626AE}"/>
                </a:ext>
              </a:extLst>
            </p:cNvPr>
            <p:cNvSpPr txBox="1"/>
            <p:nvPr/>
          </p:nvSpPr>
          <p:spPr>
            <a:xfrm>
              <a:off x="8409239" y="3841487"/>
              <a:ext cx="14410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COMMUNICATIONS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1845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05F1-A8A2-AB0C-5875-854FE9B46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9AC61-FE11-D504-A28F-7139E7D4F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cap="small" dirty="0"/>
              <a:t>Understanding It and Accounting For 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358930-3626-CDEE-85DB-CB58AA76E5D8}"/>
              </a:ext>
            </a:extLst>
          </p:cNvPr>
          <p:cNvSpPr txBox="1"/>
          <p:nvPr/>
        </p:nvSpPr>
        <p:spPr>
          <a:xfrm>
            <a:off x="10472448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523F4EA-42E0-C079-3EE1-4A7D3ABE637A}"/>
              </a:ext>
            </a:extLst>
          </p:cNvPr>
          <p:cNvGrpSpPr/>
          <p:nvPr/>
        </p:nvGrpSpPr>
        <p:grpSpPr>
          <a:xfrm>
            <a:off x="221878" y="1214869"/>
            <a:ext cx="11741471" cy="5252429"/>
            <a:chOff x="221878" y="1214869"/>
            <a:chExt cx="11741471" cy="525242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17E1AFF-F182-5D39-D4C7-61BA0B7BDE22}"/>
                </a:ext>
              </a:extLst>
            </p:cNvPr>
            <p:cNvGrpSpPr/>
            <p:nvPr/>
          </p:nvGrpSpPr>
          <p:grpSpPr>
            <a:xfrm>
              <a:off x="221878" y="1214869"/>
              <a:ext cx="11741471" cy="5252429"/>
              <a:chOff x="221878" y="1214869"/>
              <a:chExt cx="11741471" cy="525242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85516CA-D0C3-D0BD-F5D6-027C62B22A31}"/>
                  </a:ext>
                </a:extLst>
              </p:cNvPr>
              <p:cNvGrpSpPr/>
              <p:nvPr/>
            </p:nvGrpSpPr>
            <p:grpSpPr>
              <a:xfrm>
                <a:off x="221878" y="1214869"/>
                <a:ext cx="11741471" cy="1459942"/>
                <a:chOff x="304743" y="1547953"/>
                <a:chExt cx="11741471" cy="1459942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A777DCCF-A0B8-A104-859C-D27FF59B7AD0}"/>
                    </a:ext>
                  </a:extLst>
                </p:cNvPr>
                <p:cNvGrpSpPr/>
                <p:nvPr/>
              </p:nvGrpSpPr>
              <p:grpSpPr>
                <a:xfrm>
                  <a:off x="304743" y="1547953"/>
                  <a:ext cx="1828800" cy="1459942"/>
                  <a:chOff x="2095401" y="1654103"/>
                  <a:chExt cx="1828800" cy="1459942"/>
                </a:xfrm>
              </p:grpSpPr>
              <p:sp>
                <p:nvSpPr>
                  <p:cNvPr id="4" name="Rectangle: Rounded Corners 3">
                    <a:extLst>
                      <a:ext uri="{FF2B5EF4-FFF2-40B4-BE49-F238E27FC236}">
                        <a16:creationId xmlns:a16="http://schemas.microsoft.com/office/drawing/2014/main" id="{AD4631B3-24C0-45B2-F659-67BAED89EB22}"/>
                      </a:ext>
                    </a:extLst>
                  </p:cNvPr>
                  <p:cNvSpPr/>
                  <p:nvPr/>
                </p:nvSpPr>
                <p:spPr>
                  <a:xfrm>
                    <a:off x="2095401" y="2016765"/>
                    <a:ext cx="1828800" cy="1097280"/>
                  </a:xfrm>
                  <a:prstGeom prst="round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dirty="0"/>
                  </a:p>
                </p:txBody>
              </p:sp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2A16C2C8-F1EE-48D9-C91C-819DE231C042}"/>
                      </a:ext>
                    </a:extLst>
                  </p:cNvPr>
                  <p:cNvSpPr/>
                  <p:nvPr/>
                </p:nvSpPr>
                <p:spPr>
                  <a:xfrm>
                    <a:off x="2095401" y="1654103"/>
                    <a:ext cx="1828800" cy="3657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Technology</a:t>
                    </a:r>
                  </a:p>
                </p:txBody>
              </p: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F680EF58-D91C-7B9E-3864-771369FF7D77}"/>
                    </a:ext>
                  </a:extLst>
                </p:cNvPr>
                <p:cNvGrpSpPr/>
                <p:nvPr/>
              </p:nvGrpSpPr>
              <p:grpSpPr>
                <a:xfrm>
                  <a:off x="2287277" y="1547953"/>
                  <a:ext cx="1828800" cy="1459942"/>
                  <a:chOff x="2095401" y="1654103"/>
                  <a:chExt cx="1828800" cy="1459942"/>
                </a:xfrm>
              </p:grpSpPr>
              <p:sp>
                <p:nvSpPr>
                  <p:cNvPr id="8" name="Rectangle: Rounded Corners 7">
                    <a:extLst>
                      <a:ext uri="{FF2B5EF4-FFF2-40B4-BE49-F238E27FC236}">
                        <a16:creationId xmlns:a16="http://schemas.microsoft.com/office/drawing/2014/main" id="{A7B7C100-2359-F53E-88AB-5C4A079EB1C5}"/>
                      </a:ext>
                    </a:extLst>
                  </p:cNvPr>
                  <p:cNvSpPr/>
                  <p:nvPr/>
                </p:nvSpPr>
                <p:spPr>
                  <a:xfrm>
                    <a:off x="2095401" y="2016765"/>
                    <a:ext cx="1828800" cy="1097280"/>
                  </a:xfrm>
                  <a:prstGeom prst="round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dirty="0"/>
                  </a:p>
                </p:txBody>
              </p: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42617A6F-FC73-7E17-A47D-3FFBF0EC45EC}"/>
                      </a:ext>
                    </a:extLst>
                  </p:cNvPr>
                  <p:cNvSpPr/>
                  <p:nvPr/>
                </p:nvSpPr>
                <p:spPr>
                  <a:xfrm>
                    <a:off x="2095401" y="1654103"/>
                    <a:ext cx="1828800" cy="3657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Geography</a:t>
                    </a:r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21816D38-6B3D-3137-7C91-700D75ED8537}"/>
                    </a:ext>
                  </a:extLst>
                </p:cNvPr>
                <p:cNvGrpSpPr/>
                <p:nvPr/>
              </p:nvGrpSpPr>
              <p:grpSpPr>
                <a:xfrm>
                  <a:off x="4269811" y="1547953"/>
                  <a:ext cx="1828800" cy="1459942"/>
                  <a:chOff x="2095401" y="1654103"/>
                  <a:chExt cx="1828800" cy="1459942"/>
                </a:xfrm>
              </p:grpSpPr>
              <p:sp>
                <p:nvSpPr>
                  <p:cNvPr id="11" name="Rectangle: Rounded Corners 10">
                    <a:extLst>
                      <a:ext uri="{FF2B5EF4-FFF2-40B4-BE49-F238E27FC236}">
                        <a16:creationId xmlns:a16="http://schemas.microsoft.com/office/drawing/2014/main" id="{D69F9CF3-454D-F557-259C-BBF9C7FD3A04}"/>
                      </a:ext>
                    </a:extLst>
                  </p:cNvPr>
                  <p:cNvSpPr/>
                  <p:nvPr/>
                </p:nvSpPr>
                <p:spPr>
                  <a:xfrm>
                    <a:off x="2095401" y="2016765"/>
                    <a:ext cx="1828800" cy="1097280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dirty="0"/>
                  </a:p>
                </p:txBody>
              </p: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64219206-B89E-1C8D-5CCC-52CF743D231C}"/>
                      </a:ext>
                    </a:extLst>
                  </p:cNvPr>
                  <p:cNvSpPr/>
                  <p:nvPr/>
                </p:nvSpPr>
                <p:spPr>
                  <a:xfrm>
                    <a:off x="2095401" y="1654103"/>
                    <a:ext cx="1828800" cy="3657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Organizations</a:t>
                    </a:r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5BBEAD62-1BEE-CFA0-FBDA-21EDF5DA503C}"/>
                    </a:ext>
                  </a:extLst>
                </p:cNvPr>
                <p:cNvGrpSpPr/>
                <p:nvPr/>
              </p:nvGrpSpPr>
              <p:grpSpPr>
                <a:xfrm>
                  <a:off x="6252345" y="1547953"/>
                  <a:ext cx="1828800" cy="1459942"/>
                  <a:chOff x="2095401" y="1654103"/>
                  <a:chExt cx="1828800" cy="1459942"/>
                </a:xfrm>
              </p:grpSpPr>
              <p:sp>
                <p:nvSpPr>
                  <p:cNvPr id="14" name="Rectangle: Rounded Corners 13">
                    <a:extLst>
                      <a:ext uri="{FF2B5EF4-FFF2-40B4-BE49-F238E27FC236}">
                        <a16:creationId xmlns:a16="http://schemas.microsoft.com/office/drawing/2014/main" id="{8E2558DE-3488-24D0-FFC3-7A45F36F20AE}"/>
                      </a:ext>
                    </a:extLst>
                  </p:cNvPr>
                  <p:cNvSpPr/>
                  <p:nvPr/>
                </p:nvSpPr>
                <p:spPr>
                  <a:xfrm>
                    <a:off x="2095401" y="2016765"/>
                    <a:ext cx="1828800" cy="1097280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dirty="0"/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4E63C1D2-904A-4DC8-9D0E-6F52BF41634B}"/>
                      </a:ext>
                    </a:extLst>
                  </p:cNvPr>
                  <p:cNvSpPr/>
                  <p:nvPr/>
                </p:nvSpPr>
                <p:spPr>
                  <a:xfrm>
                    <a:off x="2095401" y="1654103"/>
                    <a:ext cx="1828800" cy="3657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Goals/Objectives</a:t>
                    </a:r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D0215774-0165-6A2E-D235-3DC2FC8D0680}"/>
                    </a:ext>
                  </a:extLst>
                </p:cNvPr>
                <p:cNvGrpSpPr/>
                <p:nvPr/>
              </p:nvGrpSpPr>
              <p:grpSpPr>
                <a:xfrm>
                  <a:off x="8234879" y="1547953"/>
                  <a:ext cx="1828800" cy="1459942"/>
                  <a:chOff x="2095401" y="1654103"/>
                  <a:chExt cx="1828800" cy="1459942"/>
                </a:xfrm>
              </p:grpSpPr>
              <p:sp>
                <p:nvSpPr>
                  <p:cNvPr id="17" name="Rectangle: Rounded Corners 16">
                    <a:extLst>
                      <a:ext uri="{FF2B5EF4-FFF2-40B4-BE49-F238E27FC236}">
                        <a16:creationId xmlns:a16="http://schemas.microsoft.com/office/drawing/2014/main" id="{114C1DDF-04A0-B11A-C03D-EE9F2BFDF8A2}"/>
                      </a:ext>
                    </a:extLst>
                  </p:cNvPr>
                  <p:cNvSpPr/>
                  <p:nvPr/>
                </p:nvSpPr>
                <p:spPr>
                  <a:xfrm>
                    <a:off x="2095401" y="2016765"/>
                    <a:ext cx="1828800" cy="1097280"/>
                  </a:xfrm>
                  <a:prstGeom prst="round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dirty="0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BD211792-D63B-B46C-9DF1-906D6441F3AA}"/>
                      </a:ext>
                    </a:extLst>
                  </p:cNvPr>
                  <p:cNvSpPr/>
                  <p:nvPr/>
                </p:nvSpPr>
                <p:spPr>
                  <a:xfrm>
                    <a:off x="2095401" y="1654103"/>
                    <a:ext cx="1828800" cy="3657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Skilled Positions</a:t>
                    </a:r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9C4BBAB6-DC34-3D36-F2DA-BAD3BD3913A3}"/>
                    </a:ext>
                  </a:extLst>
                </p:cNvPr>
                <p:cNvGrpSpPr/>
                <p:nvPr/>
              </p:nvGrpSpPr>
              <p:grpSpPr>
                <a:xfrm>
                  <a:off x="10217414" y="1547953"/>
                  <a:ext cx="1828800" cy="1459942"/>
                  <a:chOff x="2095401" y="1654103"/>
                  <a:chExt cx="1828800" cy="1459942"/>
                </a:xfrm>
              </p:grpSpPr>
              <p:sp>
                <p:nvSpPr>
                  <p:cNvPr id="20" name="Rectangle: Rounded Corners 19">
                    <a:extLst>
                      <a:ext uri="{FF2B5EF4-FFF2-40B4-BE49-F238E27FC236}">
                        <a16:creationId xmlns:a16="http://schemas.microsoft.com/office/drawing/2014/main" id="{70328006-A53F-FCF8-5C42-373B014FAF8A}"/>
                      </a:ext>
                    </a:extLst>
                  </p:cNvPr>
                  <p:cNvSpPr/>
                  <p:nvPr/>
                </p:nvSpPr>
                <p:spPr>
                  <a:xfrm>
                    <a:off x="2095401" y="2016765"/>
                    <a:ext cx="1828800" cy="1097280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cap="small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rPr>
                      <a:t>The List Goes On, and On</a:t>
                    </a:r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E441603D-B8D8-3838-469E-DCF221E6228B}"/>
                      </a:ext>
                    </a:extLst>
                  </p:cNvPr>
                  <p:cNvSpPr/>
                  <p:nvPr/>
                </p:nvSpPr>
                <p:spPr>
                  <a:xfrm>
                    <a:off x="2095401" y="1654103"/>
                    <a:ext cx="1828800" cy="3657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???????</a:t>
                    </a:r>
                  </a:p>
                </p:txBody>
              </p:sp>
            </p:grp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359D3D01-4CFD-5592-EE3E-495953C9E230}"/>
                  </a:ext>
                </a:extLst>
              </p:cNvPr>
              <p:cNvGrpSpPr/>
              <p:nvPr/>
            </p:nvGrpSpPr>
            <p:grpSpPr>
              <a:xfrm>
                <a:off x="390526" y="2941333"/>
                <a:ext cx="11404175" cy="3525965"/>
                <a:chOff x="365119" y="2941333"/>
                <a:chExt cx="11404175" cy="3525965"/>
              </a:xfrm>
            </p:grpSpPr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6CA90DE-0287-52B8-D034-B630C88AF925}"/>
                    </a:ext>
                  </a:extLst>
                </p:cNvPr>
                <p:cNvSpPr txBox="1"/>
                <p:nvPr/>
              </p:nvSpPr>
              <p:spPr>
                <a:xfrm>
                  <a:off x="2395043" y="3827152"/>
                  <a:ext cx="3108960" cy="175432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en-US" dirty="0"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Understanding complexity is understanding how many people are needed to support.</a:t>
                  </a:r>
                </a:p>
                <a:p>
                  <a:endPara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r>
                    <a:rPr lang="en-US" dirty="0"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People represent functions, skills, locations, languages, etc.</a:t>
                  </a:r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A312B651-162D-C391-B18A-DBF3AC92E883}"/>
                    </a:ext>
                  </a:extLst>
                </p:cNvPr>
                <p:cNvGrpSpPr/>
                <p:nvPr/>
              </p:nvGrpSpPr>
              <p:grpSpPr>
                <a:xfrm>
                  <a:off x="365119" y="2941333"/>
                  <a:ext cx="1773416" cy="3525965"/>
                  <a:chOff x="365119" y="2941333"/>
                  <a:chExt cx="1773416" cy="3525965"/>
                </a:xfrm>
              </p:grpSpPr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52054213-4318-BF80-8B1E-230A3A8DBB94}"/>
                      </a:ext>
                    </a:extLst>
                  </p:cNvPr>
                  <p:cNvGrpSpPr/>
                  <p:nvPr/>
                </p:nvGrpSpPr>
                <p:grpSpPr>
                  <a:xfrm>
                    <a:off x="365119" y="2941333"/>
                    <a:ext cx="1773416" cy="3126001"/>
                    <a:chOff x="3665736" y="3223911"/>
                    <a:chExt cx="1773416" cy="3126001"/>
                  </a:xfrm>
                </p:grpSpPr>
                <p:pic>
                  <p:nvPicPr>
                    <p:cNvPr id="24" name="Picture 23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91D5976D-BBA6-6924-BE47-12083E894A9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28298" y="4284741"/>
                      <a:ext cx="648293" cy="13716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5" name="Picture 24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A1DAAFAA-DDB3-46BB-40E3-E311BEB755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1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928158" y="5526952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6" name="Picture 25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78B26B53-3A8A-939E-A757-40217818DB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2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928158" y="3613280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" name="Picture 26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EF7A8524-E8AE-70E3-6D24-B306AD73E21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3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050176" y="455906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" name="Picture 27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95757CA3-E126-8727-F200-ADC72A91C45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4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6145" y="5526952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47DB0AE7-267B-1C7E-0325-CB761BC126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5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16145" y="3613280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" name="Picture 29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DDF328CA-A5B4-6078-46F5-87096DD469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6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665736" y="455906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Picture 30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0E8DA2C7-1C80-B2D8-2149-096E6B41D82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bg2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69365" y="3223911"/>
                      <a:ext cx="388976" cy="82296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AE12A08E-CB8F-A5E4-E47B-471EF4F64193}"/>
                      </a:ext>
                    </a:extLst>
                  </p:cNvPr>
                  <p:cNvSpPr txBox="1"/>
                  <p:nvPr/>
                </p:nvSpPr>
                <p:spPr>
                  <a:xfrm>
                    <a:off x="395054" y="6128744"/>
                    <a:ext cx="1713546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Lower Complexity</a:t>
                    </a:r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A216AFFF-E5BE-3048-CCCA-E5DCB02D3D4E}"/>
                    </a:ext>
                  </a:extLst>
                </p:cNvPr>
                <p:cNvGrpSpPr/>
                <p:nvPr/>
              </p:nvGrpSpPr>
              <p:grpSpPr>
                <a:xfrm>
                  <a:off x="5795089" y="2950505"/>
                  <a:ext cx="5974205" cy="3507620"/>
                  <a:chOff x="5795089" y="2959678"/>
                  <a:chExt cx="5974205" cy="3507620"/>
                </a:xfrm>
              </p:grpSpPr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18121DE5-EC9C-27DC-FE8C-6159C903C705}"/>
                      </a:ext>
                    </a:extLst>
                  </p:cNvPr>
                  <p:cNvGrpSpPr/>
                  <p:nvPr/>
                </p:nvGrpSpPr>
                <p:grpSpPr>
                  <a:xfrm>
                    <a:off x="5795089" y="2959678"/>
                    <a:ext cx="5974205" cy="3089310"/>
                    <a:chOff x="5648447" y="3248581"/>
                    <a:chExt cx="5974205" cy="3089310"/>
                  </a:xfrm>
                </p:grpSpPr>
                <p:pic>
                  <p:nvPicPr>
                    <p:cNvPr id="35" name="Picture 34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E0AF21A4-CB7A-274A-7849-8C611ACE3FF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311403" y="4284741"/>
                      <a:ext cx="648293" cy="13716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6" name="Picture 35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1B775A4D-D540-055B-8C55-672D8B4762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1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989874" y="551493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7" name="Picture 36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48740B29-7D54-F035-8EFF-F3CE469F00E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2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967440" y="3709626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8" name="Picture 37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490A480C-E150-5684-46B6-AB5B090095E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3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458372" y="455906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Picture 38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B8669072-325D-E931-1FE1-74DC97220F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4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938504" y="551493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0" name="Picture 39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574C52FB-C110-0E58-12EA-3D47101D69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5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923548" y="3709626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Picture 40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C0A274B5-31E5-BB13-8571-251735FC27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6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423751" y="455906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Picture 41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5C0A9CF6-81CE-3A39-4E0E-C48D296F49C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bg2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19133" y="324858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3" name="Picture 42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A666518E-7048-532E-0AAE-E06D8A8BB0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1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887134" y="551493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4" name="Picture 43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9B74B101-2296-C558-F19D-056D4E0128E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2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879656" y="3709626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Picture 44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B5C5BB8E-B5B4-3342-F56B-A3DD3A782A5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3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1233676" y="455906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6" name="Picture 45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33E8078C-B895-3B47-7497-1B1240FB81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4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835764" y="551493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7" name="Picture 46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768A90DA-A246-38CD-8963-B4AA63CBF0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5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835764" y="3709626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Picture 47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6A3A31AF-1526-CE6B-5EB9-FFF2FCC3B56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6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346024" y="455906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9" name="Picture 48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57EBBA42-318E-6D05-A86B-D83A7A74814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bg2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357663" y="324858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0" name="Picture 49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058EE8E9-6C3D-5541-05A0-868F9D7B4E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1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2614" y="551493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1" name="Picture 50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D24023BA-5CA0-C99D-F3D2-E7C8D7A7E43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2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55224" y="3709626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2" name="Picture 51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BD092FE6-45F5-9F21-748A-80F32EC909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3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36099" y="455906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3" name="Picture 52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1E2C718A-58BF-004E-FC23-D90D609931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4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041244" y="551493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4" name="Picture 53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3CA04A97-8CBE-AC61-1146-F3691B6A522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5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011332" y="3709626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5" name="Picture 54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211ECB71-C7DA-DAE8-CBF6-CDC4597EE86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accent6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648447" y="455906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6" name="Picture 55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225B9E2C-9AA0-8766-57D4-21A5536A25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bg2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480603" y="324858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0" name="Picture 59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BE0766AB-4B11-0E0C-2281-163B17BD0E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bg2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42074" y="3248581"/>
                      <a:ext cx="388976" cy="822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1" name="Picture 60" descr="A black rectangle with white lines&#10;&#10;Description automatically generated">
                      <a:extLst>
                        <a:ext uri="{FF2B5EF4-FFF2-40B4-BE49-F238E27FC236}">
                          <a16:creationId xmlns:a16="http://schemas.microsoft.com/office/drawing/2014/main" id="{3137296E-4C83-9C73-6902-163066ECB66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duotone>
                        <a:schemeClr val="bg2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296192" y="3248581"/>
                      <a:ext cx="388976" cy="82296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B76F4FA4-964C-4596-8E86-1259D76AEDBE}"/>
                      </a:ext>
                    </a:extLst>
                  </p:cNvPr>
                  <p:cNvSpPr txBox="1"/>
                  <p:nvPr/>
                </p:nvSpPr>
                <p:spPr>
                  <a:xfrm>
                    <a:off x="7905188" y="6128744"/>
                    <a:ext cx="1754006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Higher Complexity</a:t>
                    </a:r>
                  </a:p>
                </p:txBody>
              </p:sp>
            </p:grp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683CF2F-FF47-EB24-8B6D-6AA7EECE6E26}"/>
                </a:ext>
              </a:extLst>
            </p:cNvPr>
            <p:cNvSpPr txBox="1"/>
            <p:nvPr/>
          </p:nvSpPr>
          <p:spPr>
            <a:xfrm>
              <a:off x="2478976" y="3286757"/>
              <a:ext cx="2991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cap="small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People Deliver Projects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8163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2AFB7-7AF1-C68D-3BE0-429CDC49C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Project Management?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E00EFD-B31B-87FD-1A25-340526AA898B}"/>
              </a:ext>
            </a:extLst>
          </p:cNvPr>
          <p:cNvGrpSpPr/>
          <p:nvPr/>
        </p:nvGrpSpPr>
        <p:grpSpPr>
          <a:xfrm>
            <a:off x="1653085" y="1121436"/>
            <a:ext cx="8885830" cy="5140907"/>
            <a:chOff x="1653085" y="1121436"/>
            <a:chExt cx="8885830" cy="51409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870A74-6140-48DF-3DAD-E3D21737540C}"/>
                </a:ext>
              </a:extLst>
            </p:cNvPr>
            <p:cNvGrpSpPr/>
            <p:nvPr/>
          </p:nvGrpSpPr>
          <p:grpSpPr>
            <a:xfrm>
              <a:off x="1653085" y="1121436"/>
              <a:ext cx="8885830" cy="2798858"/>
              <a:chOff x="1790731" y="1354348"/>
              <a:chExt cx="8885830" cy="2798858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25B1FF-A64C-7D5A-000D-852E774519D8}"/>
                  </a:ext>
                </a:extLst>
              </p:cNvPr>
              <p:cNvSpPr txBox="1"/>
              <p:nvPr/>
            </p:nvSpPr>
            <p:spPr>
              <a:xfrm>
                <a:off x="1798806" y="1354348"/>
                <a:ext cx="8869680" cy="457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Brush Script MT" panose="03060802040406070304" pitchFamily="66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“You don’t see yourself being a project manager, so why take this course?”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5F34F61-7E7E-5713-72EA-E793F8DE6DAE}"/>
                  </a:ext>
                </a:extLst>
              </p:cNvPr>
              <p:cNvSpPr txBox="1"/>
              <p:nvPr/>
            </p:nvSpPr>
            <p:spPr>
              <a:xfrm>
                <a:off x="1790731" y="1906437"/>
                <a:ext cx="8885830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Develops different types of critical thinking skills.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Most careers will have you engage in project work.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You ask better questions as a project stakeholder.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You understand where to look for signs of problems.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You know what to expect when engaged in project work.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886C39D-6D74-9DDA-D5F9-212EA08E8131}"/>
                </a:ext>
              </a:extLst>
            </p:cNvPr>
            <p:cNvGrpSpPr/>
            <p:nvPr/>
          </p:nvGrpSpPr>
          <p:grpSpPr>
            <a:xfrm>
              <a:off x="1865199" y="4106606"/>
              <a:ext cx="8461602" cy="2155737"/>
              <a:chOff x="1739900" y="4106606"/>
              <a:chExt cx="8461602" cy="2155737"/>
            </a:xfrm>
          </p:grpSpPr>
          <p:pic>
            <p:nvPicPr>
              <p:cNvPr id="6" name="Picture 5" descr="A astronaut on a rocket&#10;&#10;Description automatically generated">
                <a:extLst>
                  <a:ext uri="{FF2B5EF4-FFF2-40B4-BE49-F238E27FC236}">
                    <a16:creationId xmlns:a16="http://schemas.microsoft.com/office/drawing/2014/main" id="{979DDFE2-48D8-309B-85FA-3C35DE9D2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6294" y="4106606"/>
                <a:ext cx="3835208" cy="2155737"/>
              </a:xfrm>
              <a:prstGeom prst="rect">
                <a:avLst/>
              </a:prstGeom>
              <a:effectLst>
                <a:softEdge rad="127000"/>
              </a:effec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0EAAA8-1B17-4081-8EB4-D06F827F93E4}"/>
                  </a:ext>
                </a:extLst>
              </p:cNvPr>
              <p:cNvSpPr txBox="1"/>
              <p:nvPr/>
            </p:nvSpPr>
            <p:spPr>
              <a:xfrm>
                <a:off x="1739900" y="4584310"/>
                <a:ext cx="462639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Brush Script MT" panose="03060802040406070304" pitchFamily="66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“Not many projects are to send someone into space, so we start small and work our way up the complexity ladder.”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8862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26A10-BA1A-B6C9-41A4-58F1CF29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Flow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34EE7-BFA3-F717-1010-97AB3C8A45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Strategy, Desired Outcomes, Deliverables, and Progress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66901FA-B68A-8143-89EA-BA38B51429B1}"/>
              </a:ext>
            </a:extLst>
          </p:cNvPr>
          <p:cNvGrpSpPr/>
          <p:nvPr/>
        </p:nvGrpSpPr>
        <p:grpSpPr>
          <a:xfrm>
            <a:off x="1063414" y="1579420"/>
            <a:ext cx="10058400" cy="3657600"/>
            <a:chOff x="1063414" y="1803702"/>
            <a:chExt cx="10058400" cy="365760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2C8B597-AA51-BFA9-036D-9EA4346D4A79}"/>
                </a:ext>
              </a:extLst>
            </p:cNvPr>
            <p:cNvGrpSpPr/>
            <p:nvPr/>
          </p:nvGrpSpPr>
          <p:grpSpPr>
            <a:xfrm>
              <a:off x="1063414" y="1803702"/>
              <a:ext cx="10058400" cy="3657600"/>
              <a:chOff x="1063414" y="1803702"/>
              <a:chExt cx="10058400" cy="365760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B492032-C075-5E14-95E8-55C1B0516DF4}"/>
                  </a:ext>
                </a:extLst>
              </p:cNvPr>
              <p:cNvGrpSpPr/>
              <p:nvPr/>
            </p:nvGrpSpPr>
            <p:grpSpPr>
              <a:xfrm>
                <a:off x="1602565" y="2877694"/>
                <a:ext cx="8980099" cy="914400"/>
                <a:chOff x="1544132" y="2822964"/>
                <a:chExt cx="8980099" cy="914400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2C988B6D-F463-23E9-C69D-75AA5AB10B69}"/>
                    </a:ext>
                  </a:extLst>
                </p:cNvPr>
                <p:cNvGrpSpPr/>
                <p:nvPr/>
              </p:nvGrpSpPr>
              <p:grpSpPr>
                <a:xfrm>
                  <a:off x="1544132" y="2822964"/>
                  <a:ext cx="1828800" cy="914400"/>
                  <a:chOff x="1466491" y="2822964"/>
                  <a:chExt cx="1828800" cy="914400"/>
                </a:xfrm>
              </p:grpSpPr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75AD1BA9-BCCB-95D0-DB98-89FD22FE0524}"/>
                      </a:ext>
                    </a:extLst>
                  </p:cNvPr>
                  <p:cNvSpPr/>
                  <p:nvPr/>
                </p:nvSpPr>
                <p:spPr>
                  <a:xfrm>
                    <a:off x="1466491" y="2822964"/>
                    <a:ext cx="1828800" cy="914400"/>
                  </a:xfrm>
                  <a:prstGeom prst="rect">
                    <a:avLst/>
                  </a:prstGeom>
                  <a:noFill/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Senior Leadership</a:t>
                    </a:r>
                  </a:p>
                </p:txBody>
              </p:sp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7A36823-7795-F843-13FE-34ADFC0BF98A}"/>
                      </a:ext>
                    </a:extLst>
                  </p:cNvPr>
                  <p:cNvSpPr/>
                  <p:nvPr/>
                </p:nvSpPr>
                <p:spPr>
                  <a:xfrm>
                    <a:off x="1512211" y="2868684"/>
                    <a:ext cx="1737360" cy="822960"/>
                  </a:xfrm>
                  <a:prstGeom prst="rect">
                    <a:avLst/>
                  </a:prstGeom>
                  <a:noFill/>
                  <a:ln w="571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BF69C5DE-2AE0-FCA0-7A45-B0D441CA125C}"/>
                    </a:ext>
                  </a:extLst>
                </p:cNvPr>
                <p:cNvGrpSpPr/>
                <p:nvPr/>
              </p:nvGrpSpPr>
              <p:grpSpPr>
                <a:xfrm>
                  <a:off x="3927898" y="2822964"/>
                  <a:ext cx="1828800" cy="914400"/>
                  <a:chOff x="1466491" y="2822964"/>
                  <a:chExt cx="1828800" cy="914400"/>
                </a:xfrm>
              </p:grpSpPr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0AC16682-06FA-C128-D84B-E6AB6C766742}"/>
                      </a:ext>
                    </a:extLst>
                  </p:cNvPr>
                  <p:cNvSpPr/>
                  <p:nvPr/>
                </p:nvSpPr>
                <p:spPr>
                  <a:xfrm>
                    <a:off x="1466491" y="2822964"/>
                    <a:ext cx="1828800" cy="914400"/>
                  </a:xfrm>
                  <a:prstGeom prst="rect">
                    <a:avLst/>
                  </a:prstGeom>
                  <a:noFill/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Portfolios</a:t>
                    </a:r>
                  </a:p>
                </p:txBody>
              </p: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51F0EA9D-6165-00E8-B873-2CF2EFADD6AB}"/>
                      </a:ext>
                    </a:extLst>
                  </p:cNvPr>
                  <p:cNvSpPr/>
                  <p:nvPr/>
                </p:nvSpPr>
                <p:spPr>
                  <a:xfrm>
                    <a:off x="1512211" y="2868684"/>
                    <a:ext cx="1737360" cy="822960"/>
                  </a:xfrm>
                  <a:prstGeom prst="rect">
                    <a:avLst/>
                  </a:prstGeom>
                  <a:noFill/>
                  <a:ln w="571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DCB00FFB-5351-9F14-A22E-03770F9EA9E5}"/>
                    </a:ext>
                  </a:extLst>
                </p:cNvPr>
                <p:cNvGrpSpPr/>
                <p:nvPr/>
              </p:nvGrpSpPr>
              <p:grpSpPr>
                <a:xfrm>
                  <a:off x="6311664" y="2822964"/>
                  <a:ext cx="1828800" cy="914400"/>
                  <a:chOff x="1466491" y="2822964"/>
                  <a:chExt cx="1828800" cy="914400"/>
                </a:xfrm>
              </p:grpSpPr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E9BE66C7-C6D0-DF8B-AB23-E4B147C66DF8}"/>
                      </a:ext>
                    </a:extLst>
                  </p:cNvPr>
                  <p:cNvSpPr/>
                  <p:nvPr/>
                </p:nvSpPr>
                <p:spPr>
                  <a:xfrm>
                    <a:off x="1466491" y="2822964"/>
                    <a:ext cx="1828800" cy="914400"/>
                  </a:xfrm>
                  <a:prstGeom prst="rect">
                    <a:avLst/>
                  </a:prstGeom>
                  <a:noFill/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Programs and Projects</a:t>
                    </a:r>
                  </a:p>
                </p:txBody>
              </p: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51F1FFF3-ACA9-8AA5-D038-1B5D4FCB152D}"/>
                      </a:ext>
                    </a:extLst>
                  </p:cNvPr>
                  <p:cNvSpPr/>
                  <p:nvPr/>
                </p:nvSpPr>
                <p:spPr>
                  <a:xfrm>
                    <a:off x="1512211" y="2868684"/>
                    <a:ext cx="1737360" cy="822960"/>
                  </a:xfrm>
                  <a:prstGeom prst="rect">
                    <a:avLst/>
                  </a:prstGeom>
                  <a:noFill/>
                  <a:ln w="571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04B24063-1A0F-4E1B-18A4-F1FA1B4A34BC}"/>
                    </a:ext>
                  </a:extLst>
                </p:cNvPr>
                <p:cNvGrpSpPr/>
                <p:nvPr/>
              </p:nvGrpSpPr>
              <p:grpSpPr>
                <a:xfrm>
                  <a:off x="8695431" y="2822964"/>
                  <a:ext cx="1828800" cy="914400"/>
                  <a:chOff x="1466491" y="2822964"/>
                  <a:chExt cx="1828800" cy="914400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E2552D40-7150-C008-506D-0F06C4C4CE05}"/>
                      </a:ext>
                    </a:extLst>
                  </p:cNvPr>
                  <p:cNvSpPr/>
                  <p:nvPr/>
                </p:nvSpPr>
                <p:spPr>
                  <a:xfrm>
                    <a:off x="1466491" y="2822964"/>
                    <a:ext cx="1828800" cy="914400"/>
                  </a:xfrm>
                  <a:prstGeom prst="rect">
                    <a:avLst/>
                  </a:prstGeom>
                  <a:noFill/>
                  <a:ln w="57150">
                    <a:solidFill>
                      <a:schemeClr val="tx2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Operations</a:t>
                    </a: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DBC22D52-2DA3-366C-D061-788333D59A5C}"/>
                      </a:ext>
                    </a:extLst>
                  </p:cNvPr>
                  <p:cNvSpPr/>
                  <p:nvPr/>
                </p:nvSpPr>
                <p:spPr>
                  <a:xfrm>
                    <a:off x="1512211" y="2868684"/>
                    <a:ext cx="1737360" cy="822960"/>
                  </a:xfrm>
                  <a:prstGeom prst="rect">
                    <a:avLst/>
                  </a:prstGeom>
                  <a:noFill/>
                  <a:ln w="571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E5A7C7D-3D3B-46B0-47A4-251E97543F9C}"/>
                  </a:ext>
                </a:extLst>
              </p:cNvPr>
              <p:cNvSpPr/>
              <p:nvPr/>
            </p:nvSpPr>
            <p:spPr>
              <a:xfrm>
                <a:off x="1063414" y="1803702"/>
                <a:ext cx="10058400" cy="3657600"/>
              </a:xfrm>
              <a:prstGeom prst="rect">
                <a:avLst/>
              </a:prstGeom>
              <a:noFill/>
              <a:ln w="5715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9" name="Connector: Elbow 18">
                <a:extLst>
                  <a:ext uri="{FF2B5EF4-FFF2-40B4-BE49-F238E27FC236}">
                    <a16:creationId xmlns:a16="http://schemas.microsoft.com/office/drawing/2014/main" id="{46E932DD-980B-EC11-1BEB-084BBDED7B1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3583301" y="1811358"/>
                <a:ext cx="12700" cy="2132673"/>
              </a:xfrm>
              <a:prstGeom prst="bentConnector4">
                <a:avLst>
                  <a:gd name="adj1" fmla="val 1935850"/>
                  <a:gd name="adj2" fmla="val 100156"/>
                </a:avLst>
              </a:prstGeom>
              <a:ln w="38100">
                <a:solidFill>
                  <a:schemeClr val="bg2">
                    <a:lumMod val="1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or: Elbow 43">
                <a:extLst>
                  <a:ext uri="{FF2B5EF4-FFF2-40B4-BE49-F238E27FC236}">
                    <a16:creationId xmlns:a16="http://schemas.microsoft.com/office/drawing/2014/main" id="{D2B7BA78-7E30-0176-6171-8632E2535DD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583302" y="2696821"/>
                <a:ext cx="12700" cy="2132673"/>
              </a:xfrm>
              <a:prstGeom prst="bentConnector4">
                <a:avLst>
                  <a:gd name="adj1" fmla="val 1935850"/>
                  <a:gd name="adj2" fmla="val 100156"/>
                </a:avLst>
              </a:prstGeom>
              <a:ln w="38100">
                <a:solidFill>
                  <a:schemeClr val="bg1">
                    <a:lumMod val="6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or: Elbow 44">
                <a:extLst>
                  <a:ext uri="{FF2B5EF4-FFF2-40B4-BE49-F238E27FC236}">
                    <a16:creationId xmlns:a16="http://schemas.microsoft.com/office/drawing/2014/main" id="{A686ABCF-187E-7FD5-9EDB-26838654EFB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6030323" y="1811358"/>
                <a:ext cx="12700" cy="2132673"/>
              </a:xfrm>
              <a:prstGeom prst="bentConnector4">
                <a:avLst>
                  <a:gd name="adj1" fmla="val 1935850"/>
                  <a:gd name="adj2" fmla="val 100156"/>
                </a:avLst>
              </a:prstGeom>
              <a:ln w="38100">
                <a:solidFill>
                  <a:schemeClr val="bg2">
                    <a:lumMod val="1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or: Elbow 45">
                <a:extLst>
                  <a:ext uri="{FF2B5EF4-FFF2-40B4-BE49-F238E27FC236}">
                    <a16:creationId xmlns:a16="http://schemas.microsoft.com/office/drawing/2014/main" id="{CBEE00C3-8246-049A-9DB5-2A90007B47D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030324" y="2696821"/>
                <a:ext cx="12700" cy="2132673"/>
              </a:xfrm>
              <a:prstGeom prst="bentConnector4">
                <a:avLst>
                  <a:gd name="adj1" fmla="val 1935850"/>
                  <a:gd name="adj2" fmla="val 100156"/>
                </a:avLst>
              </a:prstGeom>
              <a:ln w="38100">
                <a:solidFill>
                  <a:schemeClr val="bg1">
                    <a:lumMod val="6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or: Elbow 46">
                <a:extLst>
                  <a:ext uri="{FF2B5EF4-FFF2-40B4-BE49-F238E27FC236}">
                    <a16:creationId xmlns:a16="http://schemas.microsoft.com/office/drawing/2014/main" id="{86001286-B609-CE50-9E9A-6683CEA3591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8580865" y="1811358"/>
                <a:ext cx="12700" cy="2132673"/>
              </a:xfrm>
              <a:prstGeom prst="bentConnector4">
                <a:avLst>
                  <a:gd name="adj1" fmla="val 1935850"/>
                  <a:gd name="adj2" fmla="val 100156"/>
                </a:avLst>
              </a:prstGeom>
              <a:ln w="38100">
                <a:solidFill>
                  <a:schemeClr val="bg2">
                    <a:lumMod val="1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or: Elbow 47">
                <a:extLst>
                  <a:ext uri="{FF2B5EF4-FFF2-40B4-BE49-F238E27FC236}">
                    <a16:creationId xmlns:a16="http://schemas.microsoft.com/office/drawing/2014/main" id="{B19ECAA4-923E-F1D3-0B4D-20AB617C451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8580866" y="2696821"/>
                <a:ext cx="12700" cy="2132673"/>
              </a:xfrm>
              <a:prstGeom prst="bentConnector4">
                <a:avLst>
                  <a:gd name="adj1" fmla="val 1935850"/>
                  <a:gd name="adj2" fmla="val 100156"/>
                </a:avLst>
              </a:prstGeom>
              <a:ln w="38100">
                <a:solidFill>
                  <a:schemeClr val="bg1">
                    <a:lumMod val="6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7F446DB-A059-63FF-66FD-F37FBA0FB427}"/>
                  </a:ext>
                </a:extLst>
              </p:cNvPr>
              <p:cNvSpPr txBox="1"/>
              <p:nvPr/>
            </p:nvSpPr>
            <p:spPr>
              <a:xfrm>
                <a:off x="3316346" y="2338258"/>
                <a:ext cx="7865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Strategy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6974630-F1FC-ABB4-1441-46611E38E035}"/>
                  </a:ext>
                </a:extLst>
              </p:cNvPr>
              <p:cNvSpPr txBox="1"/>
              <p:nvPr/>
            </p:nvSpPr>
            <p:spPr>
              <a:xfrm>
                <a:off x="5210954" y="2122815"/>
                <a:ext cx="17373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Desired Outcomes, Benefits, &amp; Value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A8FE8A0-2A55-45E6-CD14-0DCECD846734}"/>
                  </a:ext>
                </a:extLst>
              </p:cNvPr>
              <p:cNvSpPr txBox="1"/>
              <p:nvPr/>
            </p:nvSpPr>
            <p:spPr>
              <a:xfrm>
                <a:off x="7486374" y="2122815"/>
                <a:ext cx="22097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Deliverables with Support &amp; Maintenance Information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0216F17-4077-7489-0991-4CF90B42BAFA}"/>
                  </a:ext>
                </a:extLst>
              </p:cNvPr>
              <p:cNvSpPr txBox="1"/>
              <p:nvPr/>
            </p:nvSpPr>
            <p:spPr>
              <a:xfrm>
                <a:off x="7539673" y="4058257"/>
                <a:ext cx="2103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Information for Updates, Fixes, &amp; Adjustments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D30134B-EA66-A6C4-51D4-901BADA06817}"/>
                  </a:ext>
                </a:extLst>
              </p:cNvPr>
              <p:cNvSpPr txBox="1"/>
              <p:nvPr/>
            </p:nvSpPr>
            <p:spPr>
              <a:xfrm>
                <a:off x="4997924" y="4058257"/>
                <a:ext cx="2103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Performance Information &amp; Progress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FDD7C01-087D-10B7-3629-7D96A0E89417}"/>
                  </a:ext>
                </a:extLst>
              </p:cNvPr>
              <p:cNvSpPr txBox="1"/>
              <p:nvPr/>
            </p:nvSpPr>
            <p:spPr>
              <a:xfrm>
                <a:off x="2567063" y="4058257"/>
                <a:ext cx="2103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Portfolio Performance Information</a:t>
                </a: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DEEC8367-5934-5828-6684-791286D35876}"/>
                  </a:ext>
                </a:extLst>
              </p:cNvPr>
              <p:cNvGrpSpPr/>
              <p:nvPr/>
            </p:nvGrpSpPr>
            <p:grpSpPr>
              <a:xfrm>
                <a:off x="2053087" y="3756807"/>
                <a:ext cx="8005313" cy="1077655"/>
                <a:chOff x="2053087" y="3782685"/>
                <a:chExt cx="8005313" cy="1077655"/>
              </a:xfrm>
            </p:grpSpPr>
            <p:cxnSp>
              <p:nvCxnSpPr>
                <p:cNvPr id="56" name="Connector: Elbow 55">
                  <a:extLst>
                    <a:ext uri="{FF2B5EF4-FFF2-40B4-BE49-F238E27FC236}">
                      <a16:creationId xmlns:a16="http://schemas.microsoft.com/office/drawing/2014/main" id="{FDF33B34-8CF2-AEFA-3B2B-5880C432D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53087" y="3782685"/>
                  <a:ext cx="8005313" cy="1077655"/>
                </a:xfrm>
                <a:prstGeom prst="bentConnector3">
                  <a:avLst>
                    <a:gd name="adj1" fmla="val 0"/>
                  </a:avLst>
                </a:prstGeom>
                <a:ln w="38100">
                  <a:solidFill>
                    <a:schemeClr val="bg1">
                      <a:lumMod val="65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266FAD7B-56AE-6E60-0385-FCA649119B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49774" y="3782685"/>
                  <a:ext cx="0" cy="1068246"/>
                </a:xfrm>
                <a:prstGeom prst="line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E6E62DC-9EAC-4EEE-872D-404E98238724}"/>
                  </a:ext>
                </a:extLst>
              </p:cNvPr>
              <p:cNvSpPr txBox="1"/>
              <p:nvPr/>
            </p:nvSpPr>
            <p:spPr>
              <a:xfrm>
                <a:off x="2911416" y="4847374"/>
                <a:ext cx="62886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Outcomes, Benefits, Value Performance Analysis</a:t>
                </a: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E842B77-04C7-99E9-3CFE-F83CF5E7A861}"/>
                </a:ext>
              </a:extLst>
            </p:cNvPr>
            <p:cNvSpPr txBox="1"/>
            <p:nvPr/>
          </p:nvSpPr>
          <p:spPr>
            <a:xfrm>
              <a:off x="1096064" y="5186885"/>
              <a:ext cx="31406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PMI® PMBOK® 7</a:t>
              </a:r>
              <a:r>
                <a:rPr lang="en-US" sz="10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Edition “A System for Value Delivery”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55FC0948-DC08-029F-8E1B-FD9EA6DAFF13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1790529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33112-42C6-BB59-79C5-2FDB6FAE7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 Tools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148CB10-9387-ACE5-271A-B98E603F1C74}"/>
              </a:ext>
            </a:extLst>
          </p:cNvPr>
          <p:cNvGrpSpPr/>
          <p:nvPr/>
        </p:nvGrpSpPr>
        <p:grpSpPr>
          <a:xfrm>
            <a:off x="565608" y="1114110"/>
            <a:ext cx="11230800" cy="5228897"/>
            <a:chOff x="565608" y="1114110"/>
            <a:chExt cx="11230800" cy="522889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51FE9E3-91C5-ADDD-7F87-43DC6A0D9B19}"/>
                </a:ext>
              </a:extLst>
            </p:cNvPr>
            <p:cNvGrpSpPr/>
            <p:nvPr/>
          </p:nvGrpSpPr>
          <p:grpSpPr>
            <a:xfrm>
              <a:off x="2131377" y="1114110"/>
              <a:ext cx="9665031" cy="5228897"/>
              <a:chOff x="2131377" y="1114110"/>
              <a:chExt cx="9665031" cy="5228897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321FCAB-0273-6A31-5078-FCAFD12F8539}"/>
                  </a:ext>
                </a:extLst>
              </p:cNvPr>
              <p:cNvGrpSpPr/>
              <p:nvPr/>
            </p:nvGrpSpPr>
            <p:grpSpPr>
              <a:xfrm>
                <a:off x="2131377" y="1299746"/>
                <a:ext cx="9665031" cy="5043261"/>
                <a:chOff x="1169841" y="1299746"/>
                <a:chExt cx="9665031" cy="5043261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E222CCAD-5978-12DE-4F18-236A4C908C93}"/>
                    </a:ext>
                  </a:extLst>
                </p:cNvPr>
                <p:cNvGrpSpPr/>
                <p:nvPr/>
              </p:nvGrpSpPr>
              <p:grpSpPr>
                <a:xfrm>
                  <a:off x="1369866" y="4397152"/>
                  <a:ext cx="9465006" cy="914400"/>
                  <a:chOff x="1369866" y="3232187"/>
                  <a:chExt cx="9465006" cy="914400"/>
                </a:xfrm>
              </p:grpSpPr>
              <p:pic>
                <p:nvPicPr>
                  <p:cNvPr id="9" name="Picture 8" descr="A black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5BB26532-EC8E-5704-E9C5-F22B579F84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69866" y="3232187"/>
                    <a:ext cx="3682091" cy="914400"/>
                  </a:xfrm>
                  <a:prstGeom prst="rect">
                    <a:avLst/>
                  </a:prstGeom>
                </p:spPr>
              </p:pic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5BBE9BC4-7E7A-C2AB-7807-D3AD9801B9C7}"/>
                      </a:ext>
                    </a:extLst>
                  </p:cNvPr>
                  <p:cNvSpPr/>
                  <p:nvPr/>
                </p:nvSpPr>
                <p:spPr>
                  <a:xfrm>
                    <a:off x="5349153" y="3232187"/>
                    <a:ext cx="5485719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marL="285750" indent="-28575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Lower Complexity Projects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Cloud Based Application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≈ $500 - $1,200 for 5 Seats, Annually</a:t>
                    </a: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F710CB27-CBE6-26D1-93F0-70B6A080BA3C}"/>
                    </a:ext>
                  </a:extLst>
                </p:cNvPr>
                <p:cNvGrpSpPr/>
                <p:nvPr/>
              </p:nvGrpSpPr>
              <p:grpSpPr>
                <a:xfrm>
                  <a:off x="2049192" y="3362652"/>
                  <a:ext cx="8785680" cy="917447"/>
                  <a:chOff x="2049192" y="2223545"/>
                  <a:chExt cx="8785680" cy="917447"/>
                </a:xfrm>
              </p:grpSpPr>
              <p:pic>
                <p:nvPicPr>
                  <p:cNvPr id="14" name="Picture 13" descr="A blue and black logo&#10;&#10;Description automatically generated">
                    <a:extLst>
                      <a:ext uri="{FF2B5EF4-FFF2-40B4-BE49-F238E27FC236}">
                        <a16:creationId xmlns:a16="http://schemas.microsoft.com/office/drawing/2014/main" id="{BF4782F7-82B5-3316-4759-0E9D0C7199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49192" y="2223545"/>
                    <a:ext cx="2323439" cy="914400"/>
                  </a:xfrm>
                  <a:prstGeom prst="rect">
                    <a:avLst/>
                  </a:prstGeom>
                </p:spPr>
              </p:pic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8FE90E13-FBA3-786C-2BEB-2B8A4D5D8FCA}"/>
                      </a:ext>
                    </a:extLst>
                  </p:cNvPr>
                  <p:cNvSpPr/>
                  <p:nvPr/>
                </p:nvSpPr>
                <p:spPr>
                  <a:xfrm>
                    <a:off x="5349153" y="2226592"/>
                    <a:ext cx="5485719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marL="285750" indent="-28575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Lower Complexity Projects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Cloud Based Application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≈ $250 per User, Annually</a:t>
                    </a: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EAE22FE8-09B5-1793-B293-9BFFDD600A0C}"/>
                    </a:ext>
                  </a:extLst>
                </p:cNvPr>
                <p:cNvGrpSpPr/>
                <p:nvPr/>
              </p:nvGrpSpPr>
              <p:grpSpPr>
                <a:xfrm>
                  <a:off x="2064903" y="1299746"/>
                  <a:ext cx="8769969" cy="914400"/>
                  <a:chOff x="2064903" y="1214903"/>
                  <a:chExt cx="8769969" cy="914400"/>
                </a:xfrm>
              </p:grpSpPr>
              <p:pic>
                <p:nvPicPr>
                  <p:cNvPr id="10" name="Picture 9" descr="A green logo with text&#10;&#10;Description automatically generated">
                    <a:extLst>
                      <a:ext uri="{FF2B5EF4-FFF2-40B4-BE49-F238E27FC236}">
                        <a16:creationId xmlns:a16="http://schemas.microsoft.com/office/drawing/2014/main" id="{10950544-3CC0-A51D-2D34-4DFFACEE0B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64903" y="1214903"/>
                    <a:ext cx="2292016" cy="914400"/>
                  </a:xfrm>
                  <a:prstGeom prst="rect">
                    <a:avLst/>
                  </a:prstGeom>
                </p:spPr>
              </p:pic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36C0546A-695C-B515-832B-F89388773042}"/>
                      </a:ext>
                    </a:extLst>
                  </p:cNvPr>
                  <p:cNvSpPr/>
                  <p:nvPr/>
                </p:nvSpPr>
                <p:spPr>
                  <a:xfrm>
                    <a:off x="5349153" y="1214903"/>
                    <a:ext cx="5485719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marL="285750" indent="-28575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Mid-High Complexity Projects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Desktop Application / Central is Cloud Based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≈ $500 One-Time Licensing Fee per User</a:t>
                    </a: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5EF46B1D-7A46-93BC-71F1-E5BCCF04E9CC}"/>
                    </a:ext>
                  </a:extLst>
                </p:cNvPr>
                <p:cNvGrpSpPr/>
                <p:nvPr/>
              </p:nvGrpSpPr>
              <p:grpSpPr>
                <a:xfrm>
                  <a:off x="1585311" y="5428607"/>
                  <a:ext cx="9249560" cy="914400"/>
                  <a:chOff x="1585311" y="4240829"/>
                  <a:chExt cx="9249560" cy="914400"/>
                </a:xfrm>
              </p:grpSpPr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422FD8E4-0CF3-7DC7-1C61-98E3B2B7C418}"/>
                      </a:ext>
                    </a:extLst>
                  </p:cNvPr>
                  <p:cNvSpPr/>
                  <p:nvPr/>
                </p:nvSpPr>
                <p:spPr>
                  <a:xfrm>
                    <a:off x="5349152" y="4240829"/>
                    <a:ext cx="5485719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marL="285750" indent="-28575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Lower Complexity Projects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Cloud Based Application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≈ $7 - $19 per User, per Month</a:t>
                    </a:r>
                  </a:p>
                </p:txBody>
              </p:sp>
              <p:pic>
                <p:nvPicPr>
                  <p:cNvPr id="20" name="Picture 19" descr="A black text on a white background&#10;&#10;Description automatically generated">
                    <a:extLst>
                      <a:ext uri="{FF2B5EF4-FFF2-40B4-BE49-F238E27FC236}">
                        <a16:creationId xmlns:a16="http://schemas.microsoft.com/office/drawing/2014/main" id="{06B8FE69-518F-9788-8CDD-A4346CF756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85311" y="4240829"/>
                    <a:ext cx="3251200" cy="9144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24E40E7A-26AE-49F3-77F8-15F6A176385A}"/>
                    </a:ext>
                  </a:extLst>
                </p:cNvPr>
                <p:cNvGrpSpPr/>
                <p:nvPr/>
              </p:nvGrpSpPr>
              <p:grpSpPr>
                <a:xfrm>
                  <a:off x="1169841" y="2331199"/>
                  <a:ext cx="9665029" cy="914400"/>
                  <a:chOff x="1169841" y="5249472"/>
                  <a:chExt cx="9665029" cy="914400"/>
                </a:xfrm>
              </p:grpSpPr>
              <p:pic>
                <p:nvPicPr>
                  <p:cNvPr id="8" name="Picture 7" descr="A blue and white logo&#10;&#10;Description automatically generated">
                    <a:extLst>
                      <a:ext uri="{FF2B5EF4-FFF2-40B4-BE49-F238E27FC236}">
                        <a16:creationId xmlns:a16="http://schemas.microsoft.com/office/drawing/2014/main" id="{E7083A50-E641-2D44-7CC7-016DE17A82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9841" y="5249472"/>
                    <a:ext cx="4082140" cy="914400"/>
                  </a:xfrm>
                  <a:prstGeom prst="rect">
                    <a:avLst/>
                  </a:prstGeom>
                </p:spPr>
              </p:pic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DB4B175A-5D74-C578-92B4-A1AEE6BB5CC3}"/>
                      </a:ext>
                    </a:extLst>
                  </p:cNvPr>
                  <p:cNvSpPr/>
                  <p:nvPr/>
                </p:nvSpPr>
                <p:spPr>
                  <a:xfrm>
                    <a:off x="5349151" y="5249472"/>
                    <a:ext cx="5485719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marL="285750" indent="-28575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Low to Medium Complexity Projects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Cloud Based Application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≈ $110 - $230 per User, Annually</a:t>
                    </a:r>
                  </a:p>
                </p:txBody>
              </p:sp>
            </p:grpSp>
          </p:grpSp>
          <p:pic>
            <p:nvPicPr>
              <p:cNvPr id="29" name="Picture 28" descr="A gold seal with black text&#10;&#10;Description automatically generated">
                <a:extLst>
                  <a:ext uri="{FF2B5EF4-FFF2-40B4-BE49-F238E27FC236}">
                    <a16:creationId xmlns:a16="http://schemas.microsoft.com/office/drawing/2014/main" id="{7ED6F082-0755-17B0-C4A4-A12C26A92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0286" y="1114110"/>
                <a:ext cx="641911" cy="640080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BB99EF2-C14D-0676-5F9C-63C0FB610A6C}"/>
                </a:ext>
              </a:extLst>
            </p:cNvPr>
            <p:cNvGrpSpPr/>
            <p:nvPr/>
          </p:nvGrpSpPr>
          <p:grpSpPr>
            <a:xfrm>
              <a:off x="565608" y="1423705"/>
              <a:ext cx="1338606" cy="4609707"/>
              <a:chOff x="565608" y="1508289"/>
              <a:chExt cx="1338606" cy="4609707"/>
            </a:xfrm>
          </p:grpSpPr>
          <p:sp>
            <p:nvSpPr>
              <p:cNvPr id="33" name="Arrow: Down 32">
                <a:extLst>
                  <a:ext uri="{FF2B5EF4-FFF2-40B4-BE49-F238E27FC236}">
                    <a16:creationId xmlns:a16="http://schemas.microsoft.com/office/drawing/2014/main" id="{AE19BCC2-7675-DBF6-A254-767616B57F1A}"/>
                  </a:ext>
                </a:extLst>
              </p:cNvPr>
              <p:cNvSpPr/>
              <p:nvPr/>
            </p:nvSpPr>
            <p:spPr>
              <a:xfrm flipV="1">
                <a:off x="565608" y="1508289"/>
                <a:ext cx="1338606" cy="4609707"/>
              </a:xfrm>
              <a:prstGeom prst="downArrow">
                <a:avLst/>
              </a:prstGeom>
              <a:gradFill flip="none" rotWithShape="1">
                <a:gsLst>
                  <a:gs pos="0">
                    <a:srgbClr val="00B050">
                      <a:alpha val="70000"/>
                    </a:srgbClr>
                  </a:gs>
                  <a:gs pos="77000">
                    <a:srgbClr val="FFC000">
                      <a:alpha val="70000"/>
                    </a:srgbClr>
                  </a:gs>
                  <a:gs pos="66000">
                    <a:srgbClr val="FFFF00">
                      <a:alpha val="70000"/>
                    </a:srgbClr>
                  </a:gs>
                  <a:gs pos="93000">
                    <a:srgbClr val="C00000">
                      <a:alpha val="7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B9ADCCA-0317-D4C6-DE9C-30395E3E05CB}"/>
                  </a:ext>
                </a:extLst>
              </p:cNvPr>
              <p:cNvSpPr txBox="1"/>
              <p:nvPr/>
            </p:nvSpPr>
            <p:spPr>
              <a:xfrm rot="16200000">
                <a:off x="-14533" y="3551532"/>
                <a:ext cx="2498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Tool Complexity</a:t>
                </a:r>
              </a:p>
            </p:txBody>
          </p:sp>
        </p:grpSp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00C9267-F2D1-3077-EA63-103B44C0F2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2031449"/>
              </p:ext>
            </p:extLst>
          </p:nvPr>
        </p:nvGraphicFramePr>
        <p:xfrm>
          <a:off x="10526926" y="5538127"/>
          <a:ext cx="1174008" cy="99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8" imgW="914400" imgH="771656" progId="Excel.Sheet.12">
                  <p:embed/>
                </p:oleObj>
              </mc:Choice>
              <mc:Fallback>
                <p:oleObj name="Worksheet" showAsIcon="1" r:id="rId8" imgW="914400" imgH="7716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26926" y="5538127"/>
                        <a:ext cx="1174008" cy="990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017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A7F38-989F-E9DE-BEE5-41B2FFC51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805B-3B19-CF15-E68E-45DECD9D5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 Professional (PMP®)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1FC9E5-50AD-A8E4-1E05-2CF5ED834278}"/>
              </a:ext>
            </a:extLst>
          </p:cNvPr>
          <p:cNvSpPr txBox="1">
            <a:spLocks/>
          </p:cNvSpPr>
          <p:nvPr/>
        </p:nvSpPr>
        <p:spPr>
          <a:xfrm>
            <a:off x="910373" y="996843"/>
            <a:ext cx="7439995" cy="524108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lvl="1"/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school diploma or GED</a:t>
            </a:r>
          </a:p>
          <a:p>
            <a:pPr marL="640080" lvl="2" indent="-182880">
              <a:buFont typeface="Wingdings" panose="05000000000000000000" pitchFamily="2" charset="2"/>
              <a:buChar char="ü"/>
            </a:pP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 Months/5 Years Experience within Past 8 Years</a:t>
            </a:r>
          </a:p>
          <a:p>
            <a:pPr lvl="1"/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≥ 4 Year Degree</a:t>
            </a:r>
          </a:p>
          <a:p>
            <a:pPr marL="640080" lvl="2" indent="-182880">
              <a:buFont typeface="Wingdings" panose="05000000000000000000" pitchFamily="2" charset="2"/>
              <a:buChar char="ü"/>
            </a:pP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 Months/3 Years Experience within Past 8 Years</a:t>
            </a:r>
          </a:p>
          <a:p>
            <a:pPr lvl="1"/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≥35 hours of project management education/training</a:t>
            </a:r>
          </a:p>
          <a:p>
            <a:pPr lvl="1"/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 Professional Development Units (PDU) every three years</a:t>
            </a: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Certification Exam</a:t>
            </a:r>
          </a:p>
          <a:p>
            <a:pPr lvl="1"/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180 Questions in 3:50 Hours</a:t>
            </a:r>
          </a:p>
          <a:p>
            <a:pPr lvl="1"/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Price: $425 PMI Member/$675 nonmembers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PMP Stats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 U.S. Median Salary ≈ $120k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Holders ≈ 1.5m Worldwide</a:t>
            </a:r>
          </a:p>
          <a:p>
            <a:pPr lvl="2">
              <a:spcBef>
                <a:spcPts val="0"/>
              </a:spcBef>
            </a:pPr>
            <a:r>
              <a:rPr lang="en-US" sz="17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&gt;500,000 in North America (November 2024)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Countries: U.S., Canada, China</a:t>
            </a:r>
          </a:p>
          <a:p>
            <a:pPr lvl="1"/>
            <a:endParaRPr lang="en-US" sz="2100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logo with a purple circle&#10;&#10;Description automatically generated">
            <a:extLst>
              <a:ext uri="{FF2B5EF4-FFF2-40B4-BE49-F238E27FC236}">
                <a16:creationId xmlns:a16="http://schemas.microsoft.com/office/drawing/2014/main" id="{1EF9FBCC-503B-A0A6-CCDE-43978B179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227" y="2014507"/>
            <a:ext cx="3200400" cy="320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248B22-A34E-52D4-C6ED-6762300D9676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982851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81D1C-45E1-3CE9-B2EC-4AB4D90A6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 Management Body of Knowledge (PMBOK®) Guide 7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</p:txBody>
      </p:sp>
      <p:pic>
        <p:nvPicPr>
          <p:cNvPr id="4" name="Picture 3" descr="A book cover with text and colorful triangles&#10;&#10;Description automatically generated with medium confidence">
            <a:extLst>
              <a:ext uri="{FF2B5EF4-FFF2-40B4-BE49-F238E27FC236}">
                <a16:creationId xmlns:a16="http://schemas.microsoft.com/office/drawing/2014/main" id="{60278C85-3548-21D5-0A82-48F9EEF02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99" y="1859210"/>
            <a:ext cx="3149553" cy="408546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07C509-43DF-A01C-7221-A00813A1AA3E}"/>
              </a:ext>
            </a:extLst>
          </p:cNvPr>
          <p:cNvGrpSpPr/>
          <p:nvPr/>
        </p:nvGrpSpPr>
        <p:grpSpPr>
          <a:xfrm>
            <a:off x="5115302" y="1051971"/>
            <a:ext cx="6016399" cy="5383994"/>
            <a:chOff x="5115302" y="948459"/>
            <a:chExt cx="6016399" cy="53839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42451E-B32D-5A09-2214-C7C3E8F28224}"/>
                </a:ext>
              </a:extLst>
            </p:cNvPr>
            <p:cNvSpPr txBox="1"/>
            <p:nvPr/>
          </p:nvSpPr>
          <p:spPr>
            <a:xfrm>
              <a:off x="5115302" y="1931248"/>
              <a:ext cx="6016399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0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Standard for Project Management</a:t>
              </a:r>
            </a:p>
            <a:p>
              <a:pPr marL="548640" lvl="1" indent="-18288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 System for Value Delivery</a:t>
              </a:r>
            </a:p>
            <a:p>
              <a:pPr marL="548640" lvl="1" indent="-18288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Management Principles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Performance Domains</a:t>
              </a:r>
            </a:p>
            <a:p>
              <a:pPr marL="640080" lvl="1" indent="-274320">
                <a:buFont typeface="+mj-lt"/>
                <a:buAutoNum type="arabicParenR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Stakeholder Performance</a:t>
              </a:r>
            </a:p>
            <a:p>
              <a:pPr marL="640080" lvl="1" indent="-274320">
                <a:buFont typeface="+mj-lt"/>
                <a:buAutoNum type="arabicParenR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Team Performance</a:t>
              </a:r>
            </a:p>
            <a:p>
              <a:pPr marL="640080" lvl="1" indent="-274320">
                <a:buFont typeface="+mj-lt"/>
                <a:buAutoNum type="arabicParenR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Development Approach &amp; Lifecycle Performance</a:t>
              </a:r>
            </a:p>
            <a:p>
              <a:pPr marL="640080" lvl="1" indent="-274320">
                <a:buFont typeface="+mj-lt"/>
                <a:buAutoNum type="arabicParenR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Planning Performance</a:t>
              </a:r>
            </a:p>
            <a:p>
              <a:pPr marL="640080" lvl="1" indent="-274320">
                <a:buFont typeface="+mj-lt"/>
                <a:buAutoNum type="arabicParenR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Work Performance</a:t>
              </a:r>
            </a:p>
            <a:p>
              <a:pPr marL="640080" lvl="1" indent="-274320">
                <a:buFont typeface="+mj-lt"/>
                <a:buAutoNum type="arabicParenR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Planning Performance</a:t>
              </a:r>
            </a:p>
            <a:p>
              <a:pPr marL="640080" lvl="1" indent="-274320">
                <a:buFont typeface="+mj-lt"/>
                <a:buAutoNum type="arabicParenR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Measurement Performance</a:t>
              </a:r>
            </a:p>
            <a:p>
              <a:pPr marL="640080" lvl="1" indent="-274320">
                <a:buFont typeface="+mj-lt"/>
                <a:buAutoNum type="arabicParenR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Uncertainty Performance</a:t>
              </a:r>
            </a:p>
            <a:p>
              <a:pPr marL="251460" indent="-342900">
                <a:buFont typeface="Wingdings" panose="05000000000000000000" pitchFamily="2" charset="2"/>
                <a:buChar char="Ø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Tailoring</a:t>
              </a:r>
            </a:p>
            <a:p>
              <a:pPr marL="251460" indent="-342900">
                <a:buFont typeface="Wingdings" panose="05000000000000000000" pitchFamily="2" charset="2"/>
                <a:buChar char="Ø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Models, Methods, and Artifacts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7E0F39-468B-2DA0-1B95-00FBC76E1812}"/>
                </a:ext>
              </a:extLst>
            </p:cNvPr>
            <p:cNvSpPr txBox="1"/>
            <p:nvPr/>
          </p:nvSpPr>
          <p:spPr>
            <a:xfrm>
              <a:off x="5249028" y="948459"/>
              <a:ext cx="574894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The Project Management Institute (PMI®)</a:t>
              </a:r>
            </a:p>
            <a:p>
              <a:pPr algn="ctr"/>
              <a:r>
                <a:rPr lang="en-US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PMBOK® Guide 7</a:t>
              </a:r>
              <a:r>
                <a:rPr lang="en-US" b="1" i="1" baseline="300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th</a:t>
              </a:r>
              <a:r>
                <a:rPr lang="en-US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Edition</a:t>
              </a:r>
            </a:p>
            <a:p>
              <a:r>
                <a:rPr lang="en-US" dirty="0"/>
                <a:t>7</a:t>
              </a:r>
              <a:r>
                <a:rPr lang="en-US" baseline="30000" dirty="0"/>
                <a:t>th</a:t>
              </a:r>
              <a:r>
                <a:rPr lang="en-US" dirty="0"/>
                <a:t> Edition Radically Changed from Previous Editions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683512D-AA6D-AAC4-BFAC-37B24AC33550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3419E4-A8AB-7C9F-9DEB-EAF95184B4C6}"/>
              </a:ext>
            </a:extLst>
          </p:cNvPr>
          <p:cNvSpPr txBox="1"/>
          <p:nvPr/>
        </p:nvSpPr>
        <p:spPr>
          <a:xfrm>
            <a:off x="767752" y="999293"/>
            <a:ext cx="4080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“Shift to a Principle-based standard,  focused on intended outcomes rather than deliverables.”</a:t>
            </a:r>
          </a:p>
        </p:txBody>
      </p:sp>
      <p:pic>
        <p:nvPicPr>
          <p:cNvPr id="10" name="Picture 9" descr="A black background with a white lin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88B6AD8C-27E3-797D-D50B-2E287A9E1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2" y="5836500"/>
            <a:ext cx="3200400" cy="6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91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D8848-A6C8-8C5C-847B-B38A20500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0F78-64E7-A749-5AD8-69217F3FC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Certified Associate in Project Management (CAPM®)</a:t>
            </a:r>
          </a:p>
        </p:txBody>
      </p:sp>
      <p:pic>
        <p:nvPicPr>
          <p:cNvPr id="3" name="Picture 2" descr="A logo with a purple circle&#10;&#10;Description automatically generated">
            <a:extLst>
              <a:ext uri="{FF2B5EF4-FFF2-40B4-BE49-F238E27FC236}">
                <a16:creationId xmlns:a16="http://schemas.microsoft.com/office/drawing/2014/main" id="{E61D4992-7F0C-1D97-0F9D-0BC3A23CA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72" y="2508885"/>
            <a:ext cx="2286000" cy="2286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2BB7A-3FAF-1804-DFDF-FFE967A95C8B}"/>
              </a:ext>
            </a:extLst>
          </p:cNvPr>
          <p:cNvSpPr txBox="1">
            <a:spLocks/>
          </p:cNvSpPr>
          <p:nvPr/>
        </p:nvSpPr>
        <p:spPr>
          <a:xfrm>
            <a:off x="487680" y="1228725"/>
            <a:ext cx="4846320" cy="484632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marL="411480" lvl="1" indent="-18288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school diploma or GED</a:t>
            </a:r>
          </a:p>
          <a:p>
            <a:pPr marL="411480" lvl="1" indent="-18288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experience requirements</a:t>
            </a:r>
          </a:p>
          <a:p>
            <a:pPr marL="411480" lvl="1" indent="-18288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≥23 hours of project management education/training</a:t>
            </a:r>
          </a:p>
          <a:p>
            <a:pPr marL="411480" lvl="1" indent="-18288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Professional Development Units (PDU) every three years</a:t>
            </a:r>
          </a:p>
          <a:p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Certification Exam</a:t>
            </a:r>
          </a:p>
          <a:p>
            <a:pPr marL="411480" lvl="1" indent="-18288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 Questions in 3:00 Hours</a:t>
            </a:r>
          </a:p>
          <a:p>
            <a:pPr marL="411480" lvl="1" indent="-18288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Price: $225 PMI Member/$300 nonmembers</a:t>
            </a:r>
          </a:p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CAPM Stats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 U.S. Median Salary ≈ $72k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Holders ≈ 1.7m Worldwide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86F01D-0C98-69E9-80AB-5C0E3E0DE406}"/>
              </a:ext>
            </a:extLst>
          </p:cNvPr>
          <p:cNvSpPr txBox="1">
            <a:spLocks/>
          </p:cNvSpPr>
          <p:nvPr/>
        </p:nvSpPr>
        <p:spPr>
          <a:xfrm>
            <a:off x="8082943" y="2371725"/>
            <a:ext cx="3383280" cy="256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Types of Positions</a:t>
            </a:r>
          </a:p>
          <a:p>
            <a:pPr marL="411480" lvl="1" indent="-18288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Assistant Project Manager</a:t>
            </a:r>
          </a:p>
          <a:p>
            <a:pPr marL="411480" lvl="1" indent="-18288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Administrator</a:t>
            </a:r>
          </a:p>
          <a:p>
            <a:pPr marL="411480" lvl="1" indent="-18288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Analyst</a:t>
            </a:r>
          </a:p>
          <a:p>
            <a:pPr marL="411480" lvl="1" indent="-18288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Coordinator</a:t>
            </a:r>
          </a:p>
          <a:p>
            <a:pPr marL="411480" lvl="1" indent="-18288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Manager</a:t>
            </a:r>
          </a:p>
          <a:p>
            <a:pPr marL="411480" lvl="1" indent="-18288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Project Manager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FEF39B-F422-79DE-D53D-F630253032EA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2751097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A4641-3DAC-D14F-7608-1D7B4E851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Project Management Credentials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C5BBA04-3129-0959-3F48-37AB60BC14F8}"/>
              </a:ext>
            </a:extLst>
          </p:cNvPr>
          <p:cNvSpPr/>
          <p:nvPr/>
        </p:nvSpPr>
        <p:spPr bwMode="auto">
          <a:xfrm>
            <a:off x="4010025" y="6103651"/>
            <a:ext cx="1981200" cy="366256"/>
          </a:xfrm>
          <a:prstGeom prst="roundRect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379662" eaLnBrk="0" fontAlgn="base" hangingPunct="0">
              <a:spcBef>
                <a:spcPct val="10000"/>
              </a:spcBef>
              <a:spcAft>
                <a:spcPct val="10000"/>
              </a:spcAft>
              <a:tabLst>
                <a:tab pos="158744" algn="l"/>
                <a:tab pos="519886" algn="l"/>
                <a:tab pos="4338993" algn="r"/>
                <a:tab pos="4815224" algn="r"/>
                <a:tab pos="5143294" algn="r"/>
                <a:tab pos="5721386" algn="l"/>
                <a:tab pos="5853673" algn="l"/>
                <a:tab pos="6241271" algn="r"/>
                <a:tab pos="6288894" algn="r"/>
                <a:tab pos="6815394" algn="r"/>
                <a:tab pos="6906672" algn="r"/>
              </a:tabLst>
            </a:pPr>
            <a:r>
              <a:rPr lang="en-US" sz="1100" dirty="0">
                <a:solidFill>
                  <a:schemeClr val="bg1"/>
                </a:solidFill>
              </a:rPr>
              <a:t>https://www.pmi.org</a:t>
            </a:r>
          </a:p>
        </p:txBody>
      </p:sp>
      <p:pic>
        <p:nvPicPr>
          <p:cNvPr id="22" name="Picture 21" descr="A logo of a company&#10;&#10;Description automatically generated with low confidence">
            <a:hlinkClick r:id="rId2"/>
            <a:extLst>
              <a:ext uri="{FF2B5EF4-FFF2-40B4-BE49-F238E27FC236}">
                <a16:creationId xmlns:a16="http://schemas.microsoft.com/office/drawing/2014/main" id="{CBBBF44C-FA1A-6E7F-4AAF-1C4F6EF9C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93" y="6027481"/>
            <a:ext cx="562045" cy="53206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5A7678-7471-02F6-3DC8-F3D8541E3635}"/>
              </a:ext>
            </a:extLst>
          </p:cNvPr>
          <p:cNvSpPr/>
          <p:nvPr/>
        </p:nvSpPr>
        <p:spPr bwMode="auto">
          <a:xfrm>
            <a:off x="6767567" y="6109723"/>
            <a:ext cx="1981200" cy="366256"/>
          </a:xfrm>
          <a:prstGeom prst="roundRect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379662" eaLnBrk="0" fontAlgn="base" hangingPunct="0">
              <a:spcBef>
                <a:spcPct val="10000"/>
              </a:spcBef>
              <a:spcAft>
                <a:spcPct val="10000"/>
              </a:spcAft>
              <a:tabLst>
                <a:tab pos="158744" algn="l"/>
                <a:tab pos="519886" algn="l"/>
                <a:tab pos="4338993" algn="r"/>
                <a:tab pos="4815224" algn="r"/>
                <a:tab pos="5143294" algn="r"/>
                <a:tab pos="5721386" algn="l"/>
                <a:tab pos="5853673" algn="l"/>
                <a:tab pos="6241271" algn="r"/>
                <a:tab pos="6288894" algn="r"/>
                <a:tab pos="6815394" algn="r"/>
                <a:tab pos="6906672" algn="r"/>
              </a:tabLst>
            </a:pPr>
            <a:r>
              <a:rPr lang="en-US" sz="1100" dirty="0">
                <a:solidFill>
                  <a:schemeClr val="bg1"/>
                </a:solidFill>
              </a:rPr>
              <a:t>https://www.prince2.com</a:t>
            </a:r>
          </a:p>
        </p:txBody>
      </p:sp>
      <p:pic>
        <p:nvPicPr>
          <p:cNvPr id="34" name="Picture 33" descr="A logo with a swirly design&#10;&#10;Description automatically generated">
            <a:extLst>
              <a:ext uri="{FF2B5EF4-FFF2-40B4-BE49-F238E27FC236}">
                <a16:creationId xmlns:a16="http://schemas.microsoft.com/office/drawing/2014/main" id="{9D4640F2-F9BB-9AE8-0199-30557E9CF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5836315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05E185-0BE0-A165-33E5-89EDDCAF8A9D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1F3A018-63ED-CA8B-0D3B-45FF68D60430}"/>
              </a:ext>
            </a:extLst>
          </p:cNvPr>
          <p:cNvGrpSpPr/>
          <p:nvPr/>
        </p:nvGrpSpPr>
        <p:grpSpPr>
          <a:xfrm>
            <a:off x="474278" y="1142615"/>
            <a:ext cx="11349422" cy="4508697"/>
            <a:chOff x="474278" y="1142615"/>
            <a:chExt cx="11349422" cy="45086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197F8B7-68ED-9E3A-679A-8389719AB908}"/>
                </a:ext>
              </a:extLst>
            </p:cNvPr>
            <p:cNvSpPr/>
            <p:nvPr/>
          </p:nvSpPr>
          <p:spPr bwMode="auto">
            <a:xfrm>
              <a:off x="1206500" y="1881383"/>
              <a:ext cx="47244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Program Management Professional (PgMP®)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431ABF-9DB0-A394-82D6-4D10285FA85C}"/>
                </a:ext>
              </a:extLst>
            </p:cNvPr>
            <p:cNvSpPr/>
            <p:nvPr/>
          </p:nvSpPr>
          <p:spPr bwMode="auto">
            <a:xfrm>
              <a:off x="1206500" y="2525552"/>
              <a:ext cx="47244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Portfolio Management Professional (PfMP®)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F028FE-A8DF-8D86-F084-B5DDDEA8BD89}"/>
                </a:ext>
              </a:extLst>
            </p:cNvPr>
            <p:cNvSpPr/>
            <p:nvPr/>
          </p:nvSpPr>
          <p:spPr bwMode="auto">
            <a:xfrm>
              <a:off x="1206500" y="3813888"/>
              <a:ext cx="47244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PMI Professional in Business Analysis (PMI-PBA®)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F631A3-CA98-9BBF-0AB9-B82354C206D9}"/>
                </a:ext>
              </a:extLst>
            </p:cNvPr>
            <p:cNvSpPr/>
            <p:nvPr/>
          </p:nvSpPr>
          <p:spPr bwMode="auto">
            <a:xfrm>
              <a:off x="1206500" y="4458057"/>
              <a:ext cx="47244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PMI Risk Management Professional (PMI-RMP®)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5D6E40-083D-1090-1CB2-EB9E714DEAB6}"/>
                </a:ext>
              </a:extLst>
            </p:cNvPr>
            <p:cNvSpPr/>
            <p:nvPr/>
          </p:nvSpPr>
          <p:spPr bwMode="auto">
            <a:xfrm>
              <a:off x="1206500" y="5102225"/>
              <a:ext cx="47244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PMI Scheduling Professional (PMI-SP®)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5365FE-BCE1-03BA-282D-5AE95BC9E5B2}"/>
                </a:ext>
              </a:extLst>
            </p:cNvPr>
            <p:cNvSpPr/>
            <p:nvPr/>
          </p:nvSpPr>
          <p:spPr bwMode="auto">
            <a:xfrm>
              <a:off x="7556500" y="3187029"/>
              <a:ext cx="42672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Prince2 Foundation</a:t>
              </a:r>
            </a:p>
          </p:txBody>
        </p:sp>
        <p:pic>
          <p:nvPicPr>
            <p:cNvPr id="12" name="Picture 11" descr="A purple and white circle with text&#10;&#10;Description automatically generated with low confidence">
              <a:extLst>
                <a:ext uri="{FF2B5EF4-FFF2-40B4-BE49-F238E27FC236}">
                  <a16:creationId xmlns:a16="http://schemas.microsoft.com/office/drawing/2014/main" id="{E8381E9E-663C-27AA-1E64-D6BB4DC99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477" y="3779857"/>
              <a:ext cx="1091046" cy="5715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4D7E6F-33C6-5810-40F9-AE079F907EC4}"/>
                </a:ext>
              </a:extLst>
            </p:cNvPr>
            <p:cNvSpPr/>
            <p:nvPr/>
          </p:nvSpPr>
          <p:spPr bwMode="auto">
            <a:xfrm>
              <a:off x="7556500" y="3837007"/>
              <a:ext cx="42672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Prince2 Practitioner</a:t>
              </a:r>
            </a:p>
          </p:txBody>
        </p:sp>
        <p:pic>
          <p:nvPicPr>
            <p:cNvPr id="14" name="Picture 13" descr="A purple and white circle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C666036F-94E0-02A7-30C7-E7407B8B7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250" y="4429834"/>
              <a:ext cx="571500" cy="5715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16F44D-AD22-7DB6-1284-1FB2AB172F6C}"/>
                </a:ext>
              </a:extLst>
            </p:cNvPr>
            <p:cNvSpPr/>
            <p:nvPr/>
          </p:nvSpPr>
          <p:spPr bwMode="auto">
            <a:xfrm>
              <a:off x="7556500" y="4486984"/>
              <a:ext cx="42672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Prince2 Agile Foundation</a:t>
              </a:r>
            </a:p>
          </p:txBody>
        </p:sp>
        <p:pic>
          <p:nvPicPr>
            <p:cNvPr id="16" name="Picture 15" descr="A picture containing text, logo, font, screenshot&#10;&#10;Description automatically generated">
              <a:extLst>
                <a:ext uri="{FF2B5EF4-FFF2-40B4-BE49-F238E27FC236}">
                  <a16:creationId xmlns:a16="http://schemas.microsoft.com/office/drawing/2014/main" id="{7DDAD9B1-4DD4-23CE-9397-FB8C6AE4C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3477" y="5079812"/>
              <a:ext cx="1091046" cy="5715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47615A-688A-9F46-2D68-C9C1B4C98506}"/>
                </a:ext>
              </a:extLst>
            </p:cNvPr>
            <p:cNvSpPr/>
            <p:nvPr/>
          </p:nvSpPr>
          <p:spPr bwMode="auto">
            <a:xfrm>
              <a:off x="7556498" y="5136962"/>
              <a:ext cx="42672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Prince2 Agile Practitioner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081B67B-2B77-12C0-2B00-57360B871D47}"/>
                </a:ext>
              </a:extLst>
            </p:cNvPr>
            <p:cNvSpPr/>
            <p:nvPr/>
          </p:nvSpPr>
          <p:spPr bwMode="auto">
            <a:xfrm>
              <a:off x="1151351" y="3147651"/>
              <a:ext cx="42672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PMI Agile Certified Practitioner (PMI-ACP®)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C724EBA-CFA4-861C-9359-2DF4AB84EB2B}"/>
                </a:ext>
              </a:extLst>
            </p:cNvPr>
            <p:cNvSpPr/>
            <p:nvPr/>
          </p:nvSpPr>
          <p:spPr bwMode="auto">
            <a:xfrm>
              <a:off x="7556500" y="1914458"/>
              <a:ext cx="42672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Disciplined Agile Scrum Master (DASM®)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5A2DB9-FA9D-633F-778E-62FEE56B1BE2}"/>
                </a:ext>
              </a:extLst>
            </p:cNvPr>
            <p:cNvSpPr/>
            <p:nvPr/>
          </p:nvSpPr>
          <p:spPr bwMode="auto">
            <a:xfrm>
              <a:off x="7556500" y="2566668"/>
              <a:ext cx="4267200" cy="45720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379662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58744" algn="l"/>
                  <a:tab pos="519886" algn="l"/>
                  <a:tab pos="4338993" algn="r"/>
                  <a:tab pos="4815224" algn="r"/>
                  <a:tab pos="5143294" algn="r"/>
                  <a:tab pos="5721386" algn="l"/>
                  <a:tab pos="5853673" algn="l"/>
                  <a:tab pos="6241271" algn="r"/>
                  <a:tab pos="6288894" algn="r"/>
                  <a:tab pos="6815394" algn="r"/>
                  <a:tab pos="6906672" algn="r"/>
                </a:tabLst>
              </a:pPr>
              <a:r>
                <a:rPr lang="en-US" sz="1667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Disciplined Agile Senior Scrum Master (DASSM®)</a:t>
              </a:r>
            </a:p>
          </p:txBody>
        </p:sp>
        <p:pic>
          <p:nvPicPr>
            <p:cNvPr id="24" name="Picture 23" descr="A logo with text in a circle&#10;&#10;Description automatically generated">
              <a:extLst>
                <a:ext uri="{FF2B5EF4-FFF2-40B4-BE49-F238E27FC236}">
                  <a16:creationId xmlns:a16="http://schemas.microsoft.com/office/drawing/2014/main" id="{42B46E16-71D5-3716-8DD8-E703F424E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278" y="1745516"/>
              <a:ext cx="747168" cy="731520"/>
            </a:xfrm>
            <a:prstGeom prst="rect">
              <a:avLst/>
            </a:prstGeom>
          </p:spPr>
        </p:pic>
        <p:pic>
          <p:nvPicPr>
            <p:cNvPr id="25" name="Picture 24" descr="A logo with a purple circle&#10;&#10;Description automatically generated">
              <a:extLst>
                <a:ext uri="{FF2B5EF4-FFF2-40B4-BE49-F238E27FC236}">
                  <a16:creationId xmlns:a16="http://schemas.microsoft.com/office/drawing/2014/main" id="{9721FB3E-F17C-37DA-F7D7-D788CAA8D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22" y="2428671"/>
              <a:ext cx="640080" cy="640080"/>
            </a:xfrm>
            <a:prstGeom prst="rect">
              <a:avLst/>
            </a:prstGeom>
          </p:spPr>
        </p:pic>
        <p:pic>
          <p:nvPicPr>
            <p:cNvPr id="27" name="Picture 26" descr="A logo with a purple circle&#10;&#10;Description automatically generated">
              <a:extLst>
                <a:ext uri="{FF2B5EF4-FFF2-40B4-BE49-F238E27FC236}">
                  <a16:creationId xmlns:a16="http://schemas.microsoft.com/office/drawing/2014/main" id="{71AD8CC3-F36C-3FB0-29DC-79262D29F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22" y="3698361"/>
              <a:ext cx="640080" cy="640080"/>
            </a:xfrm>
            <a:prstGeom prst="rect">
              <a:avLst/>
            </a:prstGeom>
          </p:spPr>
        </p:pic>
        <p:pic>
          <p:nvPicPr>
            <p:cNvPr id="28" name="Picture 27" descr="A logo with text on a white circle&#10;&#10;Description automatically generated">
              <a:extLst>
                <a:ext uri="{FF2B5EF4-FFF2-40B4-BE49-F238E27FC236}">
                  <a16:creationId xmlns:a16="http://schemas.microsoft.com/office/drawing/2014/main" id="{F2C966ED-4236-6582-D9F0-EAF043E2B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22" y="4333206"/>
              <a:ext cx="640080" cy="640080"/>
            </a:xfrm>
            <a:prstGeom prst="rect">
              <a:avLst/>
            </a:prstGeom>
          </p:spPr>
        </p:pic>
        <p:pic>
          <p:nvPicPr>
            <p:cNvPr id="29" name="Picture 28" descr="A logo with a purple circle&#10;&#10;Description automatically generated">
              <a:extLst>
                <a:ext uri="{FF2B5EF4-FFF2-40B4-BE49-F238E27FC236}">
                  <a16:creationId xmlns:a16="http://schemas.microsoft.com/office/drawing/2014/main" id="{16305673-1188-B9E6-1372-CAD45660D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22" y="4968053"/>
              <a:ext cx="640080" cy="640080"/>
            </a:xfrm>
            <a:prstGeom prst="rect">
              <a:avLst/>
            </a:prstGeom>
          </p:spPr>
        </p:pic>
        <p:pic>
          <p:nvPicPr>
            <p:cNvPr id="30" name="Picture 29" descr="A logo with text on a white circle&#10;&#10;Description automatically generated">
              <a:extLst>
                <a:ext uri="{FF2B5EF4-FFF2-40B4-BE49-F238E27FC236}">
                  <a16:creationId xmlns:a16="http://schemas.microsoft.com/office/drawing/2014/main" id="{BFA50884-136E-847F-F781-118ABFFEE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22" y="3063516"/>
              <a:ext cx="640080" cy="640080"/>
            </a:xfrm>
            <a:prstGeom prst="rect">
              <a:avLst/>
            </a:prstGeom>
          </p:spPr>
        </p:pic>
        <p:pic>
          <p:nvPicPr>
            <p:cNvPr id="31" name="Picture 30" descr="A logo with text on a white circle&#10;&#10;Description automatically generated">
              <a:extLst>
                <a:ext uri="{FF2B5EF4-FFF2-40B4-BE49-F238E27FC236}">
                  <a16:creationId xmlns:a16="http://schemas.microsoft.com/office/drawing/2014/main" id="{D0D81039-0188-1945-40B2-CA9465913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8960" y="1795902"/>
              <a:ext cx="640080" cy="640080"/>
            </a:xfrm>
            <a:prstGeom prst="rect">
              <a:avLst/>
            </a:prstGeom>
          </p:spPr>
        </p:pic>
        <p:pic>
          <p:nvPicPr>
            <p:cNvPr id="32" name="Picture 31" descr="A logo with a purple circle&#10;&#10;Description automatically generated">
              <a:extLst>
                <a:ext uri="{FF2B5EF4-FFF2-40B4-BE49-F238E27FC236}">
                  <a16:creationId xmlns:a16="http://schemas.microsoft.com/office/drawing/2014/main" id="{D19DF25D-7063-8514-D713-AA442C76D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8960" y="2460719"/>
              <a:ext cx="640080" cy="640080"/>
            </a:xfrm>
            <a:prstGeom prst="rect">
              <a:avLst/>
            </a:prstGeom>
          </p:spPr>
        </p:pic>
        <p:pic>
          <p:nvPicPr>
            <p:cNvPr id="33" name="Picture 32" descr="A purple and white circle with white text&#10;&#10;Description automatically generated">
              <a:extLst>
                <a:ext uri="{FF2B5EF4-FFF2-40B4-BE49-F238E27FC236}">
                  <a16:creationId xmlns:a16="http://schemas.microsoft.com/office/drawing/2014/main" id="{C86734B1-4333-8D46-D3B8-1C8227641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8960" y="3100656"/>
              <a:ext cx="640080" cy="640080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B64B254-61D1-3F41-6E3F-42F0A87EF53B}"/>
                </a:ext>
              </a:extLst>
            </p:cNvPr>
            <p:cNvGrpSpPr/>
            <p:nvPr/>
          </p:nvGrpSpPr>
          <p:grpSpPr>
            <a:xfrm>
              <a:off x="2308445" y="1142615"/>
              <a:ext cx="7255292" cy="640080"/>
              <a:chOff x="2308445" y="1142615"/>
              <a:chExt cx="7255292" cy="640080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3FB947B-FC44-6168-5369-E27481CA2342}"/>
                  </a:ext>
                </a:extLst>
              </p:cNvPr>
              <p:cNvGrpSpPr/>
              <p:nvPr/>
            </p:nvGrpSpPr>
            <p:grpSpPr>
              <a:xfrm>
                <a:off x="3092808" y="1198599"/>
                <a:ext cx="5486400" cy="528112"/>
                <a:chOff x="3429234" y="1223453"/>
                <a:chExt cx="5486400" cy="528112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A0E23821-F8EA-65FA-CF13-F2039AC1BB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9234" y="1223453"/>
                  <a:ext cx="685800" cy="528112"/>
                </a:xfrm>
                <a:prstGeom prst="rect">
                  <a:avLst/>
                </a:prstGeom>
              </p:spPr>
            </p:pic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BA273F7-3152-7361-5040-841B217E8E0A}"/>
                    </a:ext>
                  </a:extLst>
                </p:cNvPr>
                <p:cNvSpPr/>
                <p:nvPr/>
              </p:nvSpPr>
              <p:spPr bwMode="auto">
                <a:xfrm>
                  <a:off x="4191234" y="1258909"/>
                  <a:ext cx="4724400" cy="457200"/>
                </a:xfrm>
                <a:prstGeom prst="rect">
                  <a:avLst/>
                </a:prstGeom>
                <a:noFill/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76200" tIns="38100" rIns="76200" bIns="381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79662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58744" algn="l"/>
                      <a:tab pos="519886" algn="l"/>
                      <a:tab pos="4338993" algn="r"/>
                      <a:tab pos="4815224" algn="r"/>
                      <a:tab pos="5143294" algn="r"/>
                      <a:tab pos="5721386" algn="l"/>
                      <a:tab pos="5853673" algn="l"/>
                      <a:tab pos="6241271" algn="r"/>
                      <a:tab pos="6288894" algn="r"/>
                      <a:tab pos="6815394" algn="r"/>
                      <a:tab pos="6906672" algn="r"/>
                    </a:tabLst>
                  </a:pPr>
                  <a:r>
                    <a:rPr lang="en-US" sz="1667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</a:rPr>
                    <a:t>Undergraduate, Graduate, or University Certifications/Degrees</a:t>
                  </a:r>
                </a:p>
              </p:txBody>
            </p:sp>
          </p:grpSp>
          <p:pic>
            <p:nvPicPr>
              <p:cNvPr id="36" name="Picture 35" descr="A logo of a university&#10;&#10;Description automatically generated">
                <a:extLst>
                  <a:ext uri="{FF2B5EF4-FFF2-40B4-BE49-F238E27FC236}">
                    <a16:creationId xmlns:a16="http://schemas.microsoft.com/office/drawing/2014/main" id="{353D2CC1-2037-613F-C449-91297B10B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8445" y="1142615"/>
                <a:ext cx="640080" cy="640080"/>
              </a:xfrm>
              <a:prstGeom prst="rect">
                <a:avLst/>
              </a:prstGeom>
            </p:spPr>
          </p:pic>
          <p:pic>
            <p:nvPicPr>
              <p:cNvPr id="38" name="Picture 37" descr="A black and red logo&#10;&#10;Description automatically generated">
                <a:extLst>
                  <a:ext uri="{FF2B5EF4-FFF2-40B4-BE49-F238E27FC236}">
                    <a16:creationId xmlns:a16="http://schemas.microsoft.com/office/drawing/2014/main" id="{90DEEDFD-DA25-B7C0-9967-868DF25F8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4937" y="1188335"/>
                <a:ext cx="1828800" cy="5486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60839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565C-B243-7226-3FB0-6E4223F4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Exercise: Getting the Band Together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8F163-0AF1-525C-52C6-B5EB6D5EA9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Start Forming Teams &amp; Prepare for Introductions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D55EB8-4910-FCDC-81BB-88D9B8EFF65D}"/>
              </a:ext>
            </a:extLst>
          </p:cNvPr>
          <p:cNvGrpSpPr/>
          <p:nvPr/>
        </p:nvGrpSpPr>
        <p:grpSpPr>
          <a:xfrm>
            <a:off x="1785668" y="1966831"/>
            <a:ext cx="7735220" cy="3200400"/>
            <a:chOff x="1785668" y="1966831"/>
            <a:chExt cx="7735220" cy="32004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44F8C3-9F2B-A94A-C458-647F21995A73}"/>
                </a:ext>
              </a:extLst>
            </p:cNvPr>
            <p:cNvSpPr/>
            <p:nvPr/>
          </p:nvSpPr>
          <p:spPr>
            <a:xfrm>
              <a:off x="1785668" y="1966831"/>
              <a:ext cx="3200400" cy="320040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3D378E-C505-BBF7-F26F-BB23CD422939}"/>
                </a:ext>
              </a:extLst>
            </p:cNvPr>
            <p:cNvSpPr txBox="1"/>
            <p:nvPr/>
          </p:nvSpPr>
          <p:spPr>
            <a:xfrm>
              <a:off x="5466573" y="2846141"/>
              <a:ext cx="4054315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Team Organization</a:t>
              </a: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Separate into Teams</a:t>
              </a: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Preferably Different Skills</a:t>
              </a: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Pick an Application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AA0DDC-8660-773C-12A9-DA30DBE7B325}"/>
              </a:ext>
            </a:extLst>
          </p:cNvPr>
          <p:cNvSpPr txBox="1"/>
          <p:nvPr/>
        </p:nvSpPr>
        <p:spPr>
          <a:xfrm>
            <a:off x="560717" y="6340415"/>
            <a:ext cx="1204882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 Exercise</a:t>
            </a:r>
          </a:p>
        </p:txBody>
      </p:sp>
    </p:spTree>
    <p:extLst>
      <p:ext uri="{BB962C8B-B14F-4D97-AF65-F5344CB8AC3E}">
        <p14:creationId xmlns:p14="http://schemas.microsoft.com/office/powerpoint/2010/main" val="2375839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6B97D-1F23-29A0-2E43-B55A7FF82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6AD7-9662-E63A-4F7D-8553C1321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1" y="447675"/>
            <a:ext cx="8869680" cy="2714625"/>
          </a:xfrm>
        </p:spPr>
        <p:txBody>
          <a:bodyPr anchor="ctr"/>
          <a:lstStyle/>
          <a:p>
            <a:r>
              <a:rPr lang="en-US" dirty="0"/>
              <a:t>Standard Approach vs. Agile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E28885-6603-3E36-8BDA-4C5DF610D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1" y="3602037"/>
            <a:ext cx="9235440" cy="2460625"/>
          </a:xfrm>
        </p:spPr>
        <p:txBody>
          <a:bodyPr>
            <a:normAutofit fontScale="92500"/>
          </a:bodyPr>
          <a:lstStyle/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Methods with Different Structures</a:t>
            </a:r>
          </a:p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to Use &amp; Why Both are Needed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7E11F2-BD6B-9B70-87EC-3D5212497348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3192780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1B988-ABD8-EDAD-B184-F4618DA6B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23193-EC7D-0729-F5EC-0B8B4C620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Methodologies with Different Approaches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D41CA-395A-348A-751A-EA6683911F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Standard/Waterfall Project or Agile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AAD9F-240D-365B-5F9A-14B8129827A3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067308-8665-6377-16D5-F678465BC79B}"/>
              </a:ext>
            </a:extLst>
          </p:cNvPr>
          <p:cNvGrpSpPr/>
          <p:nvPr/>
        </p:nvGrpSpPr>
        <p:grpSpPr>
          <a:xfrm>
            <a:off x="1190445" y="1231910"/>
            <a:ext cx="9811112" cy="4907595"/>
            <a:chOff x="1190445" y="1231910"/>
            <a:chExt cx="9811112" cy="490759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E65FBE4-2985-A4BF-077B-3C98C0ABBE85}"/>
                </a:ext>
              </a:extLst>
            </p:cNvPr>
            <p:cNvGrpSpPr/>
            <p:nvPr/>
          </p:nvGrpSpPr>
          <p:grpSpPr>
            <a:xfrm>
              <a:off x="1190445" y="1579865"/>
              <a:ext cx="9811112" cy="4559640"/>
              <a:chOff x="1190445" y="1579865"/>
              <a:chExt cx="9811112" cy="455964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7C9FB6E-306A-605E-5FE4-94431C8A6E46}"/>
                  </a:ext>
                </a:extLst>
              </p:cNvPr>
              <p:cNvGrpSpPr/>
              <p:nvPr/>
            </p:nvGrpSpPr>
            <p:grpSpPr>
              <a:xfrm>
                <a:off x="1190445" y="1579865"/>
                <a:ext cx="9811112" cy="4559640"/>
                <a:chOff x="1190445" y="1579865"/>
                <a:chExt cx="9811112" cy="455964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679408DA-05CA-16D3-700F-494A05362510}"/>
                    </a:ext>
                  </a:extLst>
                </p:cNvPr>
                <p:cNvGrpSpPr/>
                <p:nvPr/>
              </p:nvGrpSpPr>
              <p:grpSpPr>
                <a:xfrm>
                  <a:off x="1190445" y="1579865"/>
                  <a:ext cx="4572000" cy="4559640"/>
                  <a:chOff x="1190445" y="1579865"/>
                  <a:chExt cx="4572000" cy="4559640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CF2CF4F1-E702-7694-0076-F3E728270478}"/>
                      </a:ext>
                    </a:extLst>
                  </p:cNvPr>
                  <p:cNvGrpSpPr/>
                  <p:nvPr/>
                </p:nvGrpSpPr>
                <p:grpSpPr>
                  <a:xfrm>
                    <a:off x="1190445" y="1579865"/>
                    <a:ext cx="4572000" cy="1828800"/>
                    <a:chOff x="1190445" y="1449238"/>
                    <a:chExt cx="4572000" cy="1828800"/>
                  </a:xfrm>
                </p:grpSpPr>
                <p:sp>
                  <p:nvSpPr>
                    <p:cNvPr id="4" name="Rectangle: Rounded Corners 3">
                      <a:extLst>
                        <a:ext uri="{FF2B5EF4-FFF2-40B4-BE49-F238E27FC236}">
                          <a16:creationId xmlns:a16="http://schemas.microsoft.com/office/drawing/2014/main" id="{31B6CC73-5AE3-8A65-02B4-C4F514073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0445" y="1449238"/>
                      <a:ext cx="4572000" cy="1828800"/>
                    </a:xfrm>
                    <a:prstGeom prst="roundRect">
                      <a:avLst/>
                    </a:prstGeom>
                    <a:noFill/>
                    <a:ln w="3810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pic>
                  <p:nvPicPr>
                    <p:cNvPr id="8" name="Picture 7" descr="A group of people in a circle&#10;&#10;Description automatically generated">
                      <a:extLst>
                        <a:ext uri="{FF2B5EF4-FFF2-40B4-BE49-F238E27FC236}">
                          <a16:creationId xmlns:a16="http://schemas.microsoft.com/office/drawing/2014/main" id="{CDE5D266-AEB4-8867-84ED-D3936EF7D8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36165" y="2072637"/>
                      <a:ext cx="4480560" cy="101330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grpSp>
                  <p:nvGrpSpPr>
                    <p:cNvPr id="26" name="Group 25">
                      <a:extLst>
                        <a:ext uri="{FF2B5EF4-FFF2-40B4-BE49-F238E27FC236}">
                          <a16:creationId xmlns:a16="http://schemas.microsoft.com/office/drawing/2014/main" id="{963C3CF4-0DBA-9931-67C2-C6799C8768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46108" y="1524457"/>
                      <a:ext cx="2860674" cy="316320"/>
                      <a:chOff x="4391887" y="3787137"/>
                      <a:chExt cx="2860674" cy="316320"/>
                    </a:xfrm>
                  </p:grpSpPr>
                  <p:grpSp>
                    <p:nvGrpSpPr>
                      <p:cNvPr id="22" name="Group 21">
                        <a:extLst>
                          <a:ext uri="{FF2B5EF4-FFF2-40B4-BE49-F238E27FC236}">
                            <a16:creationId xmlns:a16="http://schemas.microsoft.com/office/drawing/2014/main" id="{60A8227B-7BFC-2E69-11B6-9E0A7364FC9E}"/>
                          </a:ext>
                        </a:extLst>
                      </p:cNvPr>
                      <p:cNvGrpSpPr/>
                      <p:nvPr/>
                    </p:nvGrpSpPr>
                    <p:grpSpPr>
                      <a:xfrm flipH="1">
                        <a:off x="6850856" y="3874857"/>
                        <a:ext cx="401705" cy="228600"/>
                        <a:chOff x="4402519" y="3901437"/>
                        <a:chExt cx="401705" cy="228600"/>
                      </a:xfrm>
                    </p:grpSpPr>
                    <p:sp>
                      <p:nvSpPr>
                        <p:cNvPr id="23" name="Rectangle 22">
                          <a:extLst>
                            <a:ext uri="{FF2B5EF4-FFF2-40B4-BE49-F238E27FC236}">
                              <a16:creationId xmlns:a16="http://schemas.microsoft.com/office/drawing/2014/main" id="{C17D8E53-5675-1476-7A49-C80B4E6E1E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1616" y="3901437"/>
                          <a:ext cx="292608" cy="228600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4" name="Arrow: Pentagon 23">
                          <a:extLst>
                            <a:ext uri="{FF2B5EF4-FFF2-40B4-BE49-F238E27FC236}">
                              <a16:creationId xmlns:a16="http://schemas.microsoft.com/office/drawing/2014/main" id="{62F7A16A-2DE1-6536-33D2-41FD7CCA42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02519" y="3901437"/>
                          <a:ext cx="274320" cy="228600"/>
                        </a:xfrm>
                        <a:prstGeom prst="homePlat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25" name="Group 24">
                        <a:extLst>
                          <a:ext uri="{FF2B5EF4-FFF2-40B4-BE49-F238E27FC236}">
                            <a16:creationId xmlns:a16="http://schemas.microsoft.com/office/drawing/2014/main" id="{8D71B19B-828A-D0FB-F964-D5AD43B929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391887" y="3787137"/>
                        <a:ext cx="2529948" cy="316320"/>
                        <a:chOff x="4391887" y="3787137"/>
                        <a:chExt cx="2529948" cy="316320"/>
                      </a:xfrm>
                    </p:grpSpPr>
                    <p:grpSp>
                      <p:nvGrpSpPr>
                        <p:cNvPr id="21" name="Group 20">
                          <a:extLst>
                            <a:ext uri="{FF2B5EF4-FFF2-40B4-BE49-F238E27FC236}">
                              <a16:creationId xmlns:a16="http://schemas.microsoft.com/office/drawing/2014/main" id="{AC6C3354-7164-29AB-5A76-8DE9E7E16AA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391887" y="3874857"/>
                          <a:ext cx="401705" cy="228600"/>
                          <a:chOff x="4402519" y="3901437"/>
                          <a:chExt cx="401705" cy="228600"/>
                        </a:xfrm>
                      </p:grpSpPr>
                      <p:sp>
                        <p:nvSpPr>
                          <p:cNvPr id="19" name="Rectangle 18">
                            <a:extLst>
                              <a:ext uri="{FF2B5EF4-FFF2-40B4-BE49-F238E27FC236}">
                                <a16:creationId xmlns:a16="http://schemas.microsoft.com/office/drawing/2014/main" id="{7EAFD2AB-E8D1-BF9A-4A49-FCE3171E824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511616" y="3901437"/>
                            <a:ext cx="292608" cy="228600"/>
                          </a:xfrm>
                          <a:prstGeom prst="rect">
                            <a:avLst/>
                          </a:prstGeom>
                          <a:solidFill>
                            <a:schemeClr val="accent4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20" name="Arrow: Pentagon 19">
                            <a:extLst>
                              <a:ext uri="{FF2B5EF4-FFF2-40B4-BE49-F238E27FC236}">
                                <a16:creationId xmlns:a16="http://schemas.microsoft.com/office/drawing/2014/main" id="{6E8075B7-EE60-1A65-7627-7AADC83C6A8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402519" y="3901437"/>
                            <a:ext cx="274320" cy="228600"/>
                          </a:xfrm>
                          <a:prstGeom prst="homePlate">
                            <a:avLst/>
                          </a:prstGeom>
                          <a:solidFill>
                            <a:schemeClr val="bg1">
                              <a:lumMod val="9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sp>
                      <p:nvSpPr>
                        <p:cNvPr id="18" name="Rectangle 17">
                          <a:extLst>
                            <a:ext uri="{FF2B5EF4-FFF2-40B4-BE49-F238E27FC236}">
                              <a16:creationId xmlns:a16="http://schemas.microsoft.com/office/drawing/2014/main" id="{9ADF1CCC-AD20-4A99-8145-D00A2ABFBA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27275" y="3787137"/>
                          <a:ext cx="2194560" cy="228600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75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000" b="1" cap="all" dirty="0"/>
                            <a:t>Standard Project Method</a:t>
                          </a:r>
                        </a:p>
                      </p:txBody>
                    </p:sp>
                  </p:grpSp>
                </p:grpSp>
              </p:grp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C730853B-5946-CF26-4B6A-EA0ACCD94046}"/>
                      </a:ext>
                    </a:extLst>
                  </p:cNvPr>
                  <p:cNvSpPr/>
                  <p:nvPr/>
                </p:nvSpPr>
                <p:spPr>
                  <a:xfrm>
                    <a:off x="1190445" y="3571604"/>
                    <a:ext cx="4572000" cy="192024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r>
                      <a:rPr lang="en-US" sz="16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Starts from Nothing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r>
                      <a:rPr lang="en-US" sz="16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Delivers a Minimum Viable Product (MVP)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r>
                      <a:rPr lang="en-US" sz="16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Clearly Defined Objectives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r>
                      <a:rPr lang="en-US" sz="16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Experienced Resources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r>
                      <a:rPr lang="en-US" sz="16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Longer Durations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r>
                      <a:rPr lang="en-US" sz="16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Larger Project Teams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r>
                      <a:rPr lang="en-US" sz="16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Dispersed Resources (Possible Time Zones)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endPara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9855A48F-153B-B939-5994-626031D0EA19}"/>
                      </a:ext>
                    </a:extLst>
                  </p:cNvPr>
                  <p:cNvSpPr txBox="1"/>
                  <p:nvPr/>
                </p:nvSpPr>
                <p:spPr>
                  <a:xfrm>
                    <a:off x="2443534" y="5554730"/>
                    <a:ext cx="2065822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i="1" cap="small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Predictable</a:t>
                    </a:r>
                  </a:p>
                </p:txBody>
              </p: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AFA19B31-D3BB-DC74-032B-F00330955A13}"/>
                    </a:ext>
                  </a:extLst>
                </p:cNvPr>
                <p:cNvGrpSpPr/>
                <p:nvPr/>
              </p:nvGrpSpPr>
              <p:grpSpPr>
                <a:xfrm>
                  <a:off x="6429557" y="1579865"/>
                  <a:ext cx="4572000" cy="4559640"/>
                  <a:chOff x="6429557" y="1579865"/>
                  <a:chExt cx="4572000" cy="4559640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8F419B83-03AD-8E8C-03F0-03553880015E}"/>
                      </a:ext>
                    </a:extLst>
                  </p:cNvPr>
                  <p:cNvGrpSpPr/>
                  <p:nvPr/>
                </p:nvGrpSpPr>
                <p:grpSpPr>
                  <a:xfrm>
                    <a:off x="6429557" y="1579865"/>
                    <a:ext cx="4572000" cy="1828800"/>
                    <a:chOff x="6429557" y="1449238"/>
                    <a:chExt cx="4572000" cy="1828800"/>
                  </a:xfrm>
                </p:grpSpPr>
                <p:sp>
                  <p:nvSpPr>
                    <p:cNvPr id="13" name="Rectangle: Rounded Corners 12">
                      <a:extLst>
                        <a:ext uri="{FF2B5EF4-FFF2-40B4-BE49-F238E27FC236}">
                          <a16:creationId xmlns:a16="http://schemas.microsoft.com/office/drawing/2014/main" id="{FD855971-AFC0-5851-6AEA-8ECB092A8D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29557" y="1449238"/>
                      <a:ext cx="4572000" cy="1828800"/>
                    </a:xfrm>
                    <a:prstGeom prst="roundRect">
                      <a:avLst/>
                    </a:prstGeom>
                    <a:noFill/>
                    <a:ln w="3810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pic>
                  <p:nvPicPr>
                    <p:cNvPr id="28" name="Picture 27" descr="A diagram of a software development process&#10;&#10;Description automatically generated">
                      <a:extLst>
                        <a:ext uri="{FF2B5EF4-FFF2-40B4-BE49-F238E27FC236}">
                          <a16:creationId xmlns:a16="http://schemas.microsoft.com/office/drawing/2014/main" id="{33CF0980-A380-DA6C-5F25-63E51EB1D1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09921" y="1892401"/>
                      <a:ext cx="3811272" cy="132588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BA970469-6489-8BEF-5317-87D781382B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85220" y="1524457"/>
                      <a:ext cx="2860674" cy="316320"/>
                      <a:chOff x="4391887" y="3787137"/>
                      <a:chExt cx="2860674" cy="316320"/>
                    </a:xfrm>
                  </p:grpSpPr>
                  <p:grpSp>
                    <p:nvGrpSpPr>
                      <p:cNvPr id="30" name="Group 29">
                        <a:extLst>
                          <a:ext uri="{FF2B5EF4-FFF2-40B4-BE49-F238E27FC236}">
                            <a16:creationId xmlns:a16="http://schemas.microsoft.com/office/drawing/2014/main" id="{2A5FE0EB-1443-25EE-21FB-EE4E00242651}"/>
                          </a:ext>
                        </a:extLst>
                      </p:cNvPr>
                      <p:cNvGrpSpPr/>
                      <p:nvPr/>
                    </p:nvGrpSpPr>
                    <p:grpSpPr>
                      <a:xfrm flipH="1">
                        <a:off x="6850856" y="3874857"/>
                        <a:ext cx="401705" cy="228600"/>
                        <a:chOff x="4402519" y="3901437"/>
                        <a:chExt cx="401705" cy="228600"/>
                      </a:xfrm>
                    </p:grpSpPr>
                    <p:sp>
                      <p:nvSpPr>
                        <p:cNvPr id="36" name="Rectangle 35">
                          <a:extLst>
                            <a:ext uri="{FF2B5EF4-FFF2-40B4-BE49-F238E27FC236}">
                              <a16:creationId xmlns:a16="http://schemas.microsoft.com/office/drawing/2014/main" id="{88CD62D2-C169-61F0-2085-6472ABDEE4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1616" y="3901437"/>
                          <a:ext cx="292608" cy="228600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7" name="Arrow: Pentagon 36">
                          <a:extLst>
                            <a:ext uri="{FF2B5EF4-FFF2-40B4-BE49-F238E27FC236}">
                              <a16:creationId xmlns:a16="http://schemas.microsoft.com/office/drawing/2014/main" id="{BBB7F5A4-3EA8-991A-A37D-11491861DB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02519" y="3901437"/>
                          <a:ext cx="274320" cy="228600"/>
                        </a:xfrm>
                        <a:prstGeom prst="homePlat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31" name="Group 30">
                        <a:extLst>
                          <a:ext uri="{FF2B5EF4-FFF2-40B4-BE49-F238E27FC236}">
                            <a16:creationId xmlns:a16="http://schemas.microsoft.com/office/drawing/2014/main" id="{744810DC-765D-7A10-26B8-A26BA973001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391887" y="3787137"/>
                        <a:ext cx="2529948" cy="316320"/>
                        <a:chOff x="4391887" y="3787137"/>
                        <a:chExt cx="2529948" cy="316320"/>
                      </a:xfrm>
                    </p:grpSpPr>
                    <p:grpSp>
                      <p:nvGrpSpPr>
                        <p:cNvPr id="32" name="Group 31">
                          <a:extLst>
                            <a:ext uri="{FF2B5EF4-FFF2-40B4-BE49-F238E27FC236}">
                              <a16:creationId xmlns:a16="http://schemas.microsoft.com/office/drawing/2014/main" id="{932E61F2-881F-A634-A846-6F02226A727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391887" y="3874857"/>
                          <a:ext cx="401705" cy="228600"/>
                          <a:chOff x="4402519" y="3901437"/>
                          <a:chExt cx="401705" cy="228600"/>
                        </a:xfrm>
                      </p:grpSpPr>
                      <p:sp>
                        <p:nvSpPr>
                          <p:cNvPr id="34" name="Rectangle 33">
                            <a:extLst>
                              <a:ext uri="{FF2B5EF4-FFF2-40B4-BE49-F238E27FC236}">
                                <a16:creationId xmlns:a16="http://schemas.microsoft.com/office/drawing/2014/main" id="{E64497AB-68D8-3F14-9A97-F1CCBADBFC2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511616" y="3901437"/>
                            <a:ext cx="292608" cy="228600"/>
                          </a:xfrm>
                          <a:prstGeom prst="rect">
                            <a:avLst/>
                          </a:prstGeom>
                          <a:solidFill>
                            <a:schemeClr val="accent4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35" name="Arrow: Pentagon 34">
                            <a:extLst>
                              <a:ext uri="{FF2B5EF4-FFF2-40B4-BE49-F238E27FC236}">
                                <a16:creationId xmlns:a16="http://schemas.microsoft.com/office/drawing/2014/main" id="{38BEBE32-D887-1A80-0F65-146FD47DE55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402519" y="3901437"/>
                            <a:ext cx="274320" cy="228600"/>
                          </a:xfrm>
                          <a:prstGeom prst="homePlate">
                            <a:avLst/>
                          </a:prstGeom>
                          <a:solidFill>
                            <a:schemeClr val="bg1">
                              <a:lumMod val="9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</p:grpSp>
                    <p:sp>
                      <p:nvSpPr>
                        <p:cNvPr id="33" name="Rectangle 32">
                          <a:extLst>
                            <a:ext uri="{FF2B5EF4-FFF2-40B4-BE49-F238E27FC236}">
                              <a16:creationId xmlns:a16="http://schemas.microsoft.com/office/drawing/2014/main" id="{76ED85A9-DC95-4A62-C9C0-AE59C67BEF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27275" y="3787137"/>
                          <a:ext cx="2194560" cy="228600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75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000" b="1" cap="all" dirty="0"/>
                            <a:t>Agile Method</a:t>
                          </a:r>
                        </a:p>
                      </p:txBody>
                    </p:sp>
                  </p:grpSp>
                </p:grpSp>
              </p:grp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567217EA-4EFB-8FEC-218A-E2AAC82B6DDC}"/>
                      </a:ext>
                    </a:extLst>
                  </p:cNvPr>
                  <p:cNvSpPr/>
                  <p:nvPr/>
                </p:nvSpPr>
                <p:spPr>
                  <a:xfrm>
                    <a:off x="6429557" y="3571604"/>
                    <a:ext cx="4572000" cy="192024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r>
                      <a:rPr lang="en-US" sz="16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Agile comes from Lean Methodologies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r>
                      <a:rPr lang="en-US" sz="16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Minimum Viable Product (MVP) Exists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r>
                      <a:rPr lang="en-US" sz="16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Short Iterations to Deliver Value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r>
                      <a:rPr lang="en-US" sz="16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A Pipeline of Ideas Ready to Go</a:t>
                    </a:r>
                  </a:p>
                  <a:p>
                    <a:pPr marL="742950" lvl="1" indent="-285750">
                      <a:buFont typeface="Wingdings" panose="05000000000000000000" pitchFamily="2" charset="2"/>
                      <a:buChar char="Ø"/>
                    </a:pPr>
                    <a:r>
                      <a:rPr lang="en-US" sz="16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User Stories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r>
                      <a:rPr lang="en-US" sz="16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Smaller Consistently Changing Teams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r>
                      <a:rPr lang="en-US" sz="16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Teams Closer, if not Collocated</a:t>
                    </a:r>
                  </a:p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endPara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02A92E0-298C-66A0-5428-606E91F2D895}"/>
                      </a:ext>
                    </a:extLst>
                  </p:cNvPr>
                  <p:cNvSpPr txBox="1"/>
                  <p:nvPr/>
                </p:nvSpPr>
                <p:spPr>
                  <a:xfrm>
                    <a:off x="7931464" y="5554730"/>
                    <a:ext cx="156818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i="1" cap="small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Adaptive</a:t>
                    </a:r>
                  </a:p>
                </p:txBody>
              </p:sp>
            </p:grp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386998-D810-0EEF-2692-756DCA482807}"/>
                  </a:ext>
                </a:extLst>
              </p:cNvPr>
              <p:cNvSpPr txBox="1"/>
              <p:nvPr/>
            </p:nvSpPr>
            <p:spPr>
              <a:xfrm>
                <a:off x="5444039" y="5554730"/>
                <a:ext cx="12971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Hybrid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D451B2-C438-8E55-0AB3-B10C9F403877}"/>
                </a:ext>
              </a:extLst>
            </p:cNvPr>
            <p:cNvSpPr txBox="1"/>
            <p:nvPr/>
          </p:nvSpPr>
          <p:spPr>
            <a:xfrm>
              <a:off x="2275603" y="1231910"/>
              <a:ext cx="23848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Centralized Structure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CD95EC-7DC1-228F-D511-B5A9D29E4648}"/>
                </a:ext>
              </a:extLst>
            </p:cNvPr>
            <p:cNvSpPr txBox="1"/>
            <p:nvPr/>
          </p:nvSpPr>
          <p:spPr>
            <a:xfrm>
              <a:off x="7405128" y="1231910"/>
              <a:ext cx="2642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Decentralized Structure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9274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26797-C152-DDE7-8329-B8DCAF7D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Viable Product (MVP)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F1AC33-4B7C-A4CB-46DA-90129A0F3399}"/>
              </a:ext>
            </a:extLst>
          </p:cNvPr>
          <p:cNvGrpSpPr/>
          <p:nvPr/>
        </p:nvGrpSpPr>
        <p:grpSpPr>
          <a:xfrm>
            <a:off x="1058475" y="1407302"/>
            <a:ext cx="10312660" cy="4717630"/>
            <a:chOff x="1058475" y="1407302"/>
            <a:chExt cx="10312660" cy="4717630"/>
          </a:xfrm>
        </p:grpSpPr>
        <p:pic>
          <p:nvPicPr>
            <p:cNvPr id="4" name="Picture 3" descr="A gold letters on a wood surface&#10;&#10;Description automatically generated">
              <a:extLst>
                <a:ext uri="{FF2B5EF4-FFF2-40B4-BE49-F238E27FC236}">
                  <a16:creationId xmlns:a16="http://schemas.microsoft.com/office/drawing/2014/main" id="{D4D4B89C-6905-C1C3-7C19-94D35D2BD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494" y="2485957"/>
              <a:ext cx="4547641" cy="2560320"/>
            </a:xfrm>
            <a:prstGeom prst="rect">
              <a:avLst/>
            </a:prstGeom>
            <a:effectLst>
              <a:softEdge rad="254000"/>
            </a:effec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B8367B-8BCB-3ACD-420E-798532B1D58E}"/>
                </a:ext>
              </a:extLst>
            </p:cNvPr>
            <p:cNvGrpSpPr/>
            <p:nvPr/>
          </p:nvGrpSpPr>
          <p:grpSpPr>
            <a:xfrm>
              <a:off x="1058475" y="1407302"/>
              <a:ext cx="5879495" cy="4717630"/>
              <a:chOff x="1058475" y="1407302"/>
              <a:chExt cx="5879495" cy="471763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64BEE5-DEA9-4F68-6CA9-D91C2B2CF27A}"/>
                  </a:ext>
                </a:extLst>
              </p:cNvPr>
              <p:cNvSpPr txBox="1"/>
              <p:nvPr/>
            </p:nvSpPr>
            <p:spPr>
              <a:xfrm>
                <a:off x="1058475" y="1407302"/>
                <a:ext cx="4910832" cy="2185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Delivering Initial Value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Foundational Project Deliverables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Decreases Time to Initial Delivery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Solves Immediate Needs/Problem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Includes Multiple Integrated Pieces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AE45A1-566A-49C4-FF53-81D7644D1180}"/>
                  </a:ext>
                </a:extLst>
              </p:cNvPr>
              <p:cNvSpPr txBox="1"/>
              <p:nvPr/>
            </p:nvSpPr>
            <p:spPr>
              <a:xfrm>
                <a:off x="1058475" y="3662719"/>
                <a:ext cx="5879495" cy="2462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Established Base Solution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Stakeholders Evaluate Performance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Identify Future Needs/Value Iterations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Prioritize Needs, and Short-Term Sequence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Allocate Resources for Adaptive Approach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A9D3DB4-72DA-B542-8831-8974D8E5F31F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229532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B874FC77-B1AD-4469-830E-1F1D54FBB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hand holding a pen and shading circles on a sheet">
            <a:extLst>
              <a:ext uri="{FF2B5EF4-FFF2-40B4-BE49-F238E27FC236}">
                <a16:creationId xmlns:a16="http://schemas.microsoft.com/office/drawing/2014/main" id="{DF656B31-B9E7-9DA1-F4D5-E9CCBBD9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3" b="2560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834A66-723F-4B47-BF01-F6D4B2A1B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6027"/>
            <a:ext cx="12192000" cy="22819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D44B6-B0D8-91B8-AB97-5BE3F69B8C84}"/>
              </a:ext>
            </a:extLst>
          </p:cNvPr>
          <p:cNvSpPr txBox="1"/>
          <p:nvPr/>
        </p:nvSpPr>
        <p:spPr>
          <a:xfrm>
            <a:off x="322730" y="4850597"/>
            <a:ext cx="5741086" cy="1374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 i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“It Depends”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6369D-2A9A-0EA1-B85F-936BBA24CDD0}"/>
              </a:ext>
            </a:extLst>
          </p:cNvPr>
          <p:cNvSpPr txBox="1"/>
          <p:nvPr/>
        </p:nvSpPr>
        <p:spPr>
          <a:xfrm>
            <a:off x="6270162" y="4850595"/>
            <a:ext cx="5502737" cy="1374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3600" dirty="0">
                <a:solidFill>
                  <a:schemeClr val="bg1"/>
                </a:solidFill>
              </a:rPr>
              <a:t>The most used answer in 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3837927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FBF4-CBA0-8168-A9A5-419670AD4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Regular, Standard, Waterfall Project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9EE237-A552-D283-63AE-116410133906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E8D6CAF-5D9D-67CD-C1D4-46B511DAD126}"/>
              </a:ext>
            </a:extLst>
          </p:cNvPr>
          <p:cNvGrpSpPr/>
          <p:nvPr/>
        </p:nvGrpSpPr>
        <p:grpSpPr>
          <a:xfrm>
            <a:off x="1181470" y="746343"/>
            <a:ext cx="9367545" cy="5922274"/>
            <a:chOff x="1181470" y="746343"/>
            <a:chExt cx="9367545" cy="592227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F3221F7-A589-C280-EBFC-B4ACC7BE98F1}"/>
                </a:ext>
              </a:extLst>
            </p:cNvPr>
            <p:cNvGrpSpPr/>
            <p:nvPr/>
          </p:nvGrpSpPr>
          <p:grpSpPr>
            <a:xfrm>
              <a:off x="1181470" y="746343"/>
              <a:ext cx="9058160" cy="5922274"/>
              <a:chOff x="1181470" y="746343"/>
              <a:chExt cx="9058160" cy="5922274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9EDA98B-9F21-82B2-F239-B281C63B93F7}"/>
                  </a:ext>
                </a:extLst>
              </p:cNvPr>
              <p:cNvGrpSpPr/>
              <p:nvPr/>
            </p:nvGrpSpPr>
            <p:grpSpPr>
              <a:xfrm>
                <a:off x="1827150" y="3863246"/>
                <a:ext cx="8412480" cy="2349986"/>
                <a:chOff x="1932543" y="4623637"/>
                <a:chExt cx="8412480" cy="2349986"/>
              </a:xfrm>
            </p:grpSpPr>
            <p:sp>
              <p:nvSpPr>
                <p:cNvPr id="25" name="Right Triangle 24">
                  <a:extLst>
                    <a:ext uri="{FF2B5EF4-FFF2-40B4-BE49-F238E27FC236}">
                      <a16:creationId xmlns:a16="http://schemas.microsoft.com/office/drawing/2014/main" id="{8A4C67C6-0EB6-7D60-5671-CC5829D3B8D7}"/>
                    </a:ext>
                  </a:extLst>
                </p:cNvPr>
                <p:cNvSpPr/>
                <p:nvPr/>
              </p:nvSpPr>
              <p:spPr>
                <a:xfrm flipH="1">
                  <a:off x="1932543" y="4623637"/>
                  <a:ext cx="8412480" cy="1706236"/>
                </a:xfrm>
                <a:prstGeom prst="rtTriangle">
                  <a:avLst/>
                </a:prstGeom>
                <a:solidFill>
                  <a:schemeClr val="tx2">
                    <a:lumMod val="25000"/>
                    <a:lumOff val="7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70F89E9-BBA7-FFEB-E691-54D3ADA222DA}"/>
                    </a:ext>
                  </a:extLst>
                </p:cNvPr>
                <p:cNvSpPr/>
                <p:nvPr/>
              </p:nvSpPr>
              <p:spPr>
                <a:xfrm>
                  <a:off x="1932543" y="6333543"/>
                  <a:ext cx="8412480" cy="640080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8914D34-BDF8-4906-AB3A-2CCE1E602C6A}"/>
                  </a:ext>
                </a:extLst>
              </p:cNvPr>
              <p:cNvGrpSpPr/>
              <p:nvPr/>
            </p:nvGrpSpPr>
            <p:grpSpPr>
              <a:xfrm>
                <a:off x="1181470" y="746343"/>
                <a:ext cx="9049395" cy="5608320"/>
                <a:chOff x="1181470" y="685961"/>
                <a:chExt cx="9049395" cy="5608320"/>
              </a:xfrm>
            </p:grpSpPr>
            <p:pic>
              <p:nvPicPr>
                <p:cNvPr id="40" name="Picture 39" descr="A diagram of a software development process&#10;&#10;Description automatically generated">
                  <a:extLst>
                    <a:ext uri="{FF2B5EF4-FFF2-40B4-BE49-F238E27FC236}">
                      <a16:creationId xmlns:a16="http://schemas.microsoft.com/office/drawing/2014/main" id="{8CCF82CE-5345-3EB9-00E1-3AF60337EC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alphaModFix amt="6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18385" y="685961"/>
                  <a:ext cx="8412480" cy="5608320"/>
                </a:xfrm>
                <a:prstGeom prst="rect">
                  <a:avLst/>
                </a:prstGeom>
              </p:spPr>
            </p:pic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65B72B93-372E-2892-C21E-EEF874D3D178}"/>
                    </a:ext>
                  </a:extLst>
                </p:cNvPr>
                <p:cNvGrpSpPr/>
                <p:nvPr/>
              </p:nvGrpSpPr>
              <p:grpSpPr>
                <a:xfrm>
                  <a:off x="1181470" y="1506728"/>
                  <a:ext cx="8985121" cy="4690458"/>
                  <a:chOff x="1319492" y="1321886"/>
                  <a:chExt cx="8985121" cy="4690458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6BE66FDC-C8F2-9CF4-19CD-9CE72C012B6A}"/>
                      </a:ext>
                    </a:extLst>
                  </p:cNvPr>
                  <p:cNvGrpSpPr/>
                  <p:nvPr/>
                </p:nvGrpSpPr>
                <p:grpSpPr>
                  <a:xfrm>
                    <a:off x="2036029" y="1337900"/>
                    <a:ext cx="8229600" cy="3929851"/>
                    <a:chOff x="1670265" y="1398861"/>
                    <a:chExt cx="8229600" cy="3929851"/>
                  </a:xfrm>
                </p:grpSpPr>
                <p:grpSp>
                  <p:nvGrpSpPr>
                    <p:cNvPr id="4" name="Group 3">
                      <a:extLst>
                        <a:ext uri="{FF2B5EF4-FFF2-40B4-BE49-F238E27FC236}">
                          <a16:creationId xmlns:a16="http://schemas.microsoft.com/office/drawing/2014/main" id="{FD60FCA1-B044-43F4-0ED3-9FEE12885F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70265" y="1398861"/>
                      <a:ext cx="8229600" cy="1645920"/>
                      <a:chOff x="1079371" y="327204"/>
                      <a:chExt cx="8851470" cy="2452607"/>
                    </a:xfrm>
                  </p:grpSpPr>
                  <p:cxnSp>
                    <p:nvCxnSpPr>
                      <p:cNvPr id="5" name="Straight Connector 4">
                        <a:extLst>
                          <a:ext uri="{FF2B5EF4-FFF2-40B4-BE49-F238E27FC236}">
                            <a16:creationId xmlns:a16="http://schemas.microsoft.com/office/drawing/2014/main" id="{910E47DD-7E41-4FE0-320F-74BF5BA49A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>
                        <a:off x="1079371" y="327204"/>
                        <a:ext cx="8851470" cy="2452607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57150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dash"/>
                        <a:round/>
                        <a:headEnd type="none" w="med" len="med"/>
                        <a:tailEnd type="none" w="med" len="sm"/>
                      </a:ln>
                      <a:effectLst/>
                    </p:spPr>
                  </p:cxnSp>
                  <p:cxnSp>
                    <p:nvCxnSpPr>
                      <p:cNvPr id="6" name="Straight Connector 5">
                        <a:extLst>
                          <a:ext uri="{FF2B5EF4-FFF2-40B4-BE49-F238E27FC236}">
                            <a16:creationId xmlns:a16="http://schemas.microsoft.com/office/drawing/2014/main" id="{B19FCA09-9921-04A3-4B56-7ADF7B383E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>
                        <a:off x="2654387" y="765031"/>
                        <a:ext cx="7276454" cy="201478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57150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sm"/>
                      </a:ln>
                      <a:effectLst/>
                    </p:spPr>
                  </p:cxnSp>
                </p:grpSp>
                <p:grpSp>
                  <p:nvGrpSpPr>
                    <p:cNvPr id="7" name="Group 6">
                      <a:extLst>
                        <a:ext uri="{FF2B5EF4-FFF2-40B4-BE49-F238E27FC236}">
                          <a16:creationId xmlns:a16="http://schemas.microsoft.com/office/drawing/2014/main" id="{5A5FEF26-D980-A04E-1215-B2B99B4167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70265" y="3682792"/>
                      <a:ext cx="8229600" cy="1645920"/>
                      <a:chOff x="1079371" y="3403618"/>
                      <a:chExt cx="8851470" cy="2413860"/>
                    </a:xfrm>
                  </p:grpSpPr>
                  <p:cxnSp>
                    <p:nvCxnSpPr>
                      <p:cNvPr id="8" name="Straight Connector 7">
                        <a:extLst>
                          <a:ext uri="{FF2B5EF4-FFF2-40B4-BE49-F238E27FC236}">
                            <a16:creationId xmlns:a16="http://schemas.microsoft.com/office/drawing/2014/main" id="{D263C905-C9FF-A434-C949-0D65FEB1EC2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1079371" y="3403618"/>
                        <a:ext cx="8851470" cy="241386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57150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dash"/>
                        <a:round/>
                        <a:headEnd type="none" w="med" len="med"/>
                        <a:tailEnd type="none" w="med" len="sm"/>
                      </a:ln>
                      <a:effectLst/>
                    </p:spPr>
                  </p:cxnSp>
                  <p:cxnSp>
                    <p:nvCxnSpPr>
                      <p:cNvPr id="9" name="Straight Connector 8">
                        <a:extLst>
                          <a:ext uri="{FF2B5EF4-FFF2-40B4-BE49-F238E27FC236}">
                            <a16:creationId xmlns:a16="http://schemas.microsoft.com/office/drawing/2014/main" id="{F9063218-9F69-1DD4-C8BE-96F1E28435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2654387" y="3403618"/>
                        <a:ext cx="7276454" cy="1983783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57150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sm"/>
                      </a:ln>
                      <a:effectLst/>
                    </p:spPr>
                  </p:cxnSp>
                </p:grpSp>
              </p:grpSp>
              <p:cxnSp>
                <p:nvCxnSpPr>
                  <p:cNvPr id="15" name="Straight Arrow Connector 14">
                    <a:extLst>
                      <a:ext uri="{FF2B5EF4-FFF2-40B4-BE49-F238E27FC236}">
                        <a16:creationId xmlns:a16="http://schemas.microsoft.com/office/drawing/2014/main" id="{A262F0D1-E650-2529-70D2-D997FED720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036029" y="1337900"/>
                    <a:ext cx="0" cy="393192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>
                        <a:lumMod val="75000"/>
                        <a:lumOff val="25000"/>
                      </a:schemeClr>
                    </a:solidFill>
                    <a:prstDash val="sysDash"/>
                    <a:round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49FEFBB4-C094-423B-63A4-1C1E5D2C2D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397431" y="1429338"/>
                    <a:ext cx="0" cy="374904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>
                        <a:lumMod val="75000"/>
                        <a:lumOff val="25000"/>
                      </a:schemeClr>
                    </a:solidFill>
                    <a:prstDash val="sysDash"/>
                    <a:round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977E1E52-FD74-5A28-192D-38DAA5CB3F4F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96636" y="3146664"/>
                    <a:ext cx="365760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Ideation / Commercial Notification</a:t>
                    </a: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1533AAC7-BBED-EE82-EF44-0D431E4F48A9}"/>
                      </a:ext>
                    </a:extLst>
                  </p:cNvPr>
                  <p:cNvGrpSpPr/>
                  <p:nvPr/>
                </p:nvGrpSpPr>
                <p:grpSpPr>
                  <a:xfrm>
                    <a:off x="1319492" y="1321886"/>
                    <a:ext cx="549772" cy="3993508"/>
                    <a:chOff x="509590" y="1739900"/>
                    <a:chExt cx="549772" cy="3993508"/>
                  </a:xfrm>
                </p:grpSpPr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9B98644C-B182-1A45-52F6-C4F8C6936965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-132253" y="3551423"/>
                      <a:ext cx="1653018" cy="3693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Knowledge Gap</a:t>
                      </a:r>
                    </a:p>
                  </p:txBody>
                </p:sp>
                <p:cxnSp>
                  <p:nvCxnSpPr>
                    <p:cNvPr id="13" name="Straight Arrow Connector 12">
                      <a:extLst>
                        <a:ext uri="{FF2B5EF4-FFF2-40B4-BE49-F238E27FC236}">
                          <a16:creationId xmlns:a16="http://schemas.microsoft.com/office/drawing/2014/main" id="{AD7CDB52-4B87-FDA2-2D09-48A982B0419F}"/>
                        </a:ext>
                      </a:extLst>
                    </p:cNvPr>
                    <p:cNvCxnSpPr/>
                    <p:nvPr/>
                  </p:nvCxnSpPr>
                  <p:spPr bwMode="auto">
                    <a:xfrm flipV="1">
                      <a:off x="694255" y="1739900"/>
                      <a:ext cx="0" cy="109728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4" name="Straight Arrow Connector 13">
                      <a:extLst>
                        <a:ext uri="{FF2B5EF4-FFF2-40B4-BE49-F238E27FC236}">
                          <a16:creationId xmlns:a16="http://schemas.microsoft.com/office/drawing/2014/main" id="{E407E490-B9C2-2061-D9F4-84951A3A4A3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94255" y="4636128"/>
                      <a:ext cx="0" cy="109728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8" name="Straight Arrow Connector 17">
                      <a:extLst>
                        <a:ext uri="{FF2B5EF4-FFF2-40B4-BE49-F238E27FC236}">
                          <a16:creationId xmlns:a16="http://schemas.microsoft.com/office/drawing/2014/main" id="{73BF06FA-CB6C-AFCA-A100-066D387C3A9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rot="5400000" flipH="1" flipV="1">
                      <a:off x="876482" y="1573034"/>
                      <a:ext cx="0" cy="36576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  <a:effectLst/>
                  </p:spPr>
                </p:cxnSp>
                <p:cxnSp>
                  <p:nvCxnSpPr>
                    <p:cNvPr id="19" name="Straight Arrow Connector 18">
                      <a:extLst>
                        <a:ext uri="{FF2B5EF4-FFF2-40B4-BE49-F238E27FC236}">
                          <a16:creationId xmlns:a16="http://schemas.microsoft.com/office/drawing/2014/main" id="{E93DD4CD-DE03-E443-BA42-E90D6E53F2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rot="5400000" flipH="1" flipV="1">
                      <a:off x="876482" y="5531100"/>
                      <a:ext cx="0" cy="36576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  <a:effectLst/>
                  </p:spPr>
                </p:cxnSp>
              </p:grp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FB0B571D-A4A7-201B-0E18-9EE09F718F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819797" y="1518711"/>
                    <a:ext cx="0" cy="356616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>
                        <a:lumMod val="75000"/>
                        <a:lumOff val="25000"/>
                      </a:schemeClr>
                    </a:solidFill>
                    <a:prstDash val="sysDash"/>
                    <a:round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2A4DA03E-06FF-E3AF-7FB4-B02B05B94A57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448607" y="3146663"/>
                    <a:ext cx="232871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Project Team Engagement</a:t>
                    </a:r>
                  </a:p>
                </p:txBody>
              </p: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56B140D8-15A5-93EE-8BF7-C4F52898DF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3503425" y="1644985"/>
                    <a:ext cx="0" cy="329184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>
                        <a:lumMod val="75000"/>
                        <a:lumOff val="25000"/>
                      </a:schemeClr>
                    </a:solidFill>
                    <a:prstDash val="solid"/>
                    <a:round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5E97113-DA82-44E0-0622-794EB1860F5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513582" y="2972942"/>
                    <a:ext cx="3305104" cy="64008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1</a:t>
                    </a:r>
                    <a:r>
                      <a:rPr lang="en-US" sz="1400" baseline="300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st</a:t>
                    </a:r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 Level Cost Estimates, Schedule, Scope, Resourcing, Risk</a:t>
                    </a: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3058C3BA-1865-88A0-90F1-AA509A80145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102860" y="3173671"/>
                    <a:ext cx="316221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Project Approved &amp; kick-off Sessions</a:t>
                    </a:r>
                  </a:p>
                </p:txBody>
              </p:sp>
              <p:cxnSp>
                <p:nvCxnSpPr>
                  <p:cNvPr id="27" name="Straight Arrow Connector 26">
                    <a:extLst>
                      <a:ext uri="{FF2B5EF4-FFF2-40B4-BE49-F238E27FC236}">
                        <a16:creationId xmlns:a16="http://schemas.microsoft.com/office/drawing/2014/main" id="{FCA0C621-AEE2-3674-EACC-F16EBFD214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3847402" y="1695057"/>
                    <a:ext cx="0" cy="320040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>
                        <a:lumMod val="75000"/>
                        <a:lumOff val="25000"/>
                      </a:schemeClr>
                    </a:solidFill>
                    <a:prstDash val="solid"/>
                    <a:round/>
                    <a:headEnd type="triangle"/>
                    <a:tailEnd type="triangle"/>
                  </a:ln>
                  <a:effectLst/>
                </p:spPr>
              </p:cxn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F432F841-BE02-78B3-9952-6C48B326D190}"/>
                      </a:ext>
                    </a:extLst>
                  </p:cNvPr>
                  <p:cNvGrpSpPr/>
                  <p:nvPr/>
                </p:nvGrpSpPr>
                <p:grpSpPr>
                  <a:xfrm>
                    <a:off x="2072154" y="5643012"/>
                    <a:ext cx="8229600" cy="369332"/>
                    <a:chOff x="2072155" y="5442708"/>
                    <a:chExt cx="8052239" cy="369332"/>
                  </a:xfrm>
                </p:grpSpPr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121FC56D-696C-336C-52F4-C21D1D5840E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42327" y="5442708"/>
                      <a:ext cx="11028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p:txBody>
                </p:sp>
                <p:cxnSp>
                  <p:nvCxnSpPr>
                    <p:cNvPr id="29" name="Straight Arrow Connector 28">
                      <a:extLst>
                        <a:ext uri="{FF2B5EF4-FFF2-40B4-BE49-F238E27FC236}">
                          <a16:creationId xmlns:a16="http://schemas.microsoft.com/office/drawing/2014/main" id="{77E12F0D-375B-E085-697F-4D181F280C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V="1">
                      <a:off x="6649674" y="5642763"/>
                      <a:ext cx="3474720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30" name="Straight Arrow Connector 29">
                      <a:extLst>
                        <a:ext uri="{FF2B5EF4-FFF2-40B4-BE49-F238E27FC236}">
                          <a16:creationId xmlns:a16="http://schemas.microsoft.com/office/drawing/2014/main" id="{E92AA0EB-3AFC-781C-32DB-43FF7FBE45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2072155" y="5642763"/>
                      <a:ext cx="3474720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</p:grp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65EF6FE4-4E72-A4BC-2525-A88C25728CC1}"/>
                      </a:ext>
                    </a:extLst>
                  </p:cNvPr>
                  <p:cNvGrpSpPr/>
                  <p:nvPr/>
                </p:nvGrpSpPr>
                <p:grpSpPr>
                  <a:xfrm>
                    <a:off x="2033877" y="5211394"/>
                    <a:ext cx="1483897" cy="584775"/>
                    <a:chOff x="2033877" y="5211394"/>
                    <a:chExt cx="1483897" cy="584775"/>
                  </a:xfrm>
                </p:grpSpPr>
                <p:cxnSp>
                  <p:nvCxnSpPr>
                    <p:cNvPr id="32" name="Straight Arrow Connector 31">
                      <a:extLst>
                        <a:ext uri="{FF2B5EF4-FFF2-40B4-BE49-F238E27FC236}">
                          <a16:creationId xmlns:a16="http://schemas.microsoft.com/office/drawing/2014/main" id="{EDB86E28-88A4-B0CF-3A4F-8D414AE2CB9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2054734" y="5503781"/>
                      <a:ext cx="1463040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triangle"/>
                      <a:tailEnd type="triangle"/>
                    </a:ln>
                    <a:effectLst/>
                  </p:spPr>
                </p:cxnSp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7A243A13-3841-2405-5822-53B2D149447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33877" y="5211394"/>
                      <a:ext cx="1463040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Ideation &amp; Approvals</a:t>
                      </a:r>
                    </a:p>
                  </p:txBody>
                </p:sp>
              </p:grpSp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BD6EF13D-2C02-B900-678F-86E6B449DE33}"/>
                      </a:ext>
                    </a:extLst>
                  </p:cNvPr>
                  <p:cNvGrpSpPr/>
                  <p:nvPr/>
                </p:nvGrpSpPr>
                <p:grpSpPr>
                  <a:xfrm>
                    <a:off x="3517774" y="5211394"/>
                    <a:ext cx="1371600" cy="584775"/>
                    <a:chOff x="3517774" y="5211394"/>
                    <a:chExt cx="1371600" cy="584775"/>
                  </a:xfrm>
                </p:grpSpPr>
                <p:cxnSp>
                  <p:nvCxnSpPr>
                    <p:cNvPr id="36" name="Straight Arrow Connector 35">
                      <a:extLst>
                        <a:ext uri="{FF2B5EF4-FFF2-40B4-BE49-F238E27FC236}">
                          <a16:creationId xmlns:a16="http://schemas.microsoft.com/office/drawing/2014/main" id="{60C8511C-3CF0-D97E-5299-2C61A94B5B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3517774" y="5503781"/>
                      <a:ext cx="1371600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triangle"/>
                      <a:tailEnd type="triangle"/>
                    </a:ln>
                    <a:effectLst/>
                  </p:spPr>
                </p:cxnSp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DD8DDFBB-4E74-7098-2C55-57BE47532DC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68818" y="5211394"/>
                      <a:ext cx="1280160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Initiation &amp; Planning</a:t>
                      </a:r>
                    </a:p>
                  </p:txBody>
                </p:sp>
              </p:grpSp>
              <p:cxnSp>
                <p:nvCxnSpPr>
                  <p:cNvPr id="38" name="Straight Arrow Connector 37">
                    <a:extLst>
                      <a:ext uri="{FF2B5EF4-FFF2-40B4-BE49-F238E27FC236}">
                        <a16:creationId xmlns:a16="http://schemas.microsoft.com/office/drawing/2014/main" id="{63B17C54-9170-6BB0-1138-ED59FF596B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409094" y="1832217"/>
                    <a:ext cx="0" cy="292608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>
                        <a:lumMod val="75000"/>
                        <a:lumOff val="25000"/>
                      </a:schemeClr>
                    </a:solidFill>
                    <a:prstDash val="solid"/>
                    <a:round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0710EC78-6F17-A2F8-6925-B7BBDEFCDEFA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719667" y="3063114"/>
                    <a:ext cx="2834640" cy="523220"/>
                  </a:xfrm>
                  <a:prstGeom prst="rect">
                    <a:avLst/>
                  </a:prstGeom>
                  <a:noFill/>
                </p:spPr>
                <p:txBody>
                  <a:bodyPr wrap="square" lIns="0" rIns="0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Requirements / Discovery / Revised Cost / Updated Timelines</a:t>
                    </a:r>
                  </a:p>
                </p:txBody>
              </p:sp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C86DB0EA-B311-EECA-1452-73E37C5AA2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882006" y="1907403"/>
                    <a:ext cx="0" cy="274320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>
                        <a:lumMod val="75000"/>
                        <a:lumOff val="25000"/>
                      </a:schemeClr>
                    </a:solidFill>
                    <a:prstDash val="solid"/>
                    <a:round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5A0E8BBA-95E9-3590-FDEF-7852E8329FB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237852" y="3078267"/>
                    <a:ext cx="2834640" cy="45720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Acceptance of Baseline Schedule, Cost, Scope, Risk, Etc.</a:t>
                    </a:r>
                  </a:p>
                </p:txBody>
              </p:sp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95606BF7-95F0-1300-74F0-8D506C74B308}"/>
                      </a:ext>
                    </a:extLst>
                  </p:cNvPr>
                  <p:cNvGrpSpPr/>
                  <p:nvPr/>
                </p:nvGrpSpPr>
                <p:grpSpPr>
                  <a:xfrm>
                    <a:off x="4865236" y="5211438"/>
                    <a:ext cx="3474720" cy="338554"/>
                    <a:chOff x="4865236" y="5211438"/>
                    <a:chExt cx="3474720" cy="338554"/>
                  </a:xfrm>
                </p:grpSpPr>
                <p:cxnSp>
                  <p:nvCxnSpPr>
                    <p:cNvPr id="47" name="Straight Arrow Connector 46">
                      <a:extLst>
                        <a:ext uri="{FF2B5EF4-FFF2-40B4-BE49-F238E27FC236}">
                          <a16:creationId xmlns:a16="http://schemas.microsoft.com/office/drawing/2014/main" id="{9EF7FA15-5754-EDDB-71E9-C467FA8B0C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4865236" y="5503825"/>
                      <a:ext cx="3474720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triangle"/>
                      <a:tailEnd type="triangle"/>
                    </a:ln>
                    <a:effectLst/>
                  </p:spPr>
                </p:cxnSp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2D610CFA-9AEC-07FE-410A-9A8F3F9305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62825" y="5211438"/>
                      <a:ext cx="3291840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Design/ Develop / Test / Train</a:t>
                      </a:r>
                    </a:p>
                  </p:txBody>
                </p:sp>
              </p:grp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56E7DD0B-9C3D-0909-7193-AC45CC5D3F47}"/>
                      </a:ext>
                    </a:extLst>
                  </p:cNvPr>
                  <p:cNvGrpSpPr/>
                  <p:nvPr/>
                </p:nvGrpSpPr>
                <p:grpSpPr>
                  <a:xfrm>
                    <a:off x="4887001" y="4701975"/>
                    <a:ext cx="5394960" cy="338554"/>
                    <a:chOff x="4887001" y="4701975"/>
                    <a:chExt cx="5212080" cy="338554"/>
                  </a:xfrm>
                </p:grpSpPr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6A8EC422-E542-8507-5E29-84D16DAA03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4887001" y="5020489"/>
                      <a:ext cx="5212080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triangle"/>
                      <a:tailEnd type="triangle"/>
                    </a:ln>
                    <a:effectLst/>
                  </p:spPr>
                </p:cxn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359F5628-2F7C-011B-D93B-E213589F08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38044" y="4701975"/>
                      <a:ext cx="5076809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Scope, Schedule, Cost Controls</a:t>
                      </a:r>
                    </a:p>
                  </p:txBody>
                </p:sp>
              </p:grpSp>
              <p:cxnSp>
                <p:nvCxnSpPr>
                  <p:cNvPr id="52" name="Straight Arrow Connector 51">
                    <a:extLst>
                      <a:ext uri="{FF2B5EF4-FFF2-40B4-BE49-F238E27FC236}">
                        <a16:creationId xmlns:a16="http://schemas.microsoft.com/office/drawing/2014/main" id="{66ECC30A-13FC-B9F2-3A3C-3E160A5CB3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6114912" y="2175403"/>
                    <a:ext cx="0" cy="228600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>
                        <a:lumMod val="75000"/>
                        <a:lumOff val="25000"/>
                      </a:schemeClr>
                    </a:solidFill>
                    <a:prstDash val="solid"/>
                    <a:round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53" name="Straight Arrow Connector 52">
                    <a:extLst>
                      <a:ext uri="{FF2B5EF4-FFF2-40B4-BE49-F238E27FC236}">
                        <a16:creationId xmlns:a16="http://schemas.microsoft.com/office/drawing/2014/main" id="{7E314D24-0596-A648-7B7A-24F7D248C5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7051086" y="2362644"/>
                    <a:ext cx="0" cy="192024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>
                        <a:lumMod val="75000"/>
                        <a:lumOff val="25000"/>
                      </a:schemeClr>
                    </a:solidFill>
                    <a:prstDash val="solid"/>
                    <a:round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F4876E35-04E9-C5C0-5E7A-A34182E4C6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9476430" y="2845968"/>
                    <a:ext cx="0" cy="91440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>
                        <a:lumMod val="75000"/>
                        <a:lumOff val="25000"/>
                      </a:schemeClr>
                    </a:solidFill>
                    <a:prstDash val="solid"/>
                    <a:round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55" name="Straight Arrow Connector 54">
                    <a:extLst>
                      <a:ext uri="{FF2B5EF4-FFF2-40B4-BE49-F238E27FC236}">
                        <a16:creationId xmlns:a16="http://schemas.microsoft.com/office/drawing/2014/main" id="{0BF68532-8DAB-822C-F455-4D4DDA5709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8357378" y="2597773"/>
                    <a:ext cx="0" cy="141732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>
                        <a:lumMod val="75000"/>
                        <a:lumOff val="25000"/>
                      </a:schemeClr>
                    </a:solidFill>
                    <a:prstDash val="solid"/>
                    <a:round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614E6EDB-CBA4-3362-39B4-DAD68930FF11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358703" y="2783553"/>
                    <a:ext cx="2286000" cy="1097280"/>
                  </a:xfrm>
                  <a:prstGeom prst="rect">
                    <a:avLst/>
                  </a:prstGeom>
                  <a:noFill/>
                </p:spPr>
                <p:txBody>
                  <a:bodyPr wrap="square" lIns="0" rIns="0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Solution Design / Core Development / Unit Testing</a:t>
                    </a:r>
                  </a:p>
                </p:txBody>
              </p:sp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9050D978-0420-6DB2-0B16-F2B048508866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940658" y="2819872"/>
                    <a:ext cx="1463040" cy="1005840"/>
                  </a:xfrm>
                  <a:prstGeom prst="rect">
                    <a:avLst/>
                  </a:prstGeom>
                  <a:noFill/>
                </p:spPr>
                <p:txBody>
                  <a:bodyPr wrap="square" lIns="0" rIns="0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User Acceptance Testing, End User Training</a:t>
                    </a:r>
                  </a:p>
                </p:txBody>
              </p:sp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85557F73-D5CC-3A32-30AC-CD12873249A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639113" y="2848530"/>
                    <a:ext cx="1920240" cy="914400"/>
                  </a:xfrm>
                  <a:prstGeom prst="rect">
                    <a:avLst/>
                  </a:prstGeom>
                  <a:noFill/>
                </p:spPr>
                <p:txBody>
                  <a:bodyPr wrap="square" lIns="0" rIns="0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Integration &amp; End-to-End Testing / Training Data Setup</a:t>
                    </a:r>
                  </a:p>
                </p:txBody>
              </p:sp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1F271CF1-9362-8A5C-AADA-02DC49A2374B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8455838" y="2943331"/>
                    <a:ext cx="914400" cy="738664"/>
                  </a:xfrm>
                  <a:prstGeom prst="rect">
                    <a:avLst/>
                  </a:prstGeom>
                  <a:noFill/>
                </p:spPr>
                <p:txBody>
                  <a:bodyPr wrap="square" lIns="0" rIns="0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Go-Live Support / Hypercare</a:t>
                    </a: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86A2E4E2-2EC2-9FDD-3B74-A7713C769E6D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453017" y="3077189"/>
                    <a:ext cx="731520" cy="523220"/>
                  </a:xfrm>
                  <a:prstGeom prst="rect">
                    <a:avLst/>
                  </a:prstGeom>
                  <a:noFill/>
                </p:spPr>
                <p:txBody>
                  <a:bodyPr wrap="square" lIns="0" rIns="0" rtlCol="0" anchor="ctr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Steady State</a:t>
                    </a:r>
                  </a:p>
                </p:txBody>
              </p: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49E3C01D-5876-707C-A69A-9BB8D1D2B621}"/>
                      </a:ext>
                    </a:extLst>
                  </p:cNvPr>
                  <p:cNvGrpSpPr/>
                  <p:nvPr/>
                </p:nvGrpSpPr>
                <p:grpSpPr>
                  <a:xfrm>
                    <a:off x="8383093" y="3961557"/>
                    <a:ext cx="1920240" cy="584775"/>
                    <a:chOff x="4865236" y="5211438"/>
                    <a:chExt cx="1920240" cy="584775"/>
                  </a:xfrm>
                </p:grpSpPr>
                <p:cxnSp>
                  <p:nvCxnSpPr>
                    <p:cNvPr id="65" name="Straight Arrow Connector 64">
                      <a:extLst>
                        <a:ext uri="{FF2B5EF4-FFF2-40B4-BE49-F238E27FC236}">
                          <a16:creationId xmlns:a16="http://schemas.microsoft.com/office/drawing/2014/main" id="{24902072-1B57-B1A5-C924-9B89D9741AF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4865236" y="5503825"/>
                      <a:ext cx="1920240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triangle"/>
                      <a:tailEnd type="triangle"/>
                    </a:ln>
                    <a:effectLst/>
                  </p:spPr>
                </p:cxnSp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C9B7F277-3BA5-B6AF-3843-F9E0B9142D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62825" y="5211438"/>
                      <a:ext cx="1737360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Transition to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Run the Business</a:t>
                      </a:r>
                    </a:p>
                  </p:txBody>
                </p:sp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780D009D-C197-4116-F3A6-E3B39C1089E1}"/>
                      </a:ext>
                    </a:extLst>
                  </p:cNvPr>
                  <p:cNvGrpSpPr/>
                  <p:nvPr/>
                </p:nvGrpSpPr>
                <p:grpSpPr>
                  <a:xfrm>
                    <a:off x="8319150" y="5214559"/>
                    <a:ext cx="1188720" cy="338554"/>
                    <a:chOff x="3517774" y="5211394"/>
                    <a:chExt cx="1371600" cy="338554"/>
                  </a:xfrm>
                </p:grpSpPr>
                <p:cxnSp>
                  <p:nvCxnSpPr>
                    <p:cNvPr id="68" name="Straight Arrow Connector 67">
                      <a:extLst>
                        <a:ext uri="{FF2B5EF4-FFF2-40B4-BE49-F238E27FC236}">
                          <a16:creationId xmlns:a16="http://schemas.microsoft.com/office/drawing/2014/main" id="{FDAA7EFC-3B4B-02EC-D9FF-CC884036F0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3517774" y="5503781"/>
                      <a:ext cx="1371600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triangle"/>
                      <a:tailEnd type="triangle"/>
                    </a:ln>
                    <a:effectLst/>
                  </p:spPr>
                </p:cxnSp>
                <p:sp>
                  <p:nvSpPr>
                    <p:cNvPr id="69" name="TextBox 68">
                      <a:extLst>
                        <a:ext uri="{FF2B5EF4-FFF2-40B4-BE49-F238E27FC236}">
                          <a16:creationId xmlns:a16="http://schemas.microsoft.com/office/drawing/2014/main" id="{573EB1BF-EA8F-E18F-A4F4-F9DB5C7D285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68818" y="5211394"/>
                      <a:ext cx="1280160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Support</a:t>
                      </a:r>
                    </a:p>
                  </p:txBody>
                </p:sp>
              </p:grp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7503A294-435C-E748-8FB6-F653182436A7}"/>
                      </a:ext>
                    </a:extLst>
                  </p:cNvPr>
                  <p:cNvGrpSpPr/>
                  <p:nvPr/>
                </p:nvGrpSpPr>
                <p:grpSpPr>
                  <a:xfrm>
                    <a:off x="9481653" y="5209989"/>
                    <a:ext cx="822960" cy="338554"/>
                    <a:chOff x="3517774" y="5211394"/>
                    <a:chExt cx="1371600" cy="338554"/>
                  </a:xfrm>
                </p:grpSpPr>
                <p:cxnSp>
                  <p:nvCxnSpPr>
                    <p:cNvPr id="71" name="Straight Arrow Connector 70">
                      <a:extLst>
                        <a:ext uri="{FF2B5EF4-FFF2-40B4-BE49-F238E27FC236}">
                          <a16:creationId xmlns:a16="http://schemas.microsoft.com/office/drawing/2014/main" id="{AA45C60D-118C-3B34-AB36-18A0E10F3E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3517774" y="5503781"/>
                      <a:ext cx="1371600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triangle"/>
                      <a:tailEnd type="triangle"/>
                    </a:ln>
                    <a:effectLst/>
                  </p:spPr>
                </p:cxnSp>
                <p:sp>
                  <p:nvSpPr>
                    <p:cNvPr id="72" name="TextBox 71">
                      <a:extLst>
                        <a:ext uri="{FF2B5EF4-FFF2-40B4-BE49-F238E27FC236}">
                          <a16:creationId xmlns:a16="http://schemas.microsoft.com/office/drawing/2014/main" id="{A19B7392-1F9C-6990-EF20-693F989F1B5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68818" y="5211394"/>
                      <a:ext cx="1280160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Close</a:t>
                      </a:r>
                    </a:p>
                  </p:txBody>
                </p:sp>
              </p:grpSp>
            </p:grp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30D5DF-26DE-3D78-E681-95E09710E789}"/>
                  </a:ext>
                </a:extLst>
              </p:cNvPr>
              <p:cNvSpPr txBox="1"/>
              <p:nvPr/>
            </p:nvSpPr>
            <p:spPr>
              <a:xfrm>
                <a:off x="5365631" y="6145397"/>
                <a:ext cx="14167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Lifecycle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D53157-EE3C-6176-9890-B1261E0EFE89}"/>
                </a:ext>
              </a:extLst>
            </p:cNvPr>
            <p:cNvSpPr txBox="1"/>
            <p:nvPr/>
          </p:nvSpPr>
          <p:spPr>
            <a:xfrm>
              <a:off x="5947884" y="1199308"/>
              <a:ext cx="46011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i="1" cap="small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Predictive Approach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05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9BF56-61AC-96BE-E56B-742D3514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Team Structure Example</a:t>
            </a:r>
          </a:p>
        </p:txBody>
      </p:sp>
      <p:sp>
        <p:nvSpPr>
          <p:cNvPr id="98" name="Text Placeholder 97">
            <a:extLst>
              <a:ext uri="{FF2B5EF4-FFF2-40B4-BE49-F238E27FC236}">
                <a16:creationId xmlns:a16="http://schemas.microsoft.com/office/drawing/2014/main" id="{C7861E9A-E60C-022F-C97A-55B325D5D2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Different Projects = Different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16EA85-9511-D87E-8F65-2AFB4B1CCD9F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52B3C-0839-70CA-E241-546D9EA7A968}"/>
              </a:ext>
            </a:extLst>
          </p:cNvPr>
          <p:cNvSpPr txBox="1"/>
          <p:nvPr/>
        </p:nvSpPr>
        <p:spPr>
          <a:xfrm>
            <a:off x="7707159" y="1139718"/>
            <a:ext cx="27318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cap="small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Centralized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56A136-70B5-5D21-9E61-D4D75F1CFCBB}"/>
              </a:ext>
            </a:extLst>
          </p:cNvPr>
          <p:cNvGrpSpPr/>
          <p:nvPr/>
        </p:nvGrpSpPr>
        <p:grpSpPr>
          <a:xfrm>
            <a:off x="1415690" y="0"/>
            <a:ext cx="9112603" cy="6858000"/>
            <a:chOff x="1415690" y="0"/>
            <a:chExt cx="9112603" cy="6858000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15EB028-62F5-0E3D-2370-AEDA03794618}"/>
                </a:ext>
              </a:extLst>
            </p:cNvPr>
            <p:cNvGrpSpPr/>
            <p:nvPr/>
          </p:nvGrpSpPr>
          <p:grpSpPr>
            <a:xfrm>
              <a:off x="1415690" y="1137269"/>
              <a:ext cx="9112603" cy="5431363"/>
              <a:chOff x="1105142" y="1084292"/>
              <a:chExt cx="9112603" cy="5431363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C4BEA272-6424-8F64-B25F-F93B0AAAEF90}"/>
                  </a:ext>
                </a:extLst>
              </p:cNvPr>
              <p:cNvCxnSpPr>
                <a:cxnSpLocks/>
                <a:stCxn id="89" idx="4"/>
                <a:endCxn id="40" idx="3"/>
              </p:cNvCxnSpPr>
              <p:nvPr/>
            </p:nvCxnSpPr>
            <p:spPr bwMode="auto">
              <a:xfrm>
                <a:off x="5660120" y="2689033"/>
                <a:ext cx="1325" cy="1627247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sp>
            <p:nvSpPr>
              <p:cNvPr id="6" name="Right Bracket 5">
                <a:extLst>
                  <a:ext uri="{FF2B5EF4-FFF2-40B4-BE49-F238E27FC236}">
                    <a16:creationId xmlns:a16="http://schemas.microsoft.com/office/drawing/2014/main" id="{0D227839-C851-76B8-40E4-EDB7004084BB}"/>
                  </a:ext>
                </a:extLst>
              </p:cNvPr>
              <p:cNvSpPr/>
              <p:nvPr/>
            </p:nvSpPr>
            <p:spPr bwMode="auto">
              <a:xfrm rot="16200000">
                <a:off x="5595754" y="269471"/>
                <a:ext cx="152846" cy="7940772"/>
              </a:xfrm>
              <a:prstGeom prst="rightBracket">
                <a:avLst>
                  <a:gd name="adj" fmla="val 66345"/>
                </a:avLst>
              </a:pr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dirty="0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3FEC41A-9644-0792-B485-762AA6279A87}"/>
                  </a:ext>
                </a:extLst>
              </p:cNvPr>
              <p:cNvGrpSpPr/>
              <p:nvPr/>
            </p:nvGrpSpPr>
            <p:grpSpPr>
              <a:xfrm flipH="1">
                <a:off x="5828724" y="1948804"/>
                <a:ext cx="1473383" cy="951879"/>
                <a:chOff x="5613010" y="1280007"/>
                <a:chExt cx="1473383" cy="951879"/>
              </a:xfrm>
            </p:grpSpPr>
            <p:sp>
              <p:nvSpPr>
                <p:cNvPr id="95" name="Rectangle: Rounded Corners 163">
                  <a:extLst>
                    <a:ext uri="{FF2B5EF4-FFF2-40B4-BE49-F238E27FC236}">
                      <a16:creationId xmlns:a16="http://schemas.microsoft.com/office/drawing/2014/main" id="{8253AB47-09A6-9AB8-1508-4EEE0EA75496}"/>
                    </a:ext>
                  </a:extLst>
                </p:cNvPr>
                <p:cNvSpPr/>
                <p:nvPr/>
              </p:nvSpPr>
              <p:spPr bwMode="auto">
                <a:xfrm>
                  <a:off x="6234420" y="1280007"/>
                  <a:ext cx="851973" cy="865948"/>
                </a:xfrm>
                <a:custGeom>
                  <a:avLst/>
                  <a:gdLst>
                    <a:gd name="connsiteX0" fmla="*/ 0 w 937904"/>
                    <a:gd name="connsiteY0" fmla="*/ 85931 h 951879"/>
                    <a:gd name="connsiteX1" fmla="*/ 85931 w 937904"/>
                    <a:gd name="connsiteY1" fmla="*/ 0 h 951879"/>
                    <a:gd name="connsiteX2" fmla="*/ 851973 w 937904"/>
                    <a:gd name="connsiteY2" fmla="*/ 0 h 951879"/>
                    <a:gd name="connsiteX3" fmla="*/ 937904 w 937904"/>
                    <a:gd name="connsiteY3" fmla="*/ 85931 h 951879"/>
                    <a:gd name="connsiteX4" fmla="*/ 937904 w 937904"/>
                    <a:gd name="connsiteY4" fmla="*/ 865948 h 951879"/>
                    <a:gd name="connsiteX5" fmla="*/ 851973 w 937904"/>
                    <a:gd name="connsiteY5" fmla="*/ 951879 h 951879"/>
                    <a:gd name="connsiteX6" fmla="*/ 85931 w 937904"/>
                    <a:gd name="connsiteY6" fmla="*/ 951879 h 951879"/>
                    <a:gd name="connsiteX7" fmla="*/ 0 w 937904"/>
                    <a:gd name="connsiteY7" fmla="*/ 865948 h 951879"/>
                    <a:gd name="connsiteX8" fmla="*/ 0 w 937904"/>
                    <a:gd name="connsiteY8" fmla="*/ 85931 h 951879"/>
                    <a:gd name="connsiteX0" fmla="*/ 851973 w 943413"/>
                    <a:gd name="connsiteY0" fmla="*/ 951879 h 1043319"/>
                    <a:gd name="connsiteX1" fmla="*/ 85931 w 943413"/>
                    <a:gd name="connsiteY1" fmla="*/ 951879 h 1043319"/>
                    <a:gd name="connsiteX2" fmla="*/ 0 w 943413"/>
                    <a:gd name="connsiteY2" fmla="*/ 865948 h 1043319"/>
                    <a:gd name="connsiteX3" fmla="*/ 0 w 943413"/>
                    <a:gd name="connsiteY3" fmla="*/ 85931 h 1043319"/>
                    <a:gd name="connsiteX4" fmla="*/ 85931 w 943413"/>
                    <a:gd name="connsiteY4" fmla="*/ 0 h 1043319"/>
                    <a:gd name="connsiteX5" fmla="*/ 851973 w 943413"/>
                    <a:gd name="connsiteY5" fmla="*/ 0 h 1043319"/>
                    <a:gd name="connsiteX6" fmla="*/ 937904 w 943413"/>
                    <a:gd name="connsiteY6" fmla="*/ 85931 h 1043319"/>
                    <a:gd name="connsiteX7" fmla="*/ 937904 w 943413"/>
                    <a:gd name="connsiteY7" fmla="*/ 865948 h 1043319"/>
                    <a:gd name="connsiteX8" fmla="*/ 943413 w 943413"/>
                    <a:gd name="connsiteY8" fmla="*/ 1043319 h 1043319"/>
                    <a:gd name="connsiteX0" fmla="*/ 851973 w 937904"/>
                    <a:gd name="connsiteY0" fmla="*/ 951879 h 951879"/>
                    <a:gd name="connsiteX1" fmla="*/ 85931 w 937904"/>
                    <a:gd name="connsiteY1" fmla="*/ 951879 h 951879"/>
                    <a:gd name="connsiteX2" fmla="*/ 0 w 937904"/>
                    <a:gd name="connsiteY2" fmla="*/ 865948 h 951879"/>
                    <a:gd name="connsiteX3" fmla="*/ 0 w 937904"/>
                    <a:gd name="connsiteY3" fmla="*/ 85931 h 951879"/>
                    <a:gd name="connsiteX4" fmla="*/ 85931 w 937904"/>
                    <a:gd name="connsiteY4" fmla="*/ 0 h 951879"/>
                    <a:gd name="connsiteX5" fmla="*/ 851973 w 937904"/>
                    <a:gd name="connsiteY5" fmla="*/ 0 h 951879"/>
                    <a:gd name="connsiteX6" fmla="*/ 937904 w 937904"/>
                    <a:gd name="connsiteY6" fmla="*/ 85931 h 951879"/>
                    <a:gd name="connsiteX7" fmla="*/ 937904 w 937904"/>
                    <a:gd name="connsiteY7" fmla="*/ 865948 h 951879"/>
                    <a:gd name="connsiteX0" fmla="*/ 85931 w 937904"/>
                    <a:gd name="connsiteY0" fmla="*/ 951879 h 951879"/>
                    <a:gd name="connsiteX1" fmla="*/ 0 w 937904"/>
                    <a:gd name="connsiteY1" fmla="*/ 865948 h 951879"/>
                    <a:gd name="connsiteX2" fmla="*/ 0 w 937904"/>
                    <a:gd name="connsiteY2" fmla="*/ 85931 h 951879"/>
                    <a:gd name="connsiteX3" fmla="*/ 85931 w 937904"/>
                    <a:gd name="connsiteY3" fmla="*/ 0 h 951879"/>
                    <a:gd name="connsiteX4" fmla="*/ 851973 w 937904"/>
                    <a:gd name="connsiteY4" fmla="*/ 0 h 951879"/>
                    <a:gd name="connsiteX5" fmla="*/ 937904 w 937904"/>
                    <a:gd name="connsiteY5" fmla="*/ 85931 h 951879"/>
                    <a:gd name="connsiteX6" fmla="*/ 937904 w 937904"/>
                    <a:gd name="connsiteY6" fmla="*/ 865948 h 951879"/>
                    <a:gd name="connsiteX0" fmla="*/ 0 w 937904"/>
                    <a:gd name="connsiteY0" fmla="*/ 865948 h 865948"/>
                    <a:gd name="connsiteX1" fmla="*/ 0 w 937904"/>
                    <a:gd name="connsiteY1" fmla="*/ 85931 h 865948"/>
                    <a:gd name="connsiteX2" fmla="*/ 85931 w 937904"/>
                    <a:gd name="connsiteY2" fmla="*/ 0 h 865948"/>
                    <a:gd name="connsiteX3" fmla="*/ 851973 w 937904"/>
                    <a:gd name="connsiteY3" fmla="*/ 0 h 865948"/>
                    <a:gd name="connsiteX4" fmla="*/ 937904 w 937904"/>
                    <a:gd name="connsiteY4" fmla="*/ 85931 h 865948"/>
                    <a:gd name="connsiteX5" fmla="*/ 937904 w 937904"/>
                    <a:gd name="connsiteY5" fmla="*/ 865948 h 865948"/>
                    <a:gd name="connsiteX0" fmla="*/ 0 w 937904"/>
                    <a:gd name="connsiteY0" fmla="*/ 865948 h 865948"/>
                    <a:gd name="connsiteX1" fmla="*/ 0 w 937904"/>
                    <a:gd name="connsiteY1" fmla="*/ 85931 h 865948"/>
                    <a:gd name="connsiteX2" fmla="*/ 85931 w 937904"/>
                    <a:gd name="connsiteY2" fmla="*/ 0 h 865948"/>
                    <a:gd name="connsiteX3" fmla="*/ 851973 w 937904"/>
                    <a:gd name="connsiteY3" fmla="*/ 0 h 865948"/>
                    <a:gd name="connsiteX4" fmla="*/ 937904 w 937904"/>
                    <a:gd name="connsiteY4" fmla="*/ 85931 h 865948"/>
                    <a:gd name="connsiteX0" fmla="*/ 0 w 851973"/>
                    <a:gd name="connsiteY0" fmla="*/ 865948 h 865948"/>
                    <a:gd name="connsiteX1" fmla="*/ 0 w 851973"/>
                    <a:gd name="connsiteY1" fmla="*/ 85931 h 865948"/>
                    <a:gd name="connsiteX2" fmla="*/ 85931 w 851973"/>
                    <a:gd name="connsiteY2" fmla="*/ 0 h 865948"/>
                    <a:gd name="connsiteX3" fmla="*/ 851973 w 851973"/>
                    <a:gd name="connsiteY3" fmla="*/ 0 h 86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1973" h="865948">
                      <a:moveTo>
                        <a:pt x="0" y="865948"/>
                      </a:moveTo>
                      <a:lnTo>
                        <a:pt x="0" y="85931"/>
                      </a:lnTo>
                      <a:cubicBezTo>
                        <a:pt x="0" y="38473"/>
                        <a:pt x="38473" y="0"/>
                        <a:pt x="85931" y="0"/>
                      </a:cubicBezTo>
                      <a:lnTo>
                        <a:pt x="851973" y="0"/>
                      </a:lnTo>
                    </a:path>
                  </a:pathLst>
                </a:custGeom>
                <a:noFill/>
                <a:ln w="127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5595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90492" algn="l"/>
                      <a:tab pos="623863" algn="l"/>
                      <a:tab pos="5206792" algn="r"/>
                      <a:tab pos="5778269" algn="r"/>
                      <a:tab pos="6171953" algn="r"/>
                      <a:tab pos="6865664" algn="l"/>
                      <a:tab pos="7024407" algn="l"/>
                      <a:tab pos="7489525" algn="r"/>
                      <a:tab pos="7546673" algn="r"/>
                      <a:tab pos="8178473" algn="r"/>
                      <a:tab pos="8288007" algn="r"/>
                    </a:tabLst>
                  </a:pPr>
                  <a:endParaRPr lang="en-US" dirty="0"/>
                </a:p>
              </p:txBody>
            </p:sp>
            <p:sp>
              <p:nvSpPr>
                <p:cNvPr id="96" name="Rectangle: Rounded Corners 164">
                  <a:extLst>
                    <a:ext uri="{FF2B5EF4-FFF2-40B4-BE49-F238E27FC236}">
                      <a16:creationId xmlns:a16="http://schemas.microsoft.com/office/drawing/2014/main" id="{95A7DDD9-A80F-B7A8-5786-EBB0DB60517C}"/>
                    </a:ext>
                  </a:extLst>
                </p:cNvPr>
                <p:cNvSpPr/>
                <p:nvPr/>
              </p:nvSpPr>
              <p:spPr bwMode="auto">
                <a:xfrm>
                  <a:off x="5613010" y="1637910"/>
                  <a:ext cx="621756" cy="593976"/>
                </a:xfrm>
                <a:custGeom>
                  <a:avLst/>
                  <a:gdLst>
                    <a:gd name="connsiteX0" fmla="*/ 0 w 716616"/>
                    <a:gd name="connsiteY0" fmla="*/ 94860 h 688836"/>
                    <a:gd name="connsiteX1" fmla="*/ 94860 w 716616"/>
                    <a:gd name="connsiteY1" fmla="*/ 0 h 688836"/>
                    <a:gd name="connsiteX2" fmla="*/ 621756 w 716616"/>
                    <a:gd name="connsiteY2" fmla="*/ 0 h 688836"/>
                    <a:gd name="connsiteX3" fmla="*/ 716616 w 716616"/>
                    <a:gd name="connsiteY3" fmla="*/ 94860 h 688836"/>
                    <a:gd name="connsiteX4" fmla="*/ 716616 w 716616"/>
                    <a:gd name="connsiteY4" fmla="*/ 593976 h 688836"/>
                    <a:gd name="connsiteX5" fmla="*/ 621756 w 716616"/>
                    <a:gd name="connsiteY5" fmla="*/ 688836 h 688836"/>
                    <a:gd name="connsiteX6" fmla="*/ 94860 w 716616"/>
                    <a:gd name="connsiteY6" fmla="*/ 688836 h 688836"/>
                    <a:gd name="connsiteX7" fmla="*/ 0 w 716616"/>
                    <a:gd name="connsiteY7" fmla="*/ 593976 h 688836"/>
                    <a:gd name="connsiteX8" fmla="*/ 0 w 716616"/>
                    <a:gd name="connsiteY8" fmla="*/ 94860 h 688836"/>
                    <a:gd name="connsiteX0" fmla="*/ 94860 w 716616"/>
                    <a:gd name="connsiteY0" fmla="*/ 0 h 688836"/>
                    <a:gd name="connsiteX1" fmla="*/ 621756 w 716616"/>
                    <a:gd name="connsiteY1" fmla="*/ 0 h 688836"/>
                    <a:gd name="connsiteX2" fmla="*/ 716616 w 716616"/>
                    <a:gd name="connsiteY2" fmla="*/ 94860 h 688836"/>
                    <a:gd name="connsiteX3" fmla="*/ 716616 w 716616"/>
                    <a:gd name="connsiteY3" fmla="*/ 593976 h 688836"/>
                    <a:gd name="connsiteX4" fmla="*/ 621756 w 716616"/>
                    <a:gd name="connsiteY4" fmla="*/ 688836 h 688836"/>
                    <a:gd name="connsiteX5" fmla="*/ 94860 w 716616"/>
                    <a:gd name="connsiteY5" fmla="*/ 688836 h 688836"/>
                    <a:gd name="connsiteX6" fmla="*/ 0 w 716616"/>
                    <a:gd name="connsiteY6" fmla="*/ 593976 h 688836"/>
                    <a:gd name="connsiteX7" fmla="*/ 0 w 716616"/>
                    <a:gd name="connsiteY7" fmla="*/ 94860 h 688836"/>
                    <a:gd name="connsiteX8" fmla="*/ 186300 w 716616"/>
                    <a:gd name="connsiteY8" fmla="*/ 91440 h 688836"/>
                    <a:gd name="connsiteX0" fmla="*/ 94860 w 716616"/>
                    <a:gd name="connsiteY0" fmla="*/ 0 h 688836"/>
                    <a:gd name="connsiteX1" fmla="*/ 621756 w 716616"/>
                    <a:gd name="connsiteY1" fmla="*/ 0 h 688836"/>
                    <a:gd name="connsiteX2" fmla="*/ 716616 w 716616"/>
                    <a:gd name="connsiteY2" fmla="*/ 94860 h 688836"/>
                    <a:gd name="connsiteX3" fmla="*/ 716616 w 716616"/>
                    <a:gd name="connsiteY3" fmla="*/ 593976 h 688836"/>
                    <a:gd name="connsiteX4" fmla="*/ 621756 w 716616"/>
                    <a:gd name="connsiteY4" fmla="*/ 688836 h 688836"/>
                    <a:gd name="connsiteX5" fmla="*/ 94860 w 716616"/>
                    <a:gd name="connsiteY5" fmla="*/ 688836 h 688836"/>
                    <a:gd name="connsiteX6" fmla="*/ 0 w 716616"/>
                    <a:gd name="connsiteY6" fmla="*/ 593976 h 688836"/>
                    <a:gd name="connsiteX7" fmla="*/ 0 w 716616"/>
                    <a:gd name="connsiteY7" fmla="*/ 94860 h 688836"/>
                    <a:gd name="connsiteX0" fmla="*/ 94860 w 716616"/>
                    <a:gd name="connsiteY0" fmla="*/ 0 h 688836"/>
                    <a:gd name="connsiteX1" fmla="*/ 621756 w 716616"/>
                    <a:gd name="connsiteY1" fmla="*/ 0 h 688836"/>
                    <a:gd name="connsiteX2" fmla="*/ 716616 w 716616"/>
                    <a:gd name="connsiteY2" fmla="*/ 94860 h 688836"/>
                    <a:gd name="connsiteX3" fmla="*/ 716616 w 716616"/>
                    <a:gd name="connsiteY3" fmla="*/ 593976 h 688836"/>
                    <a:gd name="connsiteX4" fmla="*/ 621756 w 716616"/>
                    <a:gd name="connsiteY4" fmla="*/ 688836 h 688836"/>
                    <a:gd name="connsiteX5" fmla="*/ 94860 w 716616"/>
                    <a:gd name="connsiteY5" fmla="*/ 688836 h 688836"/>
                    <a:gd name="connsiteX6" fmla="*/ 0 w 716616"/>
                    <a:gd name="connsiteY6" fmla="*/ 593976 h 688836"/>
                    <a:gd name="connsiteX0" fmla="*/ 621756 w 716616"/>
                    <a:gd name="connsiteY0" fmla="*/ 0 h 688836"/>
                    <a:gd name="connsiteX1" fmla="*/ 716616 w 716616"/>
                    <a:gd name="connsiteY1" fmla="*/ 94860 h 688836"/>
                    <a:gd name="connsiteX2" fmla="*/ 716616 w 716616"/>
                    <a:gd name="connsiteY2" fmla="*/ 593976 h 688836"/>
                    <a:gd name="connsiteX3" fmla="*/ 621756 w 716616"/>
                    <a:gd name="connsiteY3" fmla="*/ 688836 h 688836"/>
                    <a:gd name="connsiteX4" fmla="*/ 94860 w 716616"/>
                    <a:gd name="connsiteY4" fmla="*/ 688836 h 688836"/>
                    <a:gd name="connsiteX5" fmla="*/ 0 w 716616"/>
                    <a:gd name="connsiteY5" fmla="*/ 593976 h 688836"/>
                    <a:gd name="connsiteX0" fmla="*/ 716616 w 716616"/>
                    <a:gd name="connsiteY0" fmla="*/ 0 h 593976"/>
                    <a:gd name="connsiteX1" fmla="*/ 716616 w 716616"/>
                    <a:gd name="connsiteY1" fmla="*/ 499116 h 593976"/>
                    <a:gd name="connsiteX2" fmla="*/ 621756 w 716616"/>
                    <a:gd name="connsiteY2" fmla="*/ 593976 h 593976"/>
                    <a:gd name="connsiteX3" fmla="*/ 94860 w 716616"/>
                    <a:gd name="connsiteY3" fmla="*/ 593976 h 593976"/>
                    <a:gd name="connsiteX4" fmla="*/ 0 w 716616"/>
                    <a:gd name="connsiteY4" fmla="*/ 499116 h 593976"/>
                    <a:gd name="connsiteX0" fmla="*/ 621756 w 621756"/>
                    <a:gd name="connsiteY0" fmla="*/ 0 h 593976"/>
                    <a:gd name="connsiteX1" fmla="*/ 621756 w 621756"/>
                    <a:gd name="connsiteY1" fmla="*/ 499116 h 593976"/>
                    <a:gd name="connsiteX2" fmla="*/ 526896 w 621756"/>
                    <a:gd name="connsiteY2" fmla="*/ 593976 h 593976"/>
                    <a:gd name="connsiteX3" fmla="*/ 0 w 621756"/>
                    <a:gd name="connsiteY3" fmla="*/ 593976 h 593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56" h="593976">
                      <a:moveTo>
                        <a:pt x="621756" y="0"/>
                      </a:moveTo>
                      <a:lnTo>
                        <a:pt x="621756" y="499116"/>
                      </a:lnTo>
                      <a:cubicBezTo>
                        <a:pt x="621756" y="551506"/>
                        <a:pt x="579286" y="593976"/>
                        <a:pt x="526896" y="593976"/>
                      </a:cubicBezTo>
                      <a:lnTo>
                        <a:pt x="0" y="593976"/>
                      </a:lnTo>
                    </a:path>
                  </a:pathLst>
                </a:custGeom>
                <a:noFill/>
                <a:ln w="127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5595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90492" algn="l"/>
                      <a:tab pos="623863" algn="l"/>
                      <a:tab pos="5206792" algn="r"/>
                      <a:tab pos="5778269" algn="r"/>
                      <a:tab pos="6171953" algn="r"/>
                      <a:tab pos="6865664" algn="l"/>
                      <a:tab pos="7024407" algn="l"/>
                      <a:tab pos="7489525" algn="r"/>
                      <a:tab pos="7546673" algn="r"/>
                      <a:tab pos="8178473" algn="r"/>
                      <a:tab pos="8288007" algn="r"/>
                    </a:tabLst>
                  </a:pP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B33465B-3EB6-04FF-B215-819324396A5A}"/>
                  </a:ext>
                </a:extLst>
              </p:cNvPr>
              <p:cNvGrpSpPr/>
              <p:nvPr/>
            </p:nvGrpSpPr>
            <p:grpSpPr>
              <a:xfrm>
                <a:off x="4014324" y="1948804"/>
                <a:ext cx="1473383" cy="951879"/>
                <a:chOff x="5613010" y="1280007"/>
                <a:chExt cx="1473383" cy="951879"/>
              </a:xfrm>
            </p:grpSpPr>
            <p:sp>
              <p:nvSpPr>
                <p:cNvPr id="93" name="Rectangle: Rounded Corners 163">
                  <a:extLst>
                    <a:ext uri="{FF2B5EF4-FFF2-40B4-BE49-F238E27FC236}">
                      <a16:creationId xmlns:a16="http://schemas.microsoft.com/office/drawing/2014/main" id="{832A1313-A0C6-4AAB-A667-6540B739D0C0}"/>
                    </a:ext>
                  </a:extLst>
                </p:cNvPr>
                <p:cNvSpPr/>
                <p:nvPr/>
              </p:nvSpPr>
              <p:spPr bwMode="auto">
                <a:xfrm>
                  <a:off x="6234420" y="1280007"/>
                  <a:ext cx="851973" cy="865948"/>
                </a:xfrm>
                <a:custGeom>
                  <a:avLst/>
                  <a:gdLst>
                    <a:gd name="connsiteX0" fmla="*/ 0 w 937904"/>
                    <a:gd name="connsiteY0" fmla="*/ 85931 h 951879"/>
                    <a:gd name="connsiteX1" fmla="*/ 85931 w 937904"/>
                    <a:gd name="connsiteY1" fmla="*/ 0 h 951879"/>
                    <a:gd name="connsiteX2" fmla="*/ 851973 w 937904"/>
                    <a:gd name="connsiteY2" fmla="*/ 0 h 951879"/>
                    <a:gd name="connsiteX3" fmla="*/ 937904 w 937904"/>
                    <a:gd name="connsiteY3" fmla="*/ 85931 h 951879"/>
                    <a:gd name="connsiteX4" fmla="*/ 937904 w 937904"/>
                    <a:gd name="connsiteY4" fmla="*/ 865948 h 951879"/>
                    <a:gd name="connsiteX5" fmla="*/ 851973 w 937904"/>
                    <a:gd name="connsiteY5" fmla="*/ 951879 h 951879"/>
                    <a:gd name="connsiteX6" fmla="*/ 85931 w 937904"/>
                    <a:gd name="connsiteY6" fmla="*/ 951879 h 951879"/>
                    <a:gd name="connsiteX7" fmla="*/ 0 w 937904"/>
                    <a:gd name="connsiteY7" fmla="*/ 865948 h 951879"/>
                    <a:gd name="connsiteX8" fmla="*/ 0 w 937904"/>
                    <a:gd name="connsiteY8" fmla="*/ 85931 h 951879"/>
                    <a:gd name="connsiteX0" fmla="*/ 851973 w 943413"/>
                    <a:gd name="connsiteY0" fmla="*/ 951879 h 1043319"/>
                    <a:gd name="connsiteX1" fmla="*/ 85931 w 943413"/>
                    <a:gd name="connsiteY1" fmla="*/ 951879 h 1043319"/>
                    <a:gd name="connsiteX2" fmla="*/ 0 w 943413"/>
                    <a:gd name="connsiteY2" fmla="*/ 865948 h 1043319"/>
                    <a:gd name="connsiteX3" fmla="*/ 0 w 943413"/>
                    <a:gd name="connsiteY3" fmla="*/ 85931 h 1043319"/>
                    <a:gd name="connsiteX4" fmla="*/ 85931 w 943413"/>
                    <a:gd name="connsiteY4" fmla="*/ 0 h 1043319"/>
                    <a:gd name="connsiteX5" fmla="*/ 851973 w 943413"/>
                    <a:gd name="connsiteY5" fmla="*/ 0 h 1043319"/>
                    <a:gd name="connsiteX6" fmla="*/ 937904 w 943413"/>
                    <a:gd name="connsiteY6" fmla="*/ 85931 h 1043319"/>
                    <a:gd name="connsiteX7" fmla="*/ 937904 w 943413"/>
                    <a:gd name="connsiteY7" fmla="*/ 865948 h 1043319"/>
                    <a:gd name="connsiteX8" fmla="*/ 943413 w 943413"/>
                    <a:gd name="connsiteY8" fmla="*/ 1043319 h 1043319"/>
                    <a:gd name="connsiteX0" fmla="*/ 851973 w 937904"/>
                    <a:gd name="connsiteY0" fmla="*/ 951879 h 951879"/>
                    <a:gd name="connsiteX1" fmla="*/ 85931 w 937904"/>
                    <a:gd name="connsiteY1" fmla="*/ 951879 h 951879"/>
                    <a:gd name="connsiteX2" fmla="*/ 0 w 937904"/>
                    <a:gd name="connsiteY2" fmla="*/ 865948 h 951879"/>
                    <a:gd name="connsiteX3" fmla="*/ 0 w 937904"/>
                    <a:gd name="connsiteY3" fmla="*/ 85931 h 951879"/>
                    <a:gd name="connsiteX4" fmla="*/ 85931 w 937904"/>
                    <a:gd name="connsiteY4" fmla="*/ 0 h 951879"/>
                    <a:gd name="connsiteX5" fmla="*/ 851973 w 937904"/>
                    <a:gd name="connsiteY5" fmla="*/ 0 h 951879"/>
                    <a:gd name="connsiteX6" fmla="*/ 937904 w 937904"/>
                    <a:gd name="connsiteY6" fmla="*/ 85931 h 951879"/>
                    <a:gd name="connsiteX7" fmla="*/ 937904 w 937904"/>
                    <a:gd name="connsiteY7" fmla="*/ 865948 h 951879"/>
                    <a:gd name="connsiteX0" fmla="*/ 85931 w 937904"/>
                    <a:gd name="connsiteY0" fmla="*/ 951879 h 951879"/>
                    <a:gd name="connsiteX1" fmla="*/ 0 w 937904"/>
                    <a:gd name="connsiteY1" fmla="*/ 865948 h 951879"/>
                    <a:gd name="connsiteX2" fmla="*/ 0 w 937904"/>
                    <a:gd name="connsiteY2" fmla="*/ 85931 h 951879"/>
                    <a:gd name="connsiteX3" fmla="*/ 85931 w 937904"/>
                    <a:gd name="connsiteY3" fmla="*/ 0 h 951879"/>
                    <a:gd name="connsiteX4" fmla="*/ 851973 w 937904"/>
                    <a:gd name="connsiteY4" fmla="*/ 0 h 951879"/>
                    <a:gd name="connsiteX5" fmla="*/ 937904 w 937904"/>
                    <a:gd name="connsiteY5" fmla="*/ 85931 h 951879"/>
                    <a:gd name="connsiteX6" fmla="*/ 937904 w 937904"/>
                    <a:gd name="connsiteY6" fmla="*/ 865948 h 951879"/>
                    <a:gd name="connsiteX0" fmla="*/ 0 w 937904"/>
                    <a:gd name="connsiteY0" fmla="*/ 865948 h 865948"/>
                    <a:gd name="connsiteX1" fmla="*/ 0 w 937904"/>
                    <a:gd name="connsiteY1" fmla="*/ 85931 h 865948"/>
                    <a:gd name="connsiteX2" fmla="*/ 85931 w 937904"/>
                    <a:gd name="connsiteY2" fmla="*/ 0 h 865948"/>
                    <a:gd name="connsiteX3" fmla="*/ 851973 w 937904"/>
                    <a:gd name="connsiteY3" fmla="*/ 0 h 865948"/>
                    <a:gd name="connsiteX4" fmla="*/ 937904 w 937904"/>
                    <a:gd name="connsiteY4" fmla="*/ 85931 h 865948"/>
                    <a:gd name="connsiteX5" fmla="*/ 937904 w 937904"/>
                    <a:gd name="connsiteY5" fmla="*/ 865948 h 865948"/>
                    <a:gd name="connsiteX0" fmla="*/ 0 w 937904"/>
                    <a:gd name="connsiteY0" fmla="*/ 865948 h 865948"/>
                    <a:gd name="connsiteX1" fmla="*/ 0 w 937904"/>
                    <a:gd name="connsiteY1" fmla="*/ 85931 h 865948"/>
                    <a:gd name="connsiteX2" fmla="*/ 85931 w 937904"/>
                    <a:gd name="connsiteY2" fmla="*/ 0 h 865948"/>
                    <a:gd name="connsiteX3" fmla="*/ 851973 w 937904"/>
                    <a:gd name="connsiteY3" fmla="*/ 0 h 865948"/>
                    <a:gd name="connsiteX4" fmla="*/ 937904 w 937904"/>
                    <a:gd name="connsiteY4" fmla="*/ 85931 h 865948"/>
                    <a:gd name="connsiteX0" fmla="*/ 0 w 851973"/>
                    <a:gd name="connsiteY0" fmla="*/ 865948 h 865948"/>
                    <a:gd name="connsiteX1" fmla="*/ 0 w 851973"/>
                    <a:gd name="connsiteY1" fmla="*/ 85931 h 865948"/>
                    <a:gd name="connsiteX2" fmla="*/ 85931 w 851973"/>
                    <a:gd name="connsiteY2" fmla="*/ 0 h 865948"/>
                    <a:gd name="connsiteX3" fmla="*/ 851973 w 851973"/>
                    <a:gd name="connsiteY3" fmla="*/ 0 h 86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1973" h="865948">
                      <a:moveTo>
                        <a:pt x="0" y="865948"/>
                      </a:moveTo>
                      <a:lnTo>
                        <a:pt x="0" y="85931"/>
                      </a:lnTo>
                      <a:cubicBezTo>
                        <a:pt x="0" y="38473"/>
                        <a:pt x="38473" y="0"/>
                        <a:pt x="85931" y="0"/>
                      </a:cubicBezTo>
                      <a:lnTo>
                        <a:pt x="851973" y="0"/>
                      </a:lnTo>
                    </a:path>
                  </a:pathLst>
                </a:custGeom>
                <a:noFill/>
                <a:ln w="127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5595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90492" algn="l"/>
                      <a:tab pos="623863" algn="l"/>
                      <a:tab pos="5206792" algn="r"/>
                      <a:tab pos="5778269" algn="r"/>
                      <a:tab pos="6171953" algn="r"/>
                      <a:tab pos="6865664" algn="l"/>
                      <a:tab pos="7024407" algn="l"/>
                      <a:tab pos="7489525" algn="r"/>
                      <a:tab pos="7546673" algn="r"/>
                      <a:tab pos="8178473" algn="r"/>
                      <a:tab pos="8288007" algn="r"/>
                    </a:tabLst>
                  </a:pPr>
                  <a:endParaRPr lang="en-US" dirty="0"/>
                </a:p>
              </p:txBody>
            </p:sp>
            <p:sp>
              <p:nvSpPr>
                <p:cNvPr id="94" name="Rectangle: Rounded Corners 164">
                  <a:extLst>
                    <a:ext uri="{FF2B5EF4-FFF2-40B4-BE49-F238E27FC236}">
                      <a16:creationId xmlns:a16="http://schemas.microsoft.com/office/drawing/2014/main" id="{BEF298F0-D0E7-E904-DDDE-26F865D08F3E}"/>
                    </a:ext>
                  </a:extLst>
                </p:cNvPr>
                <p:cNvSpPr/>
                <p:nvPr/>
              </p:nvSpPr>
              <p:spPr bwMode="auto">
                <a:xfrm>
                  <a:off x="5613010" y="1637910"/>
                  <a:ext cx="621756" cy="593976"/>
                </a:xfrm>
                <a:custGeom>
                  <a:avLst/>
                  <a:gdLst>
                    <a:gd name="connsiteX0" fmla="*/ 0 w 716616"/>
                    <a:gd name="connsiteY0" fmla="*/ 94860 h 688836"/>
                    <a:gd name="connsiteX1" fmla="*/ 94860 w 716616"/>
                    <a:gd name="connsiteY1" fmla="*/ 0 h 688836"/>
                    <a:gd name="connsiteX2" fmla="*/ 621756 w 716616"/>
                    <a:gd name="connsiteY2" fmla="*/ 0 h 688836"/>
                    <a:gd name="connsiteX3" fmla="*/ 716616 w 716616"/>
                    <a:gd name="connsiteY3" fmla="*/ 94860 h 688836"/>
                    <a:gd name="connsiteX4" fmla="*/ 716616 w 716616"/>
                    <a:gd name="connsiteY4" fmla="*/ 593976 h 688836"/>
                    <a:gd name="connsiteX5" fmla="*/ 621756 w 716616"/>
                    <a:gd name="connsiteY5" fmla="*/ 688836 h 688836"/>
                    <a:gd name="connsiteX6" fmla="*/ 94860 w 716616"/>
                    <a:gd name="connsiteY6" fmla="*/ 688836 h 688836"/>
                    <a:gd name="connsiteX7" fmla="*/ 0 w 716616"/>
                    <a:gd name="connsiteY7" fmla="*/ 593976 h 688836"/>
                    <a:gd name="connsiteX8" fmla="*/ 0 w 716616"/>
                    <a:gd name="connsiteY8" fmla="*/ 94860 h 688836"/>
                    <a:gd name="connsiteX0" fmla="*/ 94860 w 716616"/>
                    <a:gd name="connsiteY0" fmla="*/ 0 h 688836"/>
                    <a:gd name="connsiteX1" fmla="*/ 621756 w 716616"/>
                    <a:gd name="connsiteY1" fmla="*/ 0 h 688836"/>
                    <a:gd name="connsiteX2" fmla="*/ 716616 w 716616"/>
                    <a:gd name="connsiteY2" fmla="*/ 94860 h 688836"/>
                    <a:gd name="connsiteX3" fmla="*/ 716616 w 716616"/>
                    <a:gd name="connsiteY3" fmla="*/ 593976 h 688836"/>
                    <a:gd name="connsiteX4" fmla="*/ 621756 w 716616"/>
                    <a:gd name="connsiteY4" fmla="*/ 688836 h 688836"/>
                    <a:gd name="connsiteX5" fmla="*/ 94860 w 716616"/>
                    <a:gd name="connsiteY5" fmla="*/ 688836 h 688836"/>
                    <a:gd name="connsiteX6" fmla="*/ 0 w 716616"/>
                    <a:gd name="connsiteY6" fmla="*/ 593976 h 688836"/>
                    <a:gd name="connsiteX7" fmla="*/ 0 w 716616"/>
                    <a:gd name="connsiteY7" fmla="*/ 94860 h 688836"/>
                    <a:gd name="connsiteX8" fmla="*/ 186300 w 716616"/>
                    <a:gd name="connsiteY8" fmla="*/ 91440 h 688836"/>
                    <a:gd name="connsiteX0" fmla="*/ 94860 w 716616"/>
                    <a:gd name="connsiteY0" fmla="*/ 0 h 688836"/>
                    <a:gd name="connsiteX1" fmla="*/ 621756 w 716616"/>
                    <a:gd name="connsiteY1" fmla="*/ 0 h 688836"/>
                    <a:gd name="connsiteX2" fmla="*/ 716616 w 716616"/>
                    <a:gd name="connsiteY2" fmla="*/ 94860 h 688836"/>
                    <a:gd name="connsiteX3" fmla="*/ 716616 w 716616"/>
                    <a:gd name="connsiteY3" fmla="*/ 593976 h 688836"/>
                    <a:gd name="connsiteX4" fmla="*/ 621756 w 716616"/>
                    <a:gd name="connsiteY4" fmla="*/ 688836 h 688836"/>
                    <a:gd name="connsiteX5" fmla="*/ 94860 w 716616"/>
                    <a:gd name="connsiteY5" fmla="*/ 688836 h 688836"/>
                    <a:gd name="connsiteX6" fmla="*/ 0 w 716616"/>
                    <a:gd name="connsiteY6" fmla="*/ 593976 h 688836"/>
                    <a:gd name="connsiteX7" fmla="*/ 0 w 716616"/>
                    <a:gd name="connsiteY7" fmla="*/ 94860 h 688836"/>
                    <a:gd name="connsiteX0" fmla="*/ 94860 w 716616"/>
                    <a:gd name="connsiteY0" fmla="*/ 0 h 688836"/>
                    <a:gd name="connsiteX1" fmla="*/ 621756 w 716616"/>
                    <a:gd name="connsiteY1" fmla="*/ 0 h 688836"/>
                    <a:gd name="connsiteX2" fmla="*/ 716616 w 716616"/>
                    <a:gd name="connsiteY2" fmla="*/ 94860 h 688836"/>
                    <a:gd name="connsiteX3" fmla="*/ 716616 w 716616"/>
                    <a:gd name="connsiteY3" fmla="*/ 593976 h 688836"/>
                    <a:gd name="connsiteX4" fmla="*/ 621756 w 716616"/>
                    <a:gd name="connsiteY4" fmla="*/ 688836 h 688836"/>
                    <a:gd name="connsiteX5" fmla="*/ 94860 w 716616"/>
                    <a:gd name="connsiteY5" fmla="*/ 688836 h 688836"/>
                    <a:gd name="connsiteX6" fmla="*/ 0 w 716616"/>
                    <a:gd name="connsiteY6" fmla="*/ 593976 h 688836"/>
                    <a:gd name="connsiteX0" fmla="*/ 621756 w 716616"/>
                    <a:gd name="connsiteY0" fmla="*/ 0 h 688836"/>
                    <a:gd name="connsiteX1" fmla="*/ 716616 w 716616"/>
                    <a:gd name="connsiteY1" fmla="*/ 94860 h 688836"/>
                    <a:gd name="connsiteX2" fmla="*/ 716616 w 716616"/>
                    <a:gd name="connsiteY2" fmla="*/ 593976 h 688836"/>
                    <a:gd name="connsiteX3" fmla="*/ 621756 w 716616"/>
                    <a:gd name="connsiteY3" fmla="*/ 688836 h 688836"/>
                    <a:gd name="connsiteX4" fmla="*/ 94860 w 716616"/>
                    <a:gd name="connsiteY4" fmla="*/ 688836 h 688836"/>
                    <a:gd name="connsiteX5" fmla="*/ 0 w 716616"/>
                    <a:gd name="connsiteY5" fmla="*/ 593976 h 688836"/>
                    <a:gd name="connsiteX0" fmla="*/ 716616 w 716616"/>
                    <a:gd name="connsiteY0" fmla="*/ 0 h 593976"/>
                    <a:gd name="connsiteX1" fmla="*/ 716616 w 716616"/>
                    <a:gd name="connsiteY1" fmla="*/ 499116 h 593976"/>
                    <a:gd name="connsiteX2" fmla="*/ 621756 w 716616"/>
                    <a:gd name="connsiteY2" fmla="*/ 593976 h 593976"/>
                    <a:gd name="connsiteX3" fmla="*/ 94860 w 716616"/>
                    <a:gd name="connsiteY3" fmla="*/ 593976 h 593976"/>
                    <a:gd name="connsiteX4" fmla="*/ 0 w 716616"/>
                    <a:gd name="connsiteY4" fmla="*/ 499116 h 593976"/>
                    <a:gd name="connsiteX0" fmla="*/ 621756 w 621756"/>
                    <a:gd name="connsiteY0" fmla="*/ 0 h 593976"/>
                    <a:gd name="connsiteX1" fmla="*/ 621756 w 621756"/>
                    <a:gd name="connsiteY1" fmla="*/ 499116 h 593976"/>
                    <a:gd name="connsiteX2" fmla="*/ 526896 w 621756"/>
                    <a:gd name="connsiteY2" fmla="*/ 593976 h 593976"/>
                    <a:gd name="connsiteX3" fmla="*/ 0 w 621756"/>
                    <a:gd name="connsiteY3" fmla="*/ 593976 h 593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56" h="593976">
                      <a:moveTo>
                        <a:pt x="621756" y="0"/>
                      </a:moveTo>
                      <a:lnTo>
                        <a:pt x="621756" y="499116"/>
                      </a:lnTo>
                      <a:cubicBezTo>
                        <a:pt x="621756" y="551506"/>
                        <a:pt x="579286" y="593976"/>
                        <a:pt x="526896" y="593976"/>
                      </a:cubicBezTo>
                      <a:lnTo>
                        <a:pt x="0" y="593976"/>
                      </a:lnTo>
                    </a:path>
                  </a:pathLst>
                </a:custGeom>
                <a:noFill/>
                <a:ln w="127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455595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90492" algn="l"/>
                      <a:tab pos="623863" algn="l"/>
                      <a:tab pos="5206792" algn="r"/>
                      <a:tab pos="5778269" algn="r"/>
                      <a:tab pos="6171953" algn="r"/>
                      <a:tab pos="6865664" algn="l"/>
                      <a:tab pos="7024407" algn="l"/>
                      <a:tab pos="7489525" algn="r"/>
                      <a:tab pos="7546673" algn="r"/>
                      <a:tab pos="8178473" algn="r"/>
                      <a:tab pos="8288007" algn="r"/>
                    </a:tabLst>
                  </a:pP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D284391-625E-B0A9-0C22-F26A4B025321}"/>
                  </a:ext>
                </a:extLst>
              </p:cNvPr>
              <p:cNvSpPr/>
              <p:nvPr/>
            </p:nvSpPr>
            <p:spPr bwMode="auto">
              <a:xfrm>
                <a:off x="4760669" y="1084292"/>
                <a:ext cx="1798903" cy="1790879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spcFirstLastPara="1" vert="horz" wrap="square" lIns="0" tIns="0" rIns="0" bIns="0" numCol="1" rtlCol="0" anchor="t" anchorCtr="0" compatLnSpc="1">
                <a:prstTxWarp prst="textArchUp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b="1" cap="all" spc="200" dirty="0">
                    <a:solidFill>
                      <a:schemeClr val="tx2"/>
                    </a:solidFill>
                    <a:latin typeface="+mj-lt"/>
                  </a:rPr>
                  <a:t>Core Business</a:t>
                </a: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3DD129C3-2DAB-DD2E-D4C5-AD0E3E7D00EE}"/>
                  </a:ext>
                </a:extLst>
              </p:cNvPr>
              <p:cNvSpPr/>
              <p:nvPr/>
            </p:nvSpPr>
            <p:spPr bwMode="auto">
              <a:xfrm>
                <a:off x="4919891" y="1208575"/>
                <a:ext cx="1480458" cy="1480458"/>
              </a:xfrm>
              <a:prstGeom prst="ellipse">
                <a:avLst/>
              </a:prstGeom>
              <a:solidFill>
                <a:schemeClr val="bg1"/>
              </a:solidFill>
              <a:ln w="19050" cap="rnd" cmpd="sng" algn="ctr">
                <a:solidFill>
                  <a:schemeClr val="bg1">
                    <a:lumMod val="8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6B896FE-3433-AA3F-16C8-2FADC10A461C}"/>
                  </a:ext>
                </a:extLst>
              </p:cNvPr>
              <p:cNvSpPr/>
              <p:nvPr/>
            </p:nvSpPr>
            <p:spPr bwMode="auto">
              <a:xfrm>
                <a:off x="5003048" y="1291733"/>
                <a:ext cx="1314144" cy="1314144"/>
              </a:xfrm>
              <a:prstGeom prst="ellipse">
                <a:avLst/>
              </a:prstGeom>
              <a:solidFill>
                <a:srgbClr val="00206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330B4D2-C27F-0471-6F7D-4D08F8E3434C}"/>
                  </a:ext>
                </a:extLst>
              </p:cNvPr>
              <p:cNvSpPr/>
              <p:nvPr/>
            </p:nvSpPr>
            <p:spPr bwMode="auto">
              <a:xfrm>
                <a:off x="5247864" y="1536548"/>
                <a:ext cx="824513" cy="824513"/>
              </a:xfrm>
              <a:prstGeom prst="ellipse">
                <a:avLst/>
              </a:prstGeom>
              <a:solidFill>
                <a:schemeClr val="bg1"/>
              </a:solidFill>
              <a:ln w="698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728E9CC-CF06-D3A4-D84C-05A5EF87E89D}"/>
                  </a:ext>
                </a:extLst>
              </p:cNvPr>
              <p:cNvSpPr/>
              <p:nvPr/>
            </p:nvSpPr>
            <p:spPr bwMode="auto">
              <a:xfrm>
                <a:off x="3032602" y="2240759"/>
                <a:ext cx="1319848" cy="1319848"/>
              </a:xfrm>
              <a:prstGeom prst="ellipse">
                <a:avLst/>
              </a:prstGeom>
              <a:solidFill>
                <a:schemeClr val="bg1"/>
              </a:solidFill>
              <a:ln w="19050" cap="rnd" cmpd="sng" algn="ctr">
                <a:solidFill>
                  <a:schemeClr val="bg1">
                    <a:lumMod val="8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469E8308-41EF-1EAD-2ED8-DC7831CD3003}"/>
                  </a:ext>
                </a:extLst>
              </p:cNvPr>
              <p:cNvSpPr/>
              <p:nvPr/>
            </p:nvSpPr>
            <p:spPr bwMode="auto">
              <a:xfrm>
                <a:off x="3111552" y="2314896"/>
                <a:ext cx="1171576" cy="1171576"/>
              </a:xfrm>
              <a:prstGeom prst="ellipse">
                <a:avLst/>
              </a:prstGeom>
              <a:solidFill>
                <a:srgbClr val="00206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Freeform: Shape 76">
                <a:extLst>
                  <a:ext uri="{FF2B5EF4-FFF2-40B4-BE49-F238E27FC236}">
                    <a16:creationId xmlns:a16="http://schemas.microsoft.com/office/drawing/2014/main" id="{54F1482C-05C5-1360-9007-D60D5FABCE5C}"/>
                  </a:ext>
                </a:extLst>
              </p:cNvPr>
              <p:cNvSpPr/>
              <p:nvPr/>
            </p:nvSpPr>
            <p:spPr bwMode="auto">
              <a:xfrm>
                <a:off x="3240376" y="2756756"/>
                <a:ext cx="913929" cy="729716"/>
              </a:xfrm>
              <a:custGeom>
                <a:avLst/>
                <a:gdLst>
                  <a:gd name="connsiteX0" fmla="*/ 238743 w 1131056"/>
                  <a:gd name="connsiteY0" fmla="*/ 0 h 851013"/>
                  <a:gd name="connsiteX1" fmla="*/ 274871 w 1131056"/>
                  <a:gd name="connsiteY1" fmla="*/ 0 h 851013"/>
                  <a:gd name="connsiteX2" fmla="*/ 274322 w 1131056"/>
                  <a:gd name="connsiteY2" fmla="*/ 1012 h 851013"/>
                  <a:gd name="connsiteX3" fmla="*/ 240639 w 1131056"/>
                  <a:gd name="connsiteY3" fmla="*/ 167852 h 851013"/>
                  <a:gd name="connsiteX4" fmla="*/ 669264 w 1131056"/>
                  <a:gd name="connsiteY4" fmla="*/ 596477 h 851013"/>
                  <a:gd name="connsiteX5" fmla="*/ 1064206 w 1131056"/>
                  <a:gd name="connsiteY5" fmla="*/ 334692 h 851013"/>
                  <a:gd name="connsiteX6" fmla="*/ 1065847 w 1131056"/>
                  <a:gd name="connsiteY6" fmla="*/ 329405 h 851013"/>
                  <a:gd name="connsiteX7" fmla="*/ 1131056 w 1131056"/>
                  <a:gd name="connsiteY7" fmla="*/ 329405 h 851013"/>
                  <a:gd name="connsiteX8" fmla="*/ 728190 w 1131056"/>
                  <a:gd name="connsiteY8" fmla="*/ 845073 h 851013"/>
                  <a:gd name="connsiteX9" fmla="*/ 669264 w 1131056"/>
                  <a:gd name="connsiteY9" fmla="*/ 851013 h 851013"/>
                  <a:gd name="connsiteX10" fmla="*/ 39789 w 1131056"/>
                  <a:gd name="connsiteY10" fmla="*/ 433769 h 851013"/>
                  <a:gd name="connsiteX11" fmla="*/ 0 w 1131056"/>
                  <a:gd name="connsiteY11" fmla="*/ 305591 h 851013"/>
                  <a:gd name="connsiteX0" fmla="*/ 238743 w 1065847"/>
                  <a:gd name="connsiteY0" fmla="*/ 0 h 851013"/>
                  <a:gd name="connsiteX1" fmla="*/ 274871 w 1065847"/>
                  <a:gd name="connsiteY1" fmla="*/ 0 h 851013"/>
                  <a:gd name="connsiteX2" fmla="*/ 274322 w 1065847"/>
                  <a:gd name="connsiteY2" fmla="*/ 1012 h 851013"/>
                  <a:gd name="connsiteX3" fmla="*/ 240639 w 1065847"/>
                  <a:gd name="connsiteY3" fmla="*/ 167852 h 851013"/>
                  <a:gd name="connsiteX4" fmla="*/ 669264 w 1065847"/>
                  <a:gd name="connsiteY4" fmla="*/ 596477 h 851013"/>
                  <a:gd name="connsiteX5" fmla="*/ 1064206 w 1065847"/>
                  <a:gd name="connsiteY5" fmla="*/ 334692 h 851013"/>
                  <a:gd name="connsiteX6" fmla="*/ 1065847 w 1065847"/>
                  <a:gd name="connsiteY6" fmla="*/ 329405 h 851013"/>
                  <a:gd name="connsiteX7" fmla="*/ 1045331 w 1065847"/>
                  <a:gd name="connsiteY7" fmla="*/ 434180 h 851013"/>
                  <a:gd name="connsiteX8" fmla="*/ 728190 w 1065847"/>
                  <a:gd name="connsiteY8" fmla="*/ 845073 h 851013"/>
                  <a:gd name="connsiteX9" fmla="*/ 669264 w 1065847"/>
                  <a:gd name="connsiteY9" fmla="*/ 851013 h 851013"/>
                  <a:gd name="connsiteX10" fmla="*/ 39789 w 1065847"/>
                  <a:gd name="connsiteY10" fmla="*/ 433769 h 851013"/>
                  <a:gd name="connsiteX11" fmla="*/ 0 w 1065847"/>
                  <a:gd name="connsiteY11" fmla="*/ 305591 h 851013"/>
                  <a:gd name="connsiteX12" fmla="*/ 238743 w 1065847"/>
                  <a:gd name="connsiteY12" fmla="*/ 0 h 851013"/>
                  <a:gd name="connsiteX0" fmla="*/ 238743 w 1065847"/>
                  <a:gd name="connsiteY0" fmla="*/ 0 h 851013"/>
                  <a:gd name="connsiteX1" fmla="*/ 274871 w 1065847"/>
                  <a:gd name="connsiteY1" fmla="*/ 0 h 851013"/>
                  <a:gd name="connsiteX2" fmla="*/ 274322 w 1065847"/>
                  <a:gd name="connsiteY2" fmla="*/ 1012 h 851013"/>
                  <a:gd name="connsiteX3" fmla="*/ 240639 w 1065847"/>
                  <a:gd name="connsiteY3" fmla="*/ 167852 h 851013"/>
                  <a:gd name="connsiteX4" fmla="*/ 669264 w 1065847"/>
                  <a:gd name="connsiteY4" fmla="*/ 596477 h 851013"/>
                  <a:gd name="connsiteX5" fmla="*/ 1064206 w 1065847"/>
                  <a:gd name="connsiteY5" fmla="*/ 334692 h 851013"/>
                  <a:gd name="connsiteX6" fmla="*/ 1065847 w 1065847"/>
                  <a:gd name="connsiteY6" fmla="*/ 329405 h 851013"/>
                  <a:gd name="connsiteX7" fmla="*/ 1047713 w 1065847"/>
                  <a:gd name="connsiteY7" fmla="*/ 434180 h 851013"/>
                  <a:gd name="connsiteX8" fmla="*/ 728190 w 1065847"/>
                  <a:gd name="connsiteY8" fmla="*/ 845073 h 851013"/>
                  <a:gd name="connsiteX9" fmla="*/ 669264 w 1065847"/>
                  <a:gd name="connsiteY9" fmla="*/ 851013 h 851013"/>
                  <a:gd name="connsiteX10" fmla="*/ 39789 w 1065847"/>
                  <a:gd name="connsiteY10" fmla="*/ 433769 h 851013"/>
                  <a:gd name="connsiteX11" fmla="*/ 0 w 1065847"/>
                  <a:gd name="connsiteY11" fmla="*/ 305591 h 851013"/>
                  <a:gd name="connsiteX12" fmla="*/ 238743 w 1065847"/>
                  <a:gd name="connsiteY12" fmla="*/ 0 h 85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65847" h="851013">
                    <a:moveTo>
                      <a:pt x="238743" y="0"/>
                    </a:moveTo>
                    <a:lnTo>
                      <a:pt x="274871" y="0"/>
                    </a:lnTo>
                    <a:lnTo>
                      <a:pt x="274322" y="1012"/>
                    </a:lnTo>
                    <a:cubicBezTo>
                      <a:pt x="252633" y="52292"/>
                      <a:pt x="240639" y="108671"/>
                      <a:pt x="240639" y="167852"/>
                    </a:cubicBezTo>
                    <a:cubicBezTo>
                      <a:pt x="240639" y="404575"/>
                      <a:pt x="432541" y="596477"/>
                      <a:pt x="669264" y="596477"/>
                    </a:cubicBezTo>
                    <a:cubicBezTo>
                      <a:pt x="846806" y="596477"/>
                      <a:pt x="999137" y="488532"/>
                      <a:pt x="1064206" y="334692"/>
                    </a:cubicBezTo>
                    <a:lnTo>
                      <a:pt x="1065847" y="329405"/>
                    </a:lnTo>
                    <a:lnTo>
                      <a:pt x="1047713" y="434180"/>
                    </a:lnTo>
                    <a:lnTo>
                      <a:pt x="728190" y="845073"/>
                    </a:lnTo>
                    <a:lnTo>
                      <a:pt x="669264" y="851013"/>
                    </a:lnTo>
                    <a:cubicBezTo>
                      <a:pt x="386290" y="851013"/>
                      <a:pt x="143499" y="678966"/>
                      <a:pt x="39789" y="433769"/>
                    </a:cubicBezTo>
                    <a:lnTo>
                      <a:pt x="0" y="305591"/>
                    </a:lnTo>
                    <a:lnTo>
                      <a:pt x="238743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20000"/>
                </a:scheme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082ADF9-522A-DB68-A9F7-AB4F27E49140}"/>
                  </a:ext>
                </a:extLst>
              </p:cNvPr>
              <p:cNvSpPr/>
              <p:nvPr/>
            </p:nvSpPr>
            <p:spPr bwMode="auto">
              <a:xfrm>
                <a:off x="3324994" y="2533151"/>
                <a:ext cx="735064" cy="735064"/>
              </a:xfrm>
              <a:prstGeom prst="ellipse">
                <a:avLst/>
              </a:prstGeom>
              <a:solidFill>
                <a:schemeClr val="bg1"/>
              </a:solidFill>
              <a:ln w="698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BF122F2-38CF-CD9B-3CFD-EB16C5E98111}"/>
                  </a:ext>
                </a:extLst>
              </p:cNvPr>
              <p:cNvSpPr/>
              <p:nvPr/>
            </p:nvSpPr>
            <p:spPr bwMode="auto">
              <a:xfrm>
                <a:off x="6986232" y="2240759"/>
                <a:ext cx="1319848" cy="1319848"/>
              </a:xfrm>
              <a:prstGeom prst="ellipse">
                <a:avLst/>
              </a:prstGeom>
              <a:solidFill>
                <a:schemeClr val="bg1"/>
              </a:solidFill>
              <a:ln w="19050" cap="rnd" cmpd="sng" algn="ctr">
                <a:solidFill>
                  <a:schemeClr val="bg1">
                    <a:lumMod val="8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3857265-73A1-13D0-37AB-0DA946CD4A86}"/>
                  </a:ext>
                </a:extLst>
              </p:cNvPr>
              <p:cNvSpPr/>
              <p:nvPr/>
            </p:nvSpPr>
            <p:spPr bwMode="auto">
              <a:xfrm>
                <a:off x="7041924" y="2314896"/>
                <a:ext cx="1171576" cy="1171576"/>
              </a:xfrm>
              <a:prstGeom prst="ellipse">
                <a:avLst/>
              </a:prstGeom>
              <a:solidFill>
                <a:srgbClr val="00206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Freeform: Shape 81">
                <a:extLst>
                  <a:ext uri="{FF2B5EF4-FFF2-40B4-BE49-F238E27FC236}">
                    <a16:creationId xmlns:a16="http://schemas.microsoft.com/office/drawing/2014/main" id="{10A4E3F0-3822-67E1-9837-D5F8E2767D13}"/>
                  </a:ext>
                </a:extLst>
              </p:cNvPr>
              <p:cNvSpPr/>
              <p:nvPr/>
            </p:nvSpPr>
            <p:spPr bwMode="auto">
              <a:xfrm>
                <a:off x="7054174" y="2756756"/>
                <a:ext cx="913929" cy="729716"/>
              </a:xfrm>
              <a:custGeom>
                <a:avLst/>
                <a:gdLst>
                  <a:gd name="connsiteX0" fmla="*/ 238743 w 1131056"/>
                  <a:gd name="connsiteY0" fmla="*/ 0 h 851013"/>
                  <a:gd name="connsiteX1" fmla="*/ 274871 w 1131056"/>
                  <a:gd name="connsiteY1" fmla="*/ 0 h 851013"/>
                  <a:gd name="connsiteX2" fmla="*/ 274322 w 1131056"/>
                  <a:gd name="connsiteY2" fmla="*/ 1012 h 851013"/>
                  <a:gd name="connsiteX3" fmla="*/ 240639 w 1131056"/>
                  <a:gd name="connsiteY3" fmla="*/ 167852 h 851013"/>
                  <a:gd name="connsiteX4" fmla="*/ 669264 w 1131056"/>
                  <a:gd name="connsiteY4" fmla="*/ 596477 h 851013"/>
                  <a:gd name="connsiteX5" fmla="*/ 1064206 w 1131056"/>
                  <a:gd name="connsiteY5" fmla="*/ 334692 h 851013"/>
                  <a:gd name="connsiteX6" fmla="*/ 1065847 w 1131056"/>
                  <a:gd name="connsiteY6" fmla="*/ 329405 h 851013"/>
                  <a:gd name="connsiteX7" fmla="*/ 1131056 w 1131056"/>
                  <a:gd name="connsiteY7" fmla="*/ 329405 h 851013"/>
                  <a:gd name="connsiteX8" fmla="*/ 728190 w 1131056"/>
                  <a:gd name="connsiteY8" fmla="*/ 845073 h 851013"/>
                  <a:gd name="connsiteX9" fmla="*/ 669264 w 1131056"/>
                  <a:gd name="connsiteY9" fmla="*/ 851013 h 851013"/>
                  <a:gd name="connsiteX10" fmla="*/ 39789 w 1131056"/>
                  <a:gd name="connsiteY10" fmla="*/ 433769 h 851013"/>
                  <a:gd name="connsiteX11" fmla="*/ 0 w 1131056"/>
                  <a:gd name="connsiteY11" fmla="*/ 305591 h 851013"/>
                  <a:gd name="connsiteX0" fmla="*/ 238743 w 1065847"/>
                  <a:gd name="connsiteY0" fmla="*/ 0 h 851013"/>
                  <a:gd name="connsiteX1" fmla="*/ 274871 w 1065847"/>
                  <a:gd name="connsiteY1" fmla="*/ 0 h 851013"/>
                  <a:gd name="connsiteX2" fmla="*/ 274322 w 1065847"/>
                  <a:gd name="connsiteY2" fmla="*/ 1012 h 851013"/>
                  <a:gd name="connsiteX3" fmla="*/ 240639 w 1065847"/>
                  <a:gd name="connsiteY3" fmla="*/ 167852 h 851013"/>
                  <a:gd name="connsiteX4" fmla="*/ 669264 w 1065847"/>
                  <a:gd name="connsiteY4" fmla="*/ 596477 h 851013"/>
                  <a:gd name="connsiteX5" fmla="*/ 1064206 w 1065847"/>
                  <a:gd name="connsiteY5" fmla="*/ 334692 h 851013"/>
                  <a:gd name="connsiteX6" fmla="*/ 1065847 w 1065847"/>
                  <a:gd name="connsiteY6" fmla="*/ 329405 h 851013"/>
                  <a:gd name="connsiteX7" fmla="*/ 1045331 w 1065847"/>
                  <a:gd name="connsiteY7" fmla="*/ 434180 h 851013"/>
                  <a:gd name="connsiteX8" fmla="*/ 728190 w 1065847"/>
                  <a:gd name="connsiteY8" fmla="*/ 845073 h 851013"/>
                  <a:gd name="connsiteX9" fmla="*/ 669264 w 1065847"/>
                  <a:gd name="connsiteY9" fmla="*/ 851013 h 851013"/>
                  <a:gd name="connsiteX10" fmla="*/ 39789 w 1065847"/>
                  <a:gd name="connsiteY10" fmla="*/ 433769 h 851013"/>
                  <a:gd name="connsiteX11" fmla="*/ 0 w 1065847"/>
                  <a:gd name="connsiteY11" fmla="*/ 305591 h 851013"/>
                  <a:gd name="connsiteX12" fmla="*/ 238743 w 1065847"/>
                  <a:gd name="connsiteY12" fmla="*/ 0 h 851013"/>
                  <a:gd name="connsiteX0" fmla="*/ 238743 w 1065847"/>
                  <a:gd name="connsiteY0" fmla="*/ 0 h 851013"/>
                  <a:gd name="connsiteX1" fmla="*/ 274871 w 1065847"/>
                  <a:gd name="connsiteY1" fmla="*/ 0 h 851013"/>
                  <a:gd name="connsiteX2" fmla="*/ 274322 w 1065847"/>
                  <a:gd name="connsiteY2" fmla="*/ 1012 h 851013"/>
                  <a:gd name="connsiteX3" fmla="*/ 240639 w 1065847"/>
                  <a:gd name="connsiteY3" fmla="*/ 167852 h 851013"/>
                  <a:gd name="connsiteX4" fmla="*/ 669264 w 1065847"/>
                  <a:gd name="connsiteY4" fmla="*/ 596477 h 851013"/>
                  <a:gd name="connsiteX5" fmla="*/ 1064206 w 1065847"/>
                  <a:gd name="connsiteY5" fmla="*/ 334692 h 851013"/>
                  <a:gd name="connsiteX6" fmla="*/ 1065847 w 1065847"/>
                  <a:gd name="connsiteY6" fmla="*/ 329405 h 851013"/>
                  <a:gd name="connsiteX7" fmla="*/ 1047713 w 1065847"/>
                  <a:gd name="connsiteY7" fmla="*/ 434180 h 851013"/>
                  <a:gd name="connsiteX8" fmla="*/ 728190 w 1065847"/>
                  <a:gd name="connsiteY8" fmla="*/ 845073 h 851013"/>
                  <a:gd name="connsiteX9" fmla="*/ 669264 w 1065847"/>
                  <a:gd name="connsiteY9" fmla="*/ 851013 h 851013"/>
                  <a:gd name="connsiteX10" fmla="*/ 39789 w 1065847"/>
                  <a:gd name="connsiteY10" fmla="*/ 433769 h 851013"/>
                  <a:gd name="connsiteX11" fmla="*/ 0 w 1065847"/>
                  <a:gd name="connsiteY11" fmla="*/ 305591 h 851013"/>
                  <a:gd name="connsiteX12" fmla="*/ 238743 w 1065847"/>
                  <a:gd name="connsiteY12" fmla="*/ 0 h 85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65847" h="851013">
                    <a:moveTo>
                      <a:pt x="238743" y="0"/>
                    </a:moveTo>
                    <a:lnTo>
                      <a:pt x="274871" y="0"/>
                    </a:lnTo>
                    <a:lnTo>
                      <a:pt x="274322" y="1012"/>
                    </a:lnTo>
                    <a:cubicBezTo>
                      <a:pt x="252633" y="52292"/>
                      <a:pt x="240639" y="108671"/>
                      <a:pt x="240639" y="167852"/>
                    </a:cubicBezTo>
                    <a:cubicBezTo>
                      <a:pt x="240639" y="404575"/>
                      <a:pt x="432541" y="596477"/>
                      <a:pt x="669264" y="596477"/>
                    </a:cubicBezTo>
                    <a:cubicBezTo>
                      <a:pt x="846806" y="596477"/>
                      <a:pt x="999137" y="488532"/>
                      <a:pt x="1064206" y="334692"/>
                    </a:cubicBezTo>
                    <a:lnTo>
                      <a:pt x="1065847" y="329405"/>
                    </a:lnTo>
                    <a:lnTo>
                      <a:pt x="1047713" y="434180"/>
                    </a:lnTo>
                    <a:lnTo>
                      <a:pt x="728190" y="845073"/>
                    </a:lnTo>
                    <a:lnTo>
                      <a:pt x="669264" y="851013"/>
                    </a:lnTo>
                    <a:cubicBezTo>
                      <a:pt x="386290" y="851013"/>
                      <a:pt x="143499" y="678966"/>
                      <a:pt x="39789" y="433769"/>
                    </a:cubicBezTo>
                    <a:lnTo>
                      <a:pt x="0" y="305591"/>
                    </a:lnTo>
                    <a:lnTo>
                      <a:pt x="238743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alpha val="20000"/>
                </a:scheme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2370BFB4-7794-BA74-C8C7-BD66877311F1}"/>
                  </a:ext>
                </a:extLst>
              </p:cNvPr>
              <p:cNvSpPr/>
              <p:nvPr/>
            </p:nvSpPr>
            <p:spPr bwMode="auto">
              <a:xfrm>
                <a:off x="7260180" y="2533151"/>
                <a:ext cx="735064" cy="735064"/>
              </a:xfrm>
              <a:prstGeom prst="ellipse">
                <a:avLst/>
              </a:prstGeom>
              <a:solidFill>
                <a:schemeClr val="bg1"/>
              </a:solidFill>
              <a:ln w="698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800E953-B21C-6607-FE28-F76B2D5A6517}"/>
                  </a:ext>
                </a:extLst>
              </p:cNvPr>
              <p:cNvSpPr/>
              <p:nvPr/>
            </p:nvSpPr>
            <p:spPr bwMode="auto">
              <a:xfrm>
                <a:off x="6731756" y="3628709"/>
                <a:ext cx="1828800" cy="276999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sz="1600" dirty="0">
                    <a:solidFill>
                      <a:schemeClr val="tx2"/>
                    </a:solidFill>
                    <a:latin typeface="+mj-lt"/>
                  </a:rPr>
                  <a:t>Project Manager(s)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AC41CC3-42DF-668B-70B8-3E10D103FE6B}"/>
                  </a:ext>
                </a:extLst>
              </p:cNvPr>
              <p:cNvSpPr/>
              <p:nvPr/>
            </p:nvSpPr>
            <p:spPr bwMode="auto">
              <a:xfrm>
                <a:off x="2797889" y="2107299"/>
                <a:ext cx="1798903" cy="1790879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spcFirstLastPara="1" vert="horz" wrap="square" lIns="0" tIns="0" rIns="0" bIns="0" numCol="1" rtlCol="0" anchor="t" anchorCtr="0" compatLnSpc="1">
                <a:prstTxWarp prst="textArchUp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b="1" spc="200" dirty="0">
                    <a:solidFill>
                      <a:schemeClr val="tx2"/>
                    </a:solidFill>
                    <a:latin typeface="+mj-lt"/>
                  </a:rPr>
                  <a:t>PROJECT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05E4B06-B8E5-FE80-446A-79663ADF1E00}"/>
                  </a:ext>
                </a:extLst>
              </p:cNvPr>
              <p:cNvSpPr/>
              <p:nvPr/>
            </p:nvSpPr>
            <p:spPr bwMode="auto">
              <a:xfrm>
                <a:off x="6746705" y="2107299"/>
                <a:ext cx="1798903" cy="1790879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spcFirstLastPara="1" vert="horz" wrap="square" lIns="0" tIns="0" rIns="0" bIns="0" numCol="1" rtlCol="0" anchor="t" anchorCtr="0" compatLnSpc="1">
                <a:prstTxWarp prst="textArchUp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b="1" cap="all" spc="200" dirty="0">
                    <a:solidFill>
                      <a:schemeClr val="tx2"/>
                    </a:solidFill>
                    <a:latin typeface="+mj-lt"/>
                  </a:rPr>
                  <a:t>External Org.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40AABF0-FD20-FC0D-B4D0-2BC4C3306A58}"/>
                  </a:ext>
                </a:extLst>
              </p:cNvPr>
              <p:cNvSpPr/>
              <p:nvPr/>
            </p:nvSpPr>
            <p:spPr bwMode="auto">
              <a:xfrm>
                <a:off x="3148700" y="3628709"/>
                <a:ext cx="1097280" cy="276999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sz="1600" dirty="0">
                    <a:solidFill>
                      <a:schemeClr val="tx2"/>
                    </a:solidFill>
                    <a:latin typeface="+mj-lt"/>
                  </a:rPr>
                  <a:t>Sponsor(s)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04DC0A4-F55D-9350-FE87-043271FFD100}"/>
                  </a:ext>
                </a:extLst>
              </p:cNvPr>
              <p:cNvSpPr/>
              <p:nvPr/>
            </p:nvSpPr>
            <p:spPr bwMode="auto">
              <a:xfrm>
                <a:off x="4881477" y="2802396"/>
                <a:ext cx="1557286" cy="628650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sz="1600" dirty="0">
                    <a:solidFill>
                      <a:schemeClr val="tx2"/>
                    </a:solidFill>
                    <a:latin typeface="+mj-lt"/>
                  </a:rPr>
                  <a:t>Project</a:t>
                </a:r>
                <a:br>
                  <a:rPr lang="en-US" sz="1600" dirty="0">
                    <a:solidFill>
                      <a:schemeClr val="tx2"/>
                    </a:solidFill>
                    <a:latin typeface="+mj-lt"/>
                  </a:rPr>
                </a:br>
                <a:r>
                  <a:rPr lang="en-US" sz="1600" dirty="0">
                    <a:solidFill>
                      <a:schemeClr val="tx2"/>
                    </a:solidFill>
                    <a:latin typeface="+mj-lt"/>
                  </a:rPr>
                  <a:t>Manager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0179988-0D5C-1356-0898-18C57AA328E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021310" y="4169234"/>
                <a:ext cx="0" cy="147046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CCC5ED1-C453-4491-35AB-AF6347E6E70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41045" y="4169234"/>
                <a:ext cx="0" cy="147046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4A74417-EA23-E94D-C7F0-E1F13E80313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981840" y="4169234"/>
                <a:ext cx="0" cy="147046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2CF3C06-7807-69BD-EBD5-99C7F793DFF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302237" y="4169234"/>
                <a:ext cx="0" cy="147046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sp>
            <p:nvSpPr>
              <p:cNvPr id="22" name="Right Bracket 21">
                <a:extLst>
                  <a:ext uri="{FF2B5EF4-FFF2-40B4-BE49-F238E27FC236}">
                    <a16:creationId xmlns:a16="http://schemas.microsoft.com/office/drawing/2014/main" id="{FF28BE9B-075B-0BFC-D596-8C47B0ED0414}"/>
                  </a:ext>
                </a:extLst>
              </p:cNvPr>
              <p:cNvSpPr/>
              <p:nvPr/>
            </p:nvSpPr>
            <p:spPr bwMode="auto">
              <a:xfrm rot="16200000">
                <a:off x="5585020" y="3630665"/>
                <a:ext cx="152846" cy="3968750"/>
              </a:xfrm>
              <a:prstGeom prst="rightBracket">
                <a:avLst>
                  <a:gd name="adj" fmla="val 66345"/>
                </a:avLst>
              </a:pr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dirty="0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123B815-BE49-3249-C999-2A862B9D0DF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01244" y="5538616"/>
                <a:ext cx="0" cy="147046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947B6B4-D065-0B19-AD8E-21FF3433857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321641" y="5538616"/>
                <a:ext cx="0" cy="147046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40E501F-19CF-92E0-7BB9-054B7D9F5AC7}"/>
                  </a:ext>
                </a:extLst>
              </p:cNvPr>
              <p:cNvCxnSpPr>
                <a:cxnSpLocks/>
                <a:stCxn id="41" idx="2"/>
                <a:endCxn id="22" idx="2"/>
              </p:cNvCxnSpPr>
              <p:nvPr/>
            </p:nvCxnSpPr>
            <p:spPr bwMode="auto">
              <a:xfrm flipH="1">
                <a:off x="5661443" y="5139241"/>
                <a:ext cx="1" cy="399377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</p:cxnSp>
          <p:sp>
            <p:nvSpPr>
              <p:cNvPr id="26" name="Rectangle: Top Corners Rounded 121">
                <a:extLst>
                  <a:ext uri="{FF2B5EF4-FFF2-40B4-BE49-F238E27FC236}">
                    <a16:creationId xmlns:a16="http://schemas.microsoft.com/office/drawing/2014/main" id="{D46CA39E-422C-01BD-8D21-AD7C369BE167}"/>
                  </a:ext>
                </a:extLst>
              </p:cNvPr>
              <p:cNvSpPr/>
              <p:nvPr/>
            </p:nvSpPr>
            <p:spPr bwMode="auto">
              <a:xfrm>
                <a:off x="3085738" y="5692695"/>
                <a:ext cx="1190217" cy="822960"/>
              </a:xfrm>
              <a:prstGeom prst="round2SameRect">
                <a:avLst>
                  <a:gd name="adj1" fmla="val 10157"/>
                  <a:gd name="adj2" fmla="val 0"/>
                </a:avLst>
              </a:prstGeom>
              <a:solidFill>
                <a:srgbClr val="00206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400" dirty="0">
                  <a:latin typeface="+mj-lt"/>
                </a:endParaRPr>
              </a:p>
            </p:txBody>
          </p:sp>
          <p:sp>
            <p:nvSpPr>
              <p:cNvPr id="27" name="Rectangle: Rounded Corners 122">
                <a:extLst>
                  <a:ext uri="{FF2B5EF4-FFF2-40B4-BE49-F238E27FC236}">
                    <a16:creationId xmlns:a16="http://schemas.microsoft.com/office/drawing/2014/main" id="{E9A37D59-2476-B694-A12F-76D2F646EA1D}"/>
                  </a:ext>
                </a:extLst>
              </p:cNvPr>
              <p:cNvSpPr/>
              <p:nvPr/>
            </p:nvSpPr>
            <p:spPr bwMode="auto">
              <a:xfrm>
                <a:off x="3085738" y="5794184"/>
                <a:ext cx="1190217" cy="721471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5400" dist="12700" dir="54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sz="1400" dirty="0">
                    <a:latin typeface="+mj-lt"/>
                  </a:rPr>
                  <a:t>Integration</a:t>
                </a:r>
                <a:br>
                  <a:rPr lang="en-US" sz="1400" dirty="0">
                    <a:latin typeface="+mj-lt"/>
                  </a:rPr>
                </a:br>
                <a:r>
                  <a:rPr lang="en-US" sz="1400" dirty="0">
                    <a:latin typeface="+mj-lt"/>
                  </a:rPr>
                  <a:t>Lead(s)</a:t>
                </a:r>
              </a:p>
            </p:txBody>
          </p:sp>
          <p:sp>
            <p:nvSpPr>
              <p:cNvPr id="28" name="Rectangle: Top Corners Rounded 123">
                <a:extLst>
                  <a:ext uri="{FF2B5EF4-FFF2-40B4-BE49-F238E27FC236}">
                    <a16:creationId xmlns:a16="http://schemas.microsoft.com/office/drawing/2014/main" id="{3E4C7338-20DD-F290-6E9E-1A18B7294AFB}"/>
                  </a:ext>
                </a:extLst>
              </p:cNvPr>
              <p:cNvSpPr/>
              <p:nvPr/>
            </p:nvSpPr>
            <p:spPr bwMode="auto">
              <a:xfrm>
                <a:off x="4406136" y="5692695"/>
                <a:ext cx="1190217" cy="822960"/>
              </a:xfrm>
              <a:prstGeom prst="round2SameRect">
                <a:avLst>
                  <a:gd name="adj1" fmla="val 10157"/>
                  <a:gd name="adj2" fmla="val 0"/>
                </a:avLst>
              </a:prstGeom>
              <a:solidFill>
                <a:srgbClr val="00206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400" dirty="0">
                  <a:latin typeface="+mj-lt"/>
                </a:endParaRPr>
              </a:p>
            </p:txBody>
          </p:sp>
          <p:sp>
            <p:nvSpPr>
              <p:cNvPr id="29" name="Rectangle: Rounded Corners 124">
                <a:extLst>
                  <a:ext uri="{FF2B5EF4-FFF2-40B4-BE49-F238E27FC236}">
                    <a16:creationId xmlns:a16="http://schemas.microsoft.com/office/drawing/2014/main" id="{A7B94979-CAB6-E6FB-2B54-6CF110C1FDCE}"/>
                  </a:ext>
                </a:extLst>
              </p:cNvPr>
              <p:cNvSpPr/>
              <p:nvPr/>
            </p:nvSpPr>
            <p:spPr bwMode="auto">
              <a:xfrm>
                <a:off x="4406136" y="5794184"/>
                <a:ext cx="1190217" cy="721471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5400" dist="12700" dir="54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sz="1400" dirty="0">
                    <a:latin typeface="+mj-lt"/>
                  </a:rPr>
                  <a:t>Application Lead(s)</a:t>
                </a:r>
              </a:p>
            </p:txBody>
          </p:sp>
          <p:sp>
            <p:nvSpPr>
              <p:cNvPr id="30" name="Rectangle: Top Corners Rounded 125">
                <a:extLst>
                  <a:ext uri="{FF2B5EF4-FFF2-40B4-BE49-F238E27FC236}">
                    <a16:creationId xmlns:a16="http://schemas.microsoft.com/office/drawing/2014/main" id="{B898DDDC-0031-9A32-BFCE-9FD9BA80B401}"/>
                  </a:ext>
                </a:extLst>
              </p:cNvPr>
              <p:cNvSpPr/>
              <p:nvPr/>
            </p:nvSpPr>
            <p:spPr bwMode="auto">
              <a:xfrm>
                <a:off x="5726533" y="5692695"/>
                <a:ext cx="1190217" cy="822960"/>
              </a:xfrm>
              <a:prstGeom prst="round2SameRect">
                <a:avLst>
                  <a:gd name="adj1" fmla="val 10157"/>
                  <a:gd name="adj2" fmla="val 0"/>
                </a:avLst>
              </a:prstGeom>
              <a:solidFill>
                <a:srgbClr val="00206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400" dirty="0">
                  <a:latin typeface="+mj-lt"/>
                </a:endParaRPr>
              </a:p>
            </p:txBody>
          </p:sp>
          <p:sp>
            <p:nvSpPr>
              <p:cNvPr id="31" name="Rectangle: Rounded Corners 126">
                <a:extLst>
                  <a:ext uri="{FF2B5EF4-FFF2-40B4-BE49-F238E27FC236}">
                    <a16:creationId xmlns:a16="http://schemas.microsoft.com/office/drawing/2014/main" id="{36616572-D5A2-4D06-62E1-8E7C0047B655}"/>
                  </a:ext>
                </a:extLst>
              </p:cNvPr>
              <p:cNvSpPr/>
              <p:nvPr/>
            </p:nvSpPr>
            <p:spPr bwMode="auto">
              <a:xfrm>
                <a:off x="5726533" y="5794184"/>
                <a:ext cx="1190217" cy="721471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5400" dist="12700" dir="54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sz="1400" dirty="0">
                    <a:latin typeface="+mj-lt"/>
                  </a:rPr>
                  <a:t>Hardware Lead(s)</a:t>
                </a:r>
              </a:p>
            </p:txBody>
          </p:sp>
          <p:sp>
            <p:nvSpPr>
              <p:cNvPr id="32" name="Rectangle: Top Corners Rounded 127">
                <a:extLst>
                  <a:ext uri="{FF2B5EF4-FFF2-40B4-BE49-F238E27FC236}">
                    <a16:creationId xmlns:a16="http://schemas.microsoft.com/office/drawing/2014/main" id="{1168A3D1-2454-FFC8-B5BB-FECDA7367F77}"/>
                  </a:ext>
                </a:extLst>
              </p:cNvPr>
              <p:cNvSpPr/>
              <p:nvPr/>
            </p:nvSpPr>
            <p:spPr bwMode="auto">
              <a:xfrm>
                <a:off x="7046931" y="5692695"/>
                <a:ext cx="1190217" cy="822960"/>
              </a:xfrm>
              <a:prstGeom prst="round2SameRect">
                <a:avLst>
                  <a:gd name="adj1" fmla="val 10157"/>
                  <a:gd name="adj2" fmla="val 0"/>
                </a:avLst>
              </a:prstGeom>
              <a:solidFill>
                <a:srgbClr val="00206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400" dirty="0">
                  <a:latin typeface="+mj-lt"/>
                </a:endParaRPr>
              </a:p>
            </p:txBody>
          </p:sp>
          <p:sp>
            <p:nvSpPr>
              <p:cNvPr id="33" name="Rectangle: Rounded Corners 128">
                <a:extLst>
                  <a:ext uri="{FF2B5EF4-FFF2-40B4-BE49-F238E27FC236}">
                    <a16:creationId xmlns:a16="http://schemas.microsoft.com/office/drawing/2014/main" id="{57BE47CA-EE7C-1EEF-2C2C-F76C778186BD}"/>
                  </a:ext>
                </a:extLst>
              </p:cNvPr>
              <p:cNvSpPr/>
              <p:nvPr/>
            </p:nvSpPr>
            <p:spPr bwMode="auto">
              <a:xfrm>
                <a:off x="7046931" y="5794184"/>
                <a:ext cx="1190217" cy="721471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5400" dist="12700" dir="54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sz="1400" dirty="0">
                    <a:latin typeface="+mj-lt"/>
                  </a:rPr>
                  <a:t>Tech Security Lead(s)</a:t>
                </a:r>
              </a:p>
            </p:txBody>
          </p:sp>
          <p:sp>
            <p:nvSpPr>
              <p:cNvPr id="34" name="Rectangle: Top Corners Rounded 84">
                <a:extLst>
                  <a:ext uri="{FF2B5EF4-FFF2-40B4-BE49-F238E27FC236}">
                    <a16:creationId xmlns:a16="http://schemas.microsoft.com/office/drawing/2014/main" id="{8818F982-6F60-5A34-A5EB-15542C35346E}"/>
                  </a:ext>
                </a:extLst>
              </p:cNvPr>
              <p:cNvSpPr/>
              <p:nvPr/>
            </p:nvSpPr>
            <p:spPr bwMode="auto">
              <a:xfrm>
                <a:off x="1105142" y="4316280"/>
                <a:ext cx="1190217" cy="822960"/>
              </a:xfrm>
              <a:prstGeom prst="round2SameRect">
                <a:avLst>
                  <a:gd name="adj1" fmla="val 10157"/>
                  <a:gd name="adj2" fmla="val 0"/>
                </a:avLst>
              </a:prstGeom>
              <a:solidFill>
                <a:srgbClr val="00206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400" dirty="0">
                  <a:latin typeface="+mj-lt"/>
                </a:endParaRPr>
              </a:p>
            </p:txBody>
          </p:sp>
          <p:sp>
            <p:nvSpPr>
              <p:cNvPr id="35" name="Rectangle: Rounded Corners 96">
                <a:extLst>
                  <a:ext uri="{FF2B5EF4-FFF2-40B4-BE49-F238E27FC236}">
                    <a16:creationId xmlns:a16="http://schemas.microsoft.com/office/drawing/2014/main" id="{8792955C-B69A-8DCB-252C-6A2B13B16329}"/>
                  </a:ext>
                </a:extLst>
              </p:cNvPr>
              <p:cNvSpPr/>
              <p:nvPr/>
            </p:nvSpPr>
            <p:spPr bwMode="auto">
              <a:xfrm>
                <a:off x="1105142" y="4417769"/>
                <a:ext cx="1190217" cy="721471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5400" dist="12700" dir="54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sz="1400" dirty="0">
                    <a:latin typeface="+mj-lt"/>
                  </a:rPr>
                  <a:t>Legal</a:t>
                </a:r>
                <a:br>
                  <a:rPr lang="en-US" sz="1400" dirty="0">
                    <a:latin typeface="+mj-lt"/>
                  </a:rPr>
                </a:br>
                <a:r>
                  <a:rPr lang="en-US" sz="1400" dirty="0">
                    <a:latin typeface="+mj-lt"/>
                  </a:rPr>
                  <a:t>Lead</a:t>
                </a:r>
              </a:p>
            </p:txBody>
          </p:sp>
          <p:sp>
            <p:nvSpPr>
              <p:cNvPr id="36" name="Rectangle: Top Corners Rounded 102">
                <a:extLst>
                  <a:ext uri="{FF2B5EF4-FFF2-40B4-BE49-F238E27FC236}">
                    <a16:creationId xmlns:a16="http://schemas.microsoft.com/office/drawing/2014/main" id="{5A0627A7-E66B-467D-9F17-F33DA381926C}"/>
                  </a:ext>
                </a:extLst>
              </p:cNvPr>
              <p:cNvSpPr/>
              <p:nvPr/>
            </p:nvSpPr>
            <p:spPr bwMode="auto">
              <a:xfrm>
                <a:off x="2425540" y="4316280"/>
                <a:ext cx="1190217" cy="822960"/>
              </a:xfrm>
              <a:prstGeom prst="round2SameRect">
                <a:avLst>
                  <a:gd name="adj1" fmla="val 10157"/>
                  <a:gd name="adj2" fmla="val 0"/>
                </a:avLst>
              </a:prstGeom>
              <a:solidFill>
                <a:srgbClr val="00206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400" dirty="0">
                  <a:latin typeface="+mj-lt"/>
                </a:endParaRPr>
              </a:p>
            </p:txBody>
          </p:sp>
          <p:sp>
            <p:nvSpPr>
              <p:cNvPr id="37" name="Rectangle: Rounded Corners 103">
                <a:extLst>
                  <a:ext uri="{FF2B5EF4-FFF2-40B4-BE49-F238E27FC236}">
                    <a16:creationId xmlns:a16="http://schemas.microsoft.com/office/drawing/2014/main" id="{50DD576C-0D14-BE1D-280F-6119540F3E4F}"/>
                  </a:ext>
                </a:extLst>
              </p:cNvPr>
              <p:cNvSpPr/>
              <p:nvPr/>
            </p:nvSpPr>
            <p:spPr bwMode="auto">
              <a:xfrm>
                <a:off x="2425540" y="4417769"/>
                <a:ext cx="1190217" cy="721471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5400" dist="12700" dir="54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sz="1400" dirty="0">
                    <a:latin typeface="+mj-lt"/>
                  </a:rPr>
                  <a:t>Finance</a:t>
                </a:r>
                <a:br>
                  <a:rPr lang="en-US" sz="1400" dirty="0">
                    <a:latin typeface="+mj-lt"/>
                  </a:rPr>
                </a:br>
                <a:r>
                  <a:rPr lang="en-US" sz="1400" dirty="0">
                    <a:latin typeface="+mj-lt"/>
                  </a:rPr>
                  <a:t>Lead</a:t>
                </a:r>
              </a:p>
            </p:txBody>
          </p:sp>
          <p:sp>
            <p:nvSpPr>
              <p:cNvPr id="38" name="Rectangle: Top Corners Rounded 105">
                <a:extLst>
                  <a:ext uri="{FF2B5EF4-FFF2-40B4-BE49-F238E27FC236}">
                    <a16:creationId xmlns:a16="http://schemas.microsoft.com/office/drawing/2014/main" id="{BDC71A83-0254-303B-9A22-D83BDA2CED09}"/>
                  </a:ext>
                </a:extLst>
              </p:cNvPr>
              <p:cNvSpPr/>
              <p:nvPr/>
            </p:nvSpPr>
            <p:spPr bwMode="auto">
              <a:xfrm>
                <a:off x="3745937" y="4316280"/>
                <a:ext cx="1190217" cy="822960"/>
              </a:xfrm>
              <a:prstGeom prst="round2SameRect">
                <a:avLst>
                  <a:gd name="adj1" fmla="val 10157"/>
                  <a:gd name="adj2" fmla="val 0"/>
                </a:avLst>
              </a:prstGeom>
              <a:solidFill>
                <a:srgbClr val="00206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400" dirty="0">
                  <a:latin typeface="+mj-lt"/>
                </a:endParaRPr>
              </a:p>
            </p:txBody>
          </p:sp>
          <p:sp>
            <p:nvSpPr>
              <p:cNvPr id="39" name="Rectangle: Rounded Corners 106">
                <a:extLst>
                  <a:ext uri="{FF2B5EF4-FFF2-40B4-BE49-F238E27FC236}">
                    <a16:creationId xmlns:a16="http://schemas.microsoft.com/office/drawing/2014/main" id="{CE496409-063B-7400-6554-7B784A9A0DD4}"/>
                  </a:ext>
                </a:extLst>
              </p:cNvPr>
              <p:cNvSpPr/>
              <p:nvPr/>
            </p:nvSpPr>
            <p:spPr bwMode="auto">
              <a:xfrm>
                <a:off x="3745937" y="4417769"/>
                <a:ext cx="1190217" cy="721471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5400" dist="12700" dir="54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sz="1400" dirty="0">
                    <a:latin typeface="+mj-lt"/>
                  </a:rPr>
                  <a:t>Compliance Lead</a:t>
                </a:r>
              </a:p>
            </p:txBody>
          </p:sp>
          <p:sp>
            <p:nvSpPr>
              <p:cNvPr id="40" name="Rectangle: Top Corners Rounded 39">
                <a:extLst>
                  <a:ext uri="{FF2B5EF4-FFF2-40B4-BE49-F238E27FC236}">
                    <a16:creationId xmlns:a16="http://schemas.microsoft.com/office/drawing/2014/main" id="{B120BF56-48A2-7F13-3D9B-526C9102BC71}"/>
                  </a:ext>
                </a:extLst>
              </p:cNvPr>
              <p:cNvSpPr/>
              <p:nvPr/>
            </p:nvSpPr>
            <p:spPr bwMode="auto">
              <a:xfrm>
                <a:off x="5066336" y="4316280"/>
                <a:ext cx="1190217" cy="822960"/>
              </a:xfrm>
              <a:prstGeom prst="round2SameRect">
                <a:avLst>
                  <a:gd name="adj1" fmla="val 10157"/>
                  <a:gd name="adj2" fmla="val 0"/>
                </a:avLst>
              </a:prstGeom>
              <a:solidFill>
                <a:srgbClr val="00206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400" dirty="0">
                  <a:latin typeface="+mj-lt"/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E0BEBEE7-4F97-1480-19AC-3CAF9A0D078A}"/>
                  </a:ext>
                </a:extLst>
              </p:cNvPr>
              <p:cNvSpPr/>
              <p:nvPr/>
            </p:nvSpPr>
            <p:spPr bwMode="auto">
              <a:xfrm>
                <a:off x="5066336" y="4417769"/>
                <a:ext cx="1190217" cy="721471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5400" dist="12700" dir="54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0" tIns="45720" rIns="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sz="1400" dirty="0">
                    <a:latin typeface="+mj-lt"/>
                  </a:rPr>
                  <a:t>Technology </a:t>
                </a:r>
                <a:br>
                  <a:rPr lang="en-US" sz="1400" dirty="0">
                    <a:latin typeface="+mj-lt"/>
                  </a:rPr>
                </a:br>
                <a:r>
                  <a:rPr lang="en-US" sz="1400" dirty="0">
                    <a:latin typeface="+mj-lt"/>
                  </a:rPr>
                  <a:t>Project Manager</a:t>
                </a:r>
              </a:p>
            </p:txBody>
          </p:sp>
          <p:sp>
            <p:nvSpPr>
              <p:cNvPr id="42" name="Rectangle: Top Corners Rounded 111">
                <a:extLst>
                  <a:ext uri="{FF2B5EF4-FFF2-40B4-BE49-F238E27FC236}">
                    <a16:creationId xmlns:a16="http://schemas.microsoft.com/office/drawing/2014/main" id="{6949D5BD-B9A7-CAF7-050E-DBAF5D4C2D8A}"/>
                  </a:ext>
                </a:extLst>
              </p:cNvPr>
              <p:cNvSpPr/>
              <p:nvPr/>
            </p:nvSpPr>
            <p:spPr bwMode="auto">
              <a:xfrm>
                <a:off x="6386732" y="4316280"/>
                <a:ext cx="1190217" cy="822960"/>
              </a:xfrm>
              <a:prstGeom prst="round2SameRect">
                <a:avLst>
                  <a:gd name="adj1" fmla="val 10157"/>
                  <a:gd name="adj2" fmla="val 0"/>
                </a:avLst>
              </a:prstGeom>
              <a:solidFill>
                <a:srgbClr val="00206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400" dirty="0">
                  <a:latin typeface="+mj-lt"/>
                </a:endParaRPr>
              </a:p>
            </p:txBody>
          </p:sp>
          <p:sp>
            <p:nvSpPr>
              <p:cNvPr id="43" name="Rectangle: Rounded Corners 112">
                <a:extLst>
                  <a:ext uri="{FF2B5EF4-FFF2-40B4-BE49-F238E27FC236}">
                    <a16:creationId xmlns:a16="http://schemas.microsoft.com/office/drawing/2014/main" id="{77111419-14E2-3926-5A53-1C95F26C2F54}"/>
                  </a:ext>
                </a:extLst>
              </p:cNvPr>
              <p:cNvSpPr/>
              <p:nvPr/>
            </p:nvSpPr>
            <p:spPr bwMode="auto">
              <a:xfrm>
                <a:off x="6386732" y="4417769"/>
                <a:ext cx="1190217" cy="721471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5400" dist="12700" dir="54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sz="1400" dirty="0">
                    <a:latin typeface="+mj-lt"/>
                  </a:rPr>
                  <a:t>Operations</a:t>
                </a:r>
                <a:br>
                  <a:rPr lang="en-US" sz="1400" dirty="0">
                    <a:latin typeface="+mj-lt"/>
                  </a:rPr>
                </a:br>
                <a:r>
                  <a:rPr lang="en-US" sz="1400" dirty="0">
                    <a:latin typeface="+mj-lt"/>
                  </a:rPr>
                  <a:t>Lead</a:t>
                </a:r>
              </a:p>
            </p:txBody>
          </p:sp>
          <p:sp>
            <p:nvSpPr>
              <p:cNvPr id="44" name="Rectangle: Top Corners Rounded 114">
                <a:extLst>
                  <a:ext uri="{FF2B5EF4-FFF2-40B4-BE49-F238E27FC236}">
                    <a16:creationId xmlns:a16="http://schemas.microsoft.com/office/drawing/2014/main" id="{38AAA692-EB0A-47B7-43E8-596F226300B1}"/>
                  </a:ext>
                </a:extLst>
              </p:cNvPr>
              <p:cNvSpPr/>
              <p:nvPr/>
            </p:nvSpPr>
            <p:spPr bwMode="auto">
              <a:xfrm>
                <a:off x="7707131" y="4316280"/>
                <a:ext cx="1190217" cy="822960"/>
              </a:xfrm>
              <a:prstGeom prst="round2SameRect">
                <a:avLst>
                  <a:gd name="adj1" fmla="val 10157"/>
                  <a:gd name="adj2" fmla="val 0"/>
                </a:avLst>
              </a:prstGeom>
              <a:solidFill>
                <a:srgbClr val="00206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400" dirty="0">
                  <a:latin typeface="+mj-lt"/>
                </a:endParaRPr>
              </a:p>
            </p:txBody>
          </p:sp>
          <p:sp>
            <p:nvSpPr>
              <p:cNvPr id="45" name="Rectangle: Rounded Corners 115">
                <a:extLst>
                  <a:ext uri="{FF2B5EF4-FFF2-40B4-BE49-F238E27FC236}">
                    <a16:creationId xmlns:a16="http://schemas.microsoft.com/office/drawing/2014/main" id="{E08B4EB1-828D-2440-65FD-0BD508E0CFC8}"/>
                  </a:ext>
                </a:extLst>
              </p:cNvPr>
              <p:cNvSpPr/>
              <p:nvPr/>
            </p:nvSpPr>
            <p:spPr bwMode="auto">
              <a:xfrm>
                <a:off x="7707131" y="4417769"/>
                <a:ext cx="1190217" cy="721471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5400" dist="12700" dir="54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sz="1400" dirty="0">
                    <a:latin typeface="+mj-lt"/>
                  </a:rPr>
                  <a:t>Human Resource Lead</a:t>
                </a:r>
              </a:p>
            </p:txBody>
          </p:sp>
          <p:sp>
            <p:nvSpPr>
              <p:cNvPr id="46" name="Rectangle: Top Corners Rounded 117">
                <a:extLst>
                  <a:ext uri="{FF2B5EF4-FFF2-40B4-BE49-F238E27FC236}">
                    <a16:creationId xmlns:a16="http://schemas.microsoft.com/office/drawing/2014/main" id="{B03E0910-8DBF-A62C-A4D9-934C430D5EE8}"/>
                  </a:ext>
                </a:extLst>
              </p:cNvPr>
              <p:cNvSpPr/>
              <p:nvPr/>
            </p:nvSpPr>
            <p:spPr bwMode="auto">
              <a:xfrm>
                <a:off x="9027528" y="4316280"/>
                <a:ext cx="1190217" cy="822960"/>
              </a:xfrm>
              <a:prstGeom prst="round2SameRect">
                <a:avLst>
                  <a:gd name="adj1" fmla="val 10157"/>
                  <a:gd name="adj2" fmla="val 0"/>
                </a:avLst>
              </a:prstGeom>
              <a:solidFill>
                <a:srgbClr val="00206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400" dirty="0">
                  <a:latin typeface="+mj-lt"/>
                </a:endParaRPr>
              </a:p>
            </p:txBody>
          </p:sp>
          <p:sp>
            <p:nvSpPr>
              <p:cNvPr id="47" name="Rectangle: Rounded Corners 118">
                <a:extLst>
                  <a:ext uri="{FF2B5EF4-FFF2-40B4-BE49-F238E27FC236}">
                    <a16:creationId xmlns:a16="http://schemas.microsoft.com/office/drawing/2014/main" id="{2C1F7F82-5013-742A-CE3B-1F414FBDB447}"/>
                  </a:ext>
                </a:extLst>
              </p:cNvPr>
              <p:cNvSpPr/>
              <p:nvPr/>
            </p:nvSpPr>
            <p:spPr bwMode="auto">
              <a:xfrm>
                <a:off x="9027528" y="4417769"/>
                <a:ext cx="1190217" cy="721471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25400" dist="12700" dir="54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54864" tIns="45720" rIns="54864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r>
                  <a:rPr lang="en-US" sz="1400" dirty="0">
                    <a:latin typeface="+mj-lt"/>
                  </a:rPr>
                  <a:t>Marketing Lead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1670D29-E80F-5255-D8A0-ECFF4A32A882}"/>
                  </a:ext>
                </a:extLst>
              </p:cNvPr>
              <p:cNvGrpSpPr/>
              <p:nvPr/>
            </p:nvGrpSpPr>
            <p:grpSpPr>
              <a:xfrm>
                <a:off x="5417861" y="1705897"/>
                <a:ext cx="484518" cy="485814"/>
                <a:chOff x="-7203043" y="1213040"/>
                <a:chExt cx="2278094" cy="2284189"/>
              </a:xfrm>
            </p:grpSpPr>
            <p:sp>
              <p:nvSpPr>
                <p:cNvPr id="73" name="Freeform: Shape 195">
                  <a:extLst>
                    <a:ext uri="{FF2B5EF4-FFF2-40B4-BE49-F238E27FC236}">
                      <a16:creationId xmlns:a16="http://schemas.microsoft.com/office/drawing/2014/main" id="{67EAC084-3FC4-FA02-978E-2DC4C5BB5F0B}"/>
                    </a:ext>
                  </a:extLst>
                </p:cNvPr>
                <p:cNvSpPr/>
                <p:nvPr/>
              </p:nvSpPr>
              <p:spPr>
                <a:xfrm>
                  <a:off x="-6424945" y="1213040"/>
                  <a:ext cx="718375" cy="718375"/>
                </a:xfrm>
                <a:custGeom>
                  <a:avLst/>
                  <a:gdLst>
                    <a:gd name="connsiteX0" fmla="*/ 718376 w 718375"/>
                    <a:gd name="connsiteY0" fmla="*/ 359188 h 718375"/>
                    <a:gd name="connsiteX1" fmla="*/ 359188 w 718375"/>
                    <a:gd name="connsiteY1" fmla="*/ 718376 h 718375"/>
                    <a:gd name="connsiteX2" fmla="*/ 0 w 718375"/>
                    <a:gd name="connsiteY2" fmla="*/ 359188 h 718375"/>
                    <a:gd name="connsiteX3" fmla="*/ 359188 w 718375"/>
                    <a:gd name="connsiteY3" fmla="*/ 0 h 718375"/>
                    <a:gd name="connsiteX4" fmla="*/ 718376 w 718375"/>
                    <a:gd name="connsiteY4" fmla="*/ 359188 h 718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8375" h="718375">
                      <a:moveTo>
                        <a:pt x="718376" y="359188"/>
                      </a:moveTo>
                      <a:cubicBezTo>
                        <a:pt x="718376" y="557562"/>
                        <a:pt x="557562" y="718376"/>
                        <a:pt x="359188" y="718376"/>
                      </a:cubicBezTo>
                      <a:cubicBezTo>
                        <a:pt x="160814" y="718376"/>
                        <a:pt x="0" y="557562"/>
                        <a:pt x="0" y="359188"/>
                      </a:cubicBezTo>
                      <a:cubicBezTo>
                        <a:pt x="0" y="160814"/>
                        <a:pt x="160814" y="0"/>
                        <a:pt x="359188" y="0"/>
                      </a:cubicBezTo>
                      <a:cubicBezTo>
                        <a:pt x="557562" y="0"/>
                        <a:pt x="718376" y="160814"/>
                        <a:pt x="718376" y="359188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00226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4" name="Freeform: Shape 196">
                  <a:extLst>
                    <a:ext uri="{FF2B5EF4-FFF2-40B4-BE49-F238E27FC236}">
                      <a16:creationId xmlns:a16="http://schemas.microsoft.com/office/drawing/2014/main" id="{AC010701-B5DD-4B32-EE01-F0BE7A4B8875}"/>
                    </a:ext>
                  </a:extLst>
                </p:cNvPr>
                <p:cNvSpPr/>
                <p:nvPr/>
              </p:nvSpPr>
              <p:spPr>
                <a:xfrm>
                  <a:off x="-6689550" y="1967611"/>
                  <a:ext cx="1247584" cy="622649"/>
                </a:xfrm>
                <a:custGeom>
                  <a:avLst/>
                  <a:gdLst>
                    <a:gd name="connsiteX0" fmla="*/ 1247585 w 1247584"/>
                    <a:gd name="connsiteY0" fmla="*/ 622649 h 622649"/>
                    <a:gd name="connsiteX1" fmla="*/ 623792 w 1247584"/>
                    <a:gd name="connsiteY1" fmla="*/ 0 h 622649"/>
                    <a:gd name="connsiteX2" fmla="*/ 0 w 1247584"/>
                    <a:gd name="connsiteY2" fmla="*/ 622649 h 622649"/>
                    <a:gd name="connsiteX3" fmla="*/ 1247585 w 1247584"/>
                    <a:gd name="connsiteY3" fmla="*/ 622649 h 622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7584" h="622649">
                      <a:moveTo>
                        <a:pt x="1247585" y="622649"/>
                      </a:moveTo>
                      <a:cubicBezTo>
                        <a:pt x="1246918" y="278701"/>
                        <a:pt x="967931" y="0"/>
                        <a:pt x="623792" y="0"/>
                      </a:cubicBezTo>
                      <a:cubicBezTo>
                        <a:pt x="279654" y="0"/>
                        <a:pt x="572" y="278606"/>
                        <a:pt x="0" y="622649"/>
                      </a:cubicBezTo>
                      <a:lnTo>
                        <a:pt x="1247585" y="622649"/>
                      </a:lnTo>
                      <a:close/>
                    </a:path>
                  </a:pathLst>
                </a:custGeom>
                <a:noFill/>
                <a:ln w="19050" cap="flat">
                  <a:solidFill>
                    <a:srgbClr val="00226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5" name="Freeform: Shape 197">
                  <a:extLst>
                    <a:ext uri="{FF2B5EF4-FFF2-40B4-BE49-F238E27FC236}">
                      <a16:creationId xmlns:a16="http://schemas.microsoft.com/office/drawing/2014/main" id="{2A0BEF79-2C9F-B55C-0BF6-28A3CD28F8DB}"/>
                    </a:ext>
                  </a:extLst>
                </p:cNvPr>
                <p:cNvSpPr/>
                <p:nvPr/>
              </p:nvSpPr>
              <p:spPr>
                <a:xfrm>
                  <a:off x="-6151197" y="2041239"/>
                  <a:ext cx="170783" cy="497109"/>
                </a:xfrm>
                <a:custGeom>
                  <a:avLst/>
                  <a:gdLst>
                    <a:gd name="connsiteX0" fmla="*/ 169450 w 170783"/>
                    <a:gd name="connsiteY0" fmla="*/ 327088 h 497109"/>
                    <a:gd name="connsiteX1" fmla="*/ 129159 w 170783"/>
                    <a:gd name="connsiteY1" fmla="*/ 203740 h 497109"/>
                    <a:gd name="connsiteX2" fmla="*/ 95250 w 170783"/>
                    <a:gd name="connsiteY2" fmla="*/ 100013 h 497109"/>
                    <a:gd name="connsiteX3" fmla="*/ 119253 w 170783"/>
                    <a:gd name="connsiteY3" fmla="*/ 58483 h 497109"/>
                    <a:gd name="connsiteX4" fmla="*/ 153067 w 170783"/>
                    <a:gd name="connsiteY4" fmla="*/ 0 h 497109"/>
                    <a:gd name="connsiteX5" fmla="*/ 85439 w 170783"/>
                    <a:gd name="connsiteY5" fmla="*/ 0 h 497109"/>
                    <a:gd name="connsiteX6" fmla="*/ 17812 w 170783"/>
                    <a:gd name="connsiteY6" fmla="*/ 0 h 497109"/>
                    <a:gd name="connsiteX7" fmla="*/ 51625 w 170783"/>
                    <a:gd name="connsiteY7" fmla="*/ 58483 h 497109"/>
                    <a:gd name="connsiteX8" fmla="*/ 75533 w 170783"/>
                    <a:gd name="connsiteY8" fmla="*/ 100013 h 497109"/>
                    <a:gd name="connsiteX9" fmla="*/ 41719 w 170783"/>
                    <a:gd name="connsiteY9" fmla="*/ 203740 h 497109"/>
                    <a:gd name="connsiteX10" fmla="*/ 1333 w 170783"/>
                    <a:gd name="connsiteY10" fmla="*/ 327088 h 497109"/>
                    <a:gd name="connsiteX11" fmla="*/ 0 w 170783"/>
                    <a:gd name="connsiteY11" fmla="*/ 331089 h 497109"/>
                    <a:gd name="connsiteX12" fmla="*/ 3238 w 170783"/>
                    <a:gd name="connsiteY12" fmla="*/ 337471 h 497109"/>
                    <a:gd name="connsiteX13" fmla="*/ 41719 w 170783"/>
                    <a:gd name="connsiteY13" fmla="*/ 412051 h 497109"/>
                    <a:gd name="connsiteX14" fmla="*/ 85439 w 170783"/>
                    <a:gd name="connsiteY14" fmla="*/ 497110 h 497109"/>
                    <a:gd name="connsiteX15" fmla="*/ 129159 w 170783"/>
                    <a:gd name="connsiteY15" fmla="*/ 412051 h 497109"/>
                    <a:gd name="connsiteX16" fmla="*/ 167545 w 170783"/>
                    <a:gd name="connsiteY16" fmla="*/ 337471 h 497109"/>
                    <a:gd name="connsiteX17" fmla="*/ 170783 w 170783"/>
                    <a:gd name="connsiteY17" fmla="*/ 331089 h 497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70783" h="497109">
                      <a:moveTo>
                        <a:pt x="169450" y="327088"/>
                      </a:moveTo>
                      <a:lnTo>
                        <a:pt x="129159" y="203740"/>
                      </a:lnTo>
                      <a:lnTo>
                        <a:pt x="95250" y="100013"/>
                      </a:lnTo>
                      <a:lnTo>
                        <a:pt x="119253" y="58483"/>
                      </a:lnTo>
                      <a:lnTo>
                        <a:pt x="153067" y="0"/>
                      </a:lnTo>
                      <a:lnTo>
                        <a:pt x="85439" y="0"/>
                      </a:lnTo>
                      <a:lnTo>
                        <a:pt x="17812" y="0"/>
                      </a:lnTo>
                      <a:lnTo>
                        <a:pt x="51625" y="58483"/>
                      </a:lnTo>
                      <a:lnTo>
                        <a:pt x="75533" y="100013"/>
                      </a:lnTo>
                      <a:lnTo>
                        <a:pt x="41719" y="203740"/>
                      </a:lnTo>
                      <a:lnTo>
                        <a:pt x="1333" y="327088"/>
                      </a:lnTo>
                      <a:lnTo>
                        <a:pt x="0" y="331089"/>
                      </a:lnTo>
                      <a:lnTo>
                        <a:pt x="3238" y="337471"/>
                      </a:lnTo>
                      <a:lnTo>
                        <a:pt x="41719" y="412051"/>
                      </a:lnTo>
                      <a:lnTo>
                        <a:pt x="85439" y="497110"/>
                      </a:lnTo>
                      <a:lnTo>
                        <a:pt x="129159" y="412051"/>
                      </a:lnTo>
                      <a:lnTo>
                        <a:pt x="167545" y="337471"/>
                      </a:lnTo>
                      <a:lnTo>
                        <a:pt x="170783" y="331089"/>
                      </a:lnTo>
                      <a:close/>
                    </a:path>
                  </a:pathLst>
                </a:custGeom>
                <a:solidFill>
                  <a:srgbClr val="CF102D"/>
                </a:solidFill>
                <a:ln w="19050" cap="rnd">
                  <a:solidFill>
                    <a:srgbClr val="00226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6" name="Freeform: Shape 198">
                  <a:extLst>
                    <a:ext uri="{FF2B5EF4-FFF2-40B4-BE49-F238E27FC236}">
                      <a16:creationId xmlns:a16="http://schemas.microsoft.com/office/drawing/2014/main" id="{810DF9A3-D285-55BA-9DA0-0439433E5548}"/>
                    </a:ext>
                  </a:extLst>
                </p:cNvPr>
                <p:cNvSpPr/>
                <p:nvPr/>
              </p:nvSpPr>
              <p:spPr>
                <a:xfrm>
                  <a:off x="-7081884" y="2926873"/>
                  <a:ext cx="2032254" cy="314134"/>
                </a:xfrm>
                <a:custGeom>
                  <a:avLst/>
                  <a:gdLst>
                    <a:gd name="connsiteX0" fmla="*/ 0 w 2032254"/>
                    <a:gd name="connsiteY0" fmla="*/ 314134 h 314134"/>
                    <a:gd name="connsiteX1" fmla="*/ 0 w 2032254"/>
                    <a:gd name="connsiteY1" fmla="*/ 0 h 314134"/>
                    <a:gd name="connsiteX2" fmla="*/ 2032254 w 2032254"/>
                    <a:gd name="connsiteY2" fmla="*/ 0 h 314134"/>
                    <a:gd name="connsiteX3" fmla="*/ 2032254 w 2032254"/>
                    <a:gd name="connsiteY3" fmla="*/ 314134 h 314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32254" h="314134">
                      <a:moveTo>
                        <a:pt x="0" y="314134"/>
                      </a:moveTo>
                      <a:lnTo>
                        <a:pt x="0" y="0"/>
                      </a:lnTo>
                      <a:lnTo>
                        <a:pt x="2032254" y="0"/>
                      </a:lnTo>
                      <a:lnTo>
                        <a:pt x="2032254" y="314134"/>
                      </a:lnTo>
                    </a:path>
                  </a:pathLst>
                </a:custGeom>
                <a:noFill/>
                <a:ln w="19050" cap="rnd">
                  <a:solidFill>
                    <a:srgbClr val="00226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7" name="Freeform: Shape 199">
                  <a:extLst>
                    <a:ext uri="{FF2B5EF4-FFF2-40B4-BE49-F238E27FC236}">
                      <a16:creationId xmlns:a16="http://schemas.microsoft.com/office/drawing/2014/main" id="{68343651-D0BC-1DD5-A431-CFDA2B0F5A3D}"/>
                    </a:ext>
                  </a:extLst>
                </p:cNvPr>
                <p:cNvSpPr/>
                <p:nvPr/>
              </p:nvSpPr>
              <p:spPr>
                <a:xfrm>
                  <a:off x="-6065758" y="2602261"/>
                  <a:ext cx="9525" cy="638746"/>
                </a:xfrm>
                <a:custGeom>
                  <a:avLst/>
                  <a:gdLst>
                    <a:gd name="connsiteX0" fmla="*/ 0 w 9525"/>
                    <a:gd name="connsiteY0" fmla="*/ 0 h 638746"/>
                    <a:gd name="connsiteX1" fmla="*/ 0 w 9525"/>
                    <a:gd name="connsiteY1" fmla="*/ 638746 h 638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38746">
                      <a:moveTo>
                        <a:pt x="0" y="0"/>
                      </a:moveTo>
                      <a:lnTo>
                        <a:pt x="0" y="638746"/>
                      </a:lnTo>
                    </a:path>
                  </a:pathLst>
                </a:custGeom>
                <a:ln w="19050" cap="rnd">
                  <a:solidFill>
                    <a:srgbClr val="00226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8" name="Freeform: Shape 200">
                  <a:extLst>
                    <a:ext uri="{FF2B5EF4-FFF2-40B4-BE49-F238E27FC236}">
                      <a16:creationId xmlns:a16="http://schemas.microsoft.com/office/drawing/2014/main" id="{A6A05450-48A7-B5A0-4725-873CAC13BD4B}"/>
                    </a:ext>
                  </a:extLst>
                </p:cNvPr>
                <p:cNvSpPr/>
                <p:nvPr/>
              </p:nvSpPr>
              <p:spPr>
                <a:xfrm>
                  <a:off x="-7203043" y="3250723"/>
                  <a:ext cx="246507" cy="246506"/>
                </a:xfrm>
                <a:custGeom>
                  <a:avLst/>
                  <a:gdLst>
                    <a:gd name="connsiteX0" fmla="*/ 246507 w 246507"/>
                    <a:gd name="connsiteY0" fmla="*/ 123254 h 246506"/>
                    <a:gd name="connsiteX1" fmla="*/ 123253 w 246507"/>
                    <a:gd name="connsiteY1" fmla="*/ 246507 h 246506"/>
                    <a:gd name="connsiteX2" fmla="*/ 0 w 246507"/>
                    <a:gd name="connsiteY2" fmla="*/ 123254 h 246506"/>
                    <a:gd name="connsiteX3" fmla="*/ 123253 w 246507"/>
                    <a:gd name="connsiteY3" fmla="*/ 0 h 246506"/>
                    <a:gd name="connsiteX4" fmla="*/ 246507 w 246507"/>
                    <a:gd name="connsiteY4" fmla="*/ 123254 h 246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07" h="246506">
                      <a:moveTo>
                        <a:pt x="246507" y="123254"/>
                      </a:moveTo>
                      <a:cubicBezTo>
                        <a:pt x="246507" y="191325"/>
                        <a:pt x="191325" y="246507"/>
                        <a:pt x="123253" y="246507"/>
                      </a:cubicBezTo>
                      <a:cubicBezTo>
                        <a:pt x="55182" y="246507"/>
                        <a:pt x="0" y="191325"/>
                        <a:pt x="0" y="123254"/>
                      </a:cubicBezTo>
                      <a:cubicBezTo>
                        <a:pt x="0" y="55183"/>
                        <a:pt x="55182" y="0"/>
                        <a:pt x="123253" y="0"/>
                      </a:cubicBezTo>
                      <a:cubicBezTo>
                        <a:pt x="191325" y="0"/>
                        <a:pt x="246507" y="55183"/>
                        <a:pt x="246507" y="123254"/>
                      </a:cubicBezTo>
                      <a:close/>
                    </a:path>
                  </a:pathLst>
                </a:custGeom>
                <a:solidFill>
                  <a:srgbClr val="CF102D"/>
                </a:solidFill>
                <a:ln w="19050" cap="rnd">
                  <a:solidFill>
                    <a:srgbClr val="00226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9" name="Freeform: Shape 201">
                  <a:extLst>
                    <a:ext uri="{FF2B5EF4-FFF2-40B4-BE49-F238E27FC236}">
                      <a16:creationId xmlns:a16="http://schemas.microsoft.com/office/drawing/2014/main" id="{EAAAAD87-9C49-FF4E-3B04-4FEF91E4D0CB}"/>
                    </a:ext>
                  </a:extLst>
                </p:cNvPr>
                <p:cNvSpPr/>
                <p:nvPr/>
              </p:nvSpPr>
              <p:spPr>
                <a:xfrm>
                  <a:off x="-6189011" y="3250723"/>
                  <a:ext cx="246506" cy="246506"/>
                </a:xfrm>
                <a:custGeom>
                  <a:avLst/>
                  <a:gdLst>
                    <a:gd name="connsiteX0" fmla="*/ 246507 w 246506"/>
                    <a:gd name="connsiteY0" fmla="*/ 123254 h 246506"/>
                    <a:gd name="connsiteX1" fmla="*/ 123253 w 246506"/>
                    <a:gd name="connsiteY1" fmla="*/ 246507 h 246506"/>
                    <a:gd name="connsiteX2" fmla="*/ 0 w 246506"/>
                    <a:gd name="connsiteY2" fmla="*/ 123254 h 246506"/>
                    <a:gd name="connsiteX3" fmla="*/ 123253 w 246506"/>
                    <a:gd name="connsiteY3" fmla="*/ 0 h 246506"/>
                    <a:gd name="connsiteX4" fmla="*/ 246507 w 246506"/>
                    <a:gd name="connsiteY4" fmla="*/ 123254 h 246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06" h="246506">
                      <a:moveTo>
                        <a:pt x="246507" y="123254"/>
                      </a:moveTo>
                      <a:cubicBezTo>
                        <a:pt x="246507" y="191325"/>
                        <a:pt x="191325" y="246507"/>
                        <a:pt x="123253" y="246507"/>
                      </a:cubicBezTo>
                      <a:cubicBezTo>
                        <a:pt x="55182" y="246507"/>
                        <a:pt x="0" y="191325"/>
                        <a:pt x="0" y="123254"/>
                      </a:cubicBezTo>
                      <a:cubicBezTo>
                        <a:pt x="0" y="55183"/>
                        <a:pt x="55182" y="0"/>
                        <a:pt x="123253" y="0"/>
                      </a:cubicBezTo>
                      <a:cubicBezTo>
                        <a:pt x="191325" y="0"/>
                        <a:pt x="246507" y="55183"/>
                        <a:pt x="246507" y="123254"/>
                      </a:cubicBezTo>
                      <a:close/>
                    </a:path>
                  </a:pathLst>
                </a:custGeom>
                <a:solidFill>
                  <a:srgbClr val="CF102D"/>
                </a:solidFill>
                <a:ln w="19050" cap="rnd">
                  <a:solidFill>
                    <a:srgbClr val="00226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80" name="Freeform: Shape 202">
                  <a:extLst>
                    <a:ext uri="{FF2B5EF4-FFF2-40B4-BE49-F238E27FC236}">
                      <a16:creationId xmlns:a16="http://schemas.microsoft.com/office/drawing/2014/main" id="{D872D697-DAD2-3191-C8AB-2C44D13BAD57}"/>
                    </a:ext>
                  </a:extLst>
                </p:cNvPr>
                <p:cNvSpPr/>
                <p:nvPr/>
              </p:nvSpPr>
              <p:spPr>
                <a:xfrm>
                  <a:off x="-5171455" y="3250723"/>
                  <a:ext cx="246506" cy="246506"/>
                </a:xfrm>
                <a:custGeom>
                  <a:avLst/>
                  <a:gdLst>
                    <a:gd name="connsiteX0" fmla="*/ 246507 w 246506"/>
                    <a:gd name="connsiteY0" fmla="*/ 123254 h 246506"/>
                    <a:gd name="connsiteX1" fmla="*/ 123253 w 246506"/>
                    <a:gd name="connsiteY1" fmla="*/ 246507 h 246506"/>
                    <a:gd name="connsiteX2" fmla="*/ 0 w 246506"/>
                    <a:gd name="connsiteY2" fmla="*/ 123254 h 246506"/>
                    <a:gd name="connsiteX3" fmla="*/ 123253 w 246506"/>
                    <a:gd name="connsiteY3" fmla="*/ 0 h 246506"/>
                    <a:gd name="connsiteX4" fmla="*/ 246507 w 246506"/>
                    <a:gd name="connsiteY4" fmla="*/ 123254 h 246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06" h="246506">
                      <a:moveTo>
                        <a:pt x="246507" y="123254"/>
                      </a:moveTo>
                      <a:cubicBezTo>
                        <a:pt x="246507" y="191325"/>
                        <a:pt x="191324" y="246507"/>
                        <a:pt x="123253" y="246507"/>
                      </a:cubicBezTo>
                      <a:cubicBezTo>
                        <a:pt x="55182" y="246507"/>
                        <a:pt x="0" y="191325"/>
                        <a:pt x="0" y="123254"/>
                      </a:cubicBezTo>
                      <a:cubicBezTo>
                        <a:pt x="0" y="55183"/>
                        <a:pt x="55182" y="0"/>
                        <a:pt x="123253" y="0"/>
                      </a:cubicBezTo>
                      <a:cubicBezTo>
                        <a:pt x="191324" y="0"/>
                        <a:pt x="246507" y="55183"/>
                        <a:pt x="246507" y="123254"/>
                      </a:cubicBezTo>
                      <a:close/>
                    </a:path>
                  </a:pathLst>
                </a:custGeom>
                <a:solidFill>
                  <a:srgbClr val="CF102D"/>
                </a:solidFill>
                <a:ln w="19050" cap="rnd">
                  <a:solidFill>
                    <a:srgbClr val="00226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49" name="Graphic 190">
                <a:extLst>
                  <a:ext uri="{FF2B5EF4-FFF2-40B4-BE49-F238E27FC236}">
                    <a16:creationId xmlns:a16="http://schemas.microsoft.com/office/drawing/2014/main" id="{643A062F-38D1-CD6A-799A-976EA73336BE}"/>
                  </a:ext>
                </a:extLst>
              </p:cNvPr>
              <p:cNvGrpSpPr/>
              <p:nvPr/>
            </p:nvGrpSpPr>
            <p:grpSpPr>
              <a:xfrm>
                <a:off x="3487855" y="2732789"/>
                <a:ext cx="409342" cy="335791"/>
                <a:chOff x="3151376" y="2003549"/>
                <a:chExt cx="520391" cy="426887"/>
              </a:xfrm>
            </p:grpSpPr>
            <p:sp>
              <p:nvSpPr>
                <p:cNvPr id="61" name="Freeform: Shape 207">
                  <a:extLst>
                    <a:ext uri="{FF2B5EF4-FFF2-40B4-BE49-F238E27FC236}">
                      <a16:creationId xmlns:a16="http://schemas.microsoft.com/office/drawing/2014/main" id="{05A17009-2683-0D80-71CB-D5E90552987E}"/>
                    </a:ext>
                  </a:extLst>
                </p:cNvPr>
                <p:cNvSpPr/>
                <p:nvPr/>
              </p:nvSpPr>
              <p:spPr>
                <a:xfrm>
                  <a:off x="3315008" y="2115669"/>
                  <a:ext cx="193845" cy="110384"/>
                </a:xfrm>
                <a:custGeom>
                  <a:avLst/>
                  <a:gdLst>
                    <a:gd name="connsiteX0" fmla="*/ 0 w 193845"/>
                    <a:gd name="connsiteY0" fmla="*/ 107273 h 110384"/>
                    <a:gd name="connsiteX1" fmla="*/ 4368 w 193845"/>
                    <a:gd name="connsiteY1" fmla="*/ 35778 h 110384"/>
                    <a:gd name="connsiteX2" fmla="*/ 22017 w 193845"/>
                    <a:gd name="connsiteY2" fmla="*/ 17889 h 110384"/>
                    <a:gd name="connsiteX3" fmla="*/ 48461 w 193845"/>
                    <a:gd name="connsiteY3" fmla="*/ 4487 h 110384"/>
                    <a:gd name="connsiteX4" fmla="*/ 61684 w 193845"/>
                    <a:gd name="connsiteY4" fmla="*/ 0 h 110384"/>
                    <a:gd name="connsiteX5" fmla="*/ 83701 w 193845"/>
                    <a:gd name="connsiteY5" fmla="*/ 49179 h 110384"/>
                    <a:gd name="connsiteX6" fmla="*/ 96923 w 193845"/>
                    <a:gd name="connsiteY6" fmla="*/ 58094 h 110384"/>
                    <a:gd name="connsiteX7" fmla="*/ 105718 w 193845"/>
                    <a:gd name="connsiteY7" fmla="*/ 53607 h 110384"/>
                    <a:gd name="connsiteX8" fmla="*/ 136589 w 193845"/>
                    <a:gd name="connsiteY8" fmla="*/ 0 h 110384"/>
                    <a:gd name="connsiteX9" fmla="*/ 163034 w 193845"/>
                    <a:gd name="connsiteY9" fmla="*/ 8915 h 110384"/>
                    <a:gd name="connsiteX10" fmla="*/ 185051 w 193845"/>
                    <a:gd name="connsiteY10" fmla="*/ 22316 h 110384"/>
                    <a:gd name="connsiteX11" fmla="*/ 193846 w 193845"/>
                    <a:gd name="connsiteY11" fmla="*/ 80470 h 110384"/>
                    <a:gd name="connsiteX12" fmla="*/ 193068 w 193845"/>
                    <a:gd name="connsiteY12" fmla="*/ 110384 h 110384"/>
                    <a:gd name="connsiteX13" fmla="*/ 0 w 193845"/>
                    <a:gd name="connsiteY13" fmla="*/ 110384 h 110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3845" h="110384">
                      <a:moveTo>
                        <a:pt x="0" y="107273"/>
                      </a:moveTo>
                      <a:lnTo>
                        <a:pt x="4368" y="35778"/>
                      </a:lnTo>
                      <a:lnTo>
                        <a:pt x="22017" y="17889"/>
                      </a:lnTo>
                      <a:lnTo>
                        <a:pt x="48461" y="4487"/>
                      </a:lnTo>
                      <a:lnTo>
                        <a:pt x="61684" y="0"/>
                      </a:lnTo>
                      <a:lnTo>
                        <a:pt x="83701" y="49179"/>
                      </a:lnTo>
                      <a:lnTo>
                        <a:pt x="96923" y="58094"/>
                      </a:lnTo>
                      <a:lnTo>
                        <a:pt x="105718" y="53607"/>
                      </a:lnTo>
                      <a:lnTo>
                        <a:pt x="136589" y="0"/>
                      </a:lnTo>
                      <a:lnTo>
                        <a:pt x="163034" y="8915"/>
                      </a:lnTo>
                      <a:lnTo>
                        <a:pt x="185051" y="22316"/>
                      </a:lnTo>
                      <a:lnTo>
                        <a:pt x="193846" y="80470"/>
                      </a:lnTo>
                      <a:lnTo>
                        <a:pt x="193068" y="110384"/>
                      </a:lnTo>
                      <a:lnTo>
                        <a:pt x="0" y="110384"/>
                      </a:lnTo>
                    </a:path>
                  </a:pathLst>
                </a:custGeom>
                <a:solidFill>
                  <a:srgbClr val="D3202E"/>
                </a:solidFill>
                <a:ln w="59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2" name="Freeform: Shape 208">
                  <a:extLst>
                    <a:ext uri="{FF2B5EF4-FFF2-40B4-BE49-F238E27FC236}">
                      <a16:creationId xmlns:a16="http://schemas.microsoft.com/office/drawing/2014/main" id="{3FCF5E6A-6863-E53D-16CA-81273727976E}"/>
                    </a:ext>
                  </a:extLst>
                </p:cNvPr>
                <p:cNvSpPr/>
                <p:nvPr/>
              </p:nvSpPr>
              <p:spPr>
                <a:xfrm rot="-5182800">
                  <a:off x="3332324" y="2197766"/>
                  <a:ext cx="38350" cy="13581"/>
                </a:xfrm>
                <a:custGeom>
                  <a:avLst/>
                  <a:gdLst>
                    <a:gd name="connsiteX0" fmla="*/ 0 w 38350"/>
                    <a:gd name="connsiteY0" fmla="*/ 0 h 13581"/>
                    <a:gd name="connsiteX1" fmla="*/ 38350 w 38350"/>
                    <a:gd name="connsiteY1" fmla="*/ 0 h 13581"/>
                    <a:gd name="connsiteX2" fmla="*/ 38350 w 38350"/>
                    <a:gd name="connsiteY2" fmla="*/ 13581 h 13581"/>
                    <a:gd name="connsiteX3" fmla="*/ 0 w 38350"/>
                    <a:gd name="connsiteY3" fmla="*/ 13581 h 13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350" h="13581">
                      <a:moveTo>
                        <a:pt x="0" y="0"/>
                      </a:moveTo>
                      <a:lnTo>
                        <a:pt x="38350" y="0"/>
                      </a:lnTo>
                      <a:lnTo>
                        <a:pt x="38350" y="13581"/>
                      </a:lnTo>
                      <a:lnTo>
                        <a:pt x="0" y="13581"/>
                      </a:lnTo>
                      <a:close/>
                    </a:path>
                  </a:pathLst>
                </a:custGeom>
                <a:solidFill>
                  <a:srgbClr val="29234D"/>
                </a:solidFill>
                <a:ln w="59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3" name="Freeform: Shape 209">
                  <a:extLst>
                    <a:ext uri="{FF2B5EF4-FFF2-40B4-BE49-F238E27FC236}">
                      <a16:creationId xmlns:a16="http://schemas.microsoft.com/office/drawing/2014/main" id="{040C0AB6-82EF-D2E0-F969-69E17195DFB0}"/>
                    </a:ext>
                  </a:extLst>
                </p:cNvPr>
                <p:cNvSpPr/>
                <p:nvPr/>
              </p:nvSpPr>
              <p:spPr>
                <a:xfrm rot="-217200">
                  <a:off x="3465050" y="2185447"/>
                  <a:ext cx="13581" cy="38350"/>
                </a:xfrm>
                <a:custGeom>
                  <a:avLst/>
                  <a:gdLst>
                    <a:gd name="connsiteX0" fmla="*/ 0 w 13581"/>
                    <a:gd name="connsiteY0" fmla="*/ 0 h 38350"/>
                    <a:gd name="connsiteX1" fmla="*/ 13581 w 13581"/>
                    <a:gd name="connsiteY1" fmla="*/ 0 h 38350"/>
                    <a:gd name="connsiteX2" fmla="*/ 13581 w 13581"/>
                    <a:gd name="connsiteY2" fmla="*/ 38350 h 38350"/>
                    <a:gd name="connsiteX3" fmla="*/ 0 w 13581"/>
                    <a:gd name="connsiteY3" fmla="*/ 38350 h 3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81" h="38350">
                      <a:moveTo>
                        <a:pt x="0" y="0"/>
                      </a:moveTo>
                      <a:lnTo>
                        <a:pt x="13581" y="0"/>
                      </a:lnTo>
                      <a:lnTo>
                        <a:pt x="13581" y="38350"/>
                      </a:lnTo>
                      <a:lnTo>
                        <a:pt x="0" y="38350"/>
                      </a:lnTo>
                      <a:close/>
                    </a:path>
                  </a:pathLst>
                </a:custGeom>
                <a:solidFill>
                  <a:srgbClr val="29234D"/>
                </a:solidFill>
                <a:ln w="59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4" name="Freeform: Shape 210">
                  <a:extLst>
                    <a:ext uri="{FF2B5EF4-FFF2-40B4-BE49-F238E27FC236}">
                      <a16:creationId xmlns:a16="http://schemas.microsoft.com/office/drawing/2014/main" id="{A2A0B35E-499D-9FDE-422A-BFD106001E06}"/>
                    </a:ext>
                  </a:extLst>
                </p:cNvPr>
                <p:cNvSpPr/>
                <p:nvPr/>
              </p:nvSpPr>
              <p:spPr>
                <a:xfrm>
                  <a:off x="3362392" y="2003549"/>
                  <a:ext cx="98598" cy="98598"/>
                </a:xfrm>
                <a:custGeom>
                  <a:avLst/>
                  <a:gdLst>
                    <a:gd name="connsiteX0" fmla="*/ 49299 w 98598"/>
                    <a:gd name="connsiteY0" fmla="*/ 98598 h 98598"/>
                    <a:gd name="connsiteX1" fmla="*/ 98598 w 98598"/>
                    <a:gd name="connsiteY1" fmla="*/ 49299 h 98598"/>
                    <a:gd name="connsiteX2" fmla="*/ 49299 w 98598"/>
                    <a:gd name="connsiteY2" fmla="*/ 0 h 98598"/>
                    <a:gd name="connsiteX3" fmla="*/ 0 w 98598"/>
                    <a:gd name="connsiteY3" fmla="*/ 49299 h 98598"/>
                    <a:gd name="connsiteX4" fmla="*/ 49299 w 98598"/>
                    <a:gd name="connsiteY4" fmla="*/ 98598 h 98598"/>
                    <a:gd name="connsiteX5" fmla="*/ 49299 w 98598"/>
                    <a:gd name="connsiteY5" fmla="*/ 13581 h 98598"/>
                    <a:gd name="connsiteX6" fmla="*/ 85196 w 98598"/>
                    <a:gd name="connsiteY6" fmla="*/ 49478 h 98598"/>
                    <a:gd name="connsiteX7" fmla="*/ 49299 w 98598"/>
                    <a:gd name="connsiteY7" fmla="*/ 85376 h 98598"/>
                    <a:gd name="connsiteX8" fmla="*/ 13402 w 98598"/>
                    <a:gd name="connsiteY8" fmla="*/ 49478 h 98598"/>
                    <a:gd name="connsiteX9" fmla="*/ 49299 w 98598"/>
                    <a:gd name="connsiteY9" fmla="*/ 13581 h 98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8598" h="98598">
                      <a:moveTo>
                        <a:pt x="49299" y="98598"/>
                      </a:moveTo>
                      <a:cubicBezTo>
                        <a:pt x="76526" y="98598"/>
                        <a:pt x="98598" y="76526"/>
                        <a:pt x="98598" y="49299"/>
                      </a:cubicBezTo>
                      <a:cubicBezTo>
                        <a:pt x="98598" y="22072"/>
                        <a:pt x="76526" y="0"/>
                        <a:pt x="49299" y="0"/>
                      </a:cubicBezTo>
                      <a:cubicBezTo>
                        <a:pt x="22072" y="0"/>
                        <a:pt x="0" y="22072"/>
                        <a:pt x="0" y="49299"/>
                      </a:cubicBezTo>
                      <a:cubicBezTo>
                        <a:pt x="33" y="76512"/>
                        <a:pt x="22086" y="98565"/>
                        <a:pt x="49299" y="98598"/>
                      </a:cubicBezTo>
                      <a:close/>
                      <a:moveTo>
                        <a:pt x="49299" y="13581"/>
                      </a:moveTo>
                      <a:cubicBezTo>
                        <a:pt x="69125" y="13581"/>
                        <a:pt x="85196" y="29653"/>
                        <a:pt x="85196" y="49478"/>
                      </a:cubicBezTo>
                      <a:cubicBezTo>
                        <a:pt x="85196" y="69304"/>
                        <a:pt x="69125" y="85376"/>
                        <a:pt x="49299" y="85376"/>
                      </a:cubicBezTo>
                      <a:cubicBezTo>
                        <a:pt x="29473" y="85376"/>
                        <a:pt x="13402" y="69304"/>
                        <a:pt x="13402" y="49478"/>
                      </a:cubicBezTo>
                      <a:cubicBezTo>
                        <a:pt x="13402" y="29653"/>
                        <a:pt x="29473" y="13581"/>
                        <a:pt x="49299" y="13581"/>
                      </a:cubicBezTo>
                      <a:close/>
                    </a:path>
                  </a:pathLst>
                </a:custGeom>
                <a:solidFill>
                  <a:srgbClr val="29234D"/>
                </a:solidFill>
                <a:ln w="4405" cap="flat">
                  <a:solidFill>
                    <a:srgbClr val="28234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5" name="Freeform: Shape 211">
                  <a:extLst>
                    <a:ext uri="{FF2B5EF4-FFF2-40B4-BE49-F238E27FC236}">
                      <a16:creationId xmlns:a16="http://schemas.microsoft.com/office/drawing/2014/main" id="{0679E2A5-7350-08A7-CEF1-39E9B5571657}"/>
                    </a:ext>
                  </a:extLst>
                </p:cNvPr>
                <p:cNvSpPr/>
                <p:nvPr/>
              </p:nvSpPr>
              <p:spPr>
                <a:xfrm rot="-215400">
                  <a:off x="3625411" y="2189544"/>
                  <a:ext cx="13581" cy="34222"/>
                </a:xfrm>
                <a:custGeom>
                  <a:avLst/>
                  <a:gdLst>
                    <a:gd name="connsiteX0" fmla="*/ 0 w 13581"/>
                    <a:gd name="connsiteY0" fmla="*/ 0 h 34222"/>
                    <a:gd name="connsiteX1" fmla="*/ 13581 w 13581"/>
                    <a:gd name="connsiteY1" fmla="*/ 0 h 34222"/>
                    <a:gd name="connsiteX2" fmla="*/ 13581 w 13581"/>
                    <a:gd name="connsiteY2" fmla="*/ 34222 h 34222"/>
                    <a:gd name="connsiteX3" fmla="*/ 0 w 13581"/>
                    <a:gd name="connsiteY3" fmla="*/ 34222 h 34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81" h="34222">
                      <a:moveTo>
                        <a:pt x="0" y="0"/>
                      </a:moveTo>
                      <a:lnTo>
                        <a:pt x="13581" y="0"/>
                      </a:lnTo>
                      <a:lnTo>
                        <a:pt x="13581" y="34222"/>
                      </a:lnTo>
                      <a:lnTo>
                        <a:pt x="0" y="34222"/>
                      </a:lnTo>
                      <a:close/>
                    </a:path>
                  </a:pathLst>
                </a:custGeom>
                <a:solidFill>
                  <a:srgbClr val="29234D"/>
                </a:solidFill>
                <a:ln w="59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6" name="Freeform: Shape 212">
                  <a:extLst>
                    <a:ext uri="{FF2B5EF4-FFF2-40B4-BE49-F238E27FC236}">
                      <a16:creationId xmlns:a16="http://schemas.microsoft.com/office/drawing/2014/main" id="{222C5E08-4756-3237-B457-2A9AAE50CDE7}"/>
                    </a:ext>
                  </a:extLst>
                </p:cNvPr>
                <p:cNvSpPr/>
                <p:nvPr/>
              </p:nvSpPr>
              <p:spPr>
                <a:xfrm>
                  <a:off x="3533862" y="2026643"/>
                  <a:ext cx="89384" cy="89384"/>
                </a:xfrm>
                <a:custGeom>
                  <a:avLst/>
                  <a:gdLst>
                    <a:gd name="connsiteX0" fmla="*/ 44692 w 89384"/>
                    <a:gd name="connsiteY0" fmla="*/ 89384 h 89384"/>
                    <a:gd name="connsiteX1" fmla="*/ 89384 w 89384"/>
                    <a:gd name="connsiteY1" fmla="*/ 44692 h 89384"/>
                    <a:gd name="connsiteX2" fmla="*/ 44692 w 89384"/>
                    <a:gd name="connsiteY2" fmla="*/ 0 h 89384"/>
                    <a:gd name="connsiteX3" fmla="*/ 0 w 89384"/>
                    <a:gd name="connsiteY3" fmla="*/ 44692 h 89384"/>
                    <a:gd name="connsiteX4" fmla="*/ 44692 w 89384"/>
                    <a:gd name="connsiteY4" fmla="*/ 89384 h 89384"/>
                    <a:gd name="connsiteX5" fmla="*/ 44692 w 89384"/>
                    <a:gd name="connsiteY5" fmla="*/ 13521 h 89384"/>
                    <a:gd name="connsiteX6" fmla="*/ 75863 w 89384"/>
                    <a:gd name="connsiteY6" fmla="*/ 44692 h 89384"/>
                    <a:gd name="connsiteX7" fmla="*/ 44692 w 89384"/>
                    <a:gd name="connsiteY7" fmla="*/ 75863 h 89384"/>
                    <a:gd name="connsiteX8" fmla="*/ 13521 w 89384"/>
                    <a:gd name="connsiteY8" fmla="*/ 44692 h 89384"/>
                    <a:gd name="connsiteX9" fmla="*/ 44692 w 89384"/>
                    <a:gd name="connsiteY9" fmla="*/ 13521 h 89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84" h="89384">
                      <a:moveTo>
                        <a:pt x="44692" y="89384"/>
                      </a:moveTo>
                      <a:cubicBezTo>
                        <a:pt x="69378" y="89384"/>
                        <a:pt x="89384" y="69375"/>
                        <a:pt x="89384" y="44692"/>
                      </a:cubicBezTo>
                      <a:cubicBezTo>
                        <a:pt x="89384" y="20009"/>
                        <a:pt x="69378" y="0"/>
                        <a:pt x="44692" y="0"/>
                      </a:cubicBezTo>
                      <a:cubicBezTo>
                        <a:pt x="20009" y="0"/>
                        <a:pt x="0" y="20009"/>
                        <a:pt x="0" y="44692"/>
                      </a:cubicBezTo>
                      <a:cubicBezTo>
                        <a:pt x="33" y="69361"/>
                        <a:pt x="20023" y="89351"/>
                        <a:pt x="44692" y="89384"/>
                      </a:cubicBezTo>
                      <a:close/>
                      <a:moveTo>
                        <a:pt x="44692" y="13521"/>
                      </a:moveTo>
                      <a:cubicBezTo>
                        <a:pt x="61907" y="13521"/>
                        <a:pt x="75863" y="27477"/>
                        <a:pt x="75863" y="44692"/>
                      </a:cubicBezTo>
                      <a:cubicBezTo>
                        <a:pt x="75863" y="61907"/>
                        <a:pt x="61907" y="75863"/>
                        <a:pt x="44692" y="75863"/>
                      </a:cubicBezTo>
                      <a:cubicBezTo>
                        <a:pt x="27477" y="75863"/>
                        <a:pt x="13521" y="61907"/>
                        <a:pt x="13521" y="44692"/>
                      </a:cubicBezTo>
                      <a:cubicBezTo>
                        <a:pt x="13521" y="27477"/>
                        <a:pt x="27477" y="13521"/>
                        <a:pt x="44692" y="13521"/>
                      </a:cubicBezTo>
                      <a:close/>
                    </a:path>
                  </a:pathLst>
                </a:custGeom>
                <a:solidFill>
                  <a:srgbClr val="29234D"/>
                </a:solidFill>
                <a:ln w="4405" cap="flat">
                  <a:solidFill>
                    <a:srgbClr val="28234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7" name="Freeform: Shape 213">
                  <a:extLst>
                    <a:ext uri="{FF2B5EF4-FFF2-40B4-BE49-F238E27FC236}">
                      <a16:creationId xmlns:a16="http://schemas.microsoft.com/office/drawing/2014/main" id="{A472D6F3-E8D4-41F2-5CB9-2EBFFBC58F01}"/>
                    </a:ext>
                  </a:extLst>
                </p:cNvPr>
                <p:cNvSpPr/>
                <p:nvPr/>
              </p:nvSpPr>
              <p:spPr>
                <a:xfrm>
                  <a:off x="3151376" y="2106993"/>
                  <a:ext cx="520391" cy="117264"/>
                </a:xfrm>
                <a:custGeom>
                  <a:avLst/>
                  <a:gdLst>
                    <a:gd name="connsiteX0" fmla="*/ 17949 w 520391"/>
                    <a:gd name="connsiteY0" fmla="*/ 62641 h 117264"/>
                    <a:gd name="connsiteX1" fmla="*/ 22735 w 520391"/>
                    <a:gd name="connsiteY1" fmla="*/ 46846 h 117264"/>
                    <a:gd name="connsiteX2" fmla="*/ 35897 w 520391"/>
                    <a:gd name="connsiteY2" fmla="*/ 35897 h 117264"/>
                    <a:gd name="connsiteX3" fmla="*/ 56718 w 520391"/>
                    <a:gd name="connsiteY3" fmla="*/ 28419 h 117264"/>
                    <a:gd name="connsiteX4" fmla="*/ 82205 w 520391"/>
                    <a:gd name="connsiteY4" fmla="*/ 75803 h 117264"/>
                    <a:gd name="connsiteX5" fmla="*/ 104820 w 520391"/>
                    <a:gd name="connsiteY5" fmla="*/ 75803 h 117264"/>
                    <a:gd name="connsiteX6" fmla="*/ 130247 w 520391"/>
                    <a:gd name="connsiteY6" fmla="*/ 28419 h 117264"/>
                    <a:gd name="connsiteX7" fmla="*/ 151068 w 520391"/>
                    <a:gd name="connsiteY7" fmla="*/ 35897 h 117264"/>
                    <a:gd name="connsiteX8" fmla="*/ 163034 w 520391"/>
                    <a:gd name="connsiteY8" fmla="*/ 44573 h 117264"/>
                    <a:gd name="connsiteX9" fmla="*/ 161418 w 520391"/>
                    <a:gd name="connsiteY9" fmla="*/ 55342 h 117264"/>
                    <a:gd name="connsiteX10" fmla="*/ 156812 w 520391"/>
                    <a:gd name="connsiteY10" fmla="*/ 116487 h 117264"/>
                    <a:gd name="connsiteX11" fmla="*/ 170393 w 520391"/>
                    <a:gd name="connsiteY11" fmla="*/ 117025 h 117264"/>
                    <a:gd name="connsiteX12" fmla="*/ 174940 w 520391"/>
                    <a:gd name="connsiteY12" fmla="*/ 56120 h 117264"/>
                    <a:gd name="connsiteX13" fmla="*/ 180444 w 520391"/>
                    <a:gd name="connsiteY13" fmla="*/ 38171 h 117264"/>
                    <a:gd name="connsiteX14" fmla="*/ 195760 w 520391"/>
                    <a:gd name="connsiteY14" fmla="*/ 25547 h 117264"/>
                    <a:gd name="connsiteX15" fmla="*/ 219692 w 520391"/>
                    <a:gd name="connsiteY15" fmla="*/ 16932 h 117264"/>
                    <a:gd name="connsiteX16" fmla="*/ 248350 w 520391"/>
                    <a:gd name="connsiteY16" fmla="*/ 70239 h 117264"/>
                    <a:gd name="connsiteX17" fmla="*/ 272700 w 520391"/>
                    <a:gd name="connsiteY17" fmla="*/ 70239 h 117264"/>
                    <a:gd name="connsiteX18" fmla="*/ 301358 w 520391"/>
                    <a:gd name="connsiteY18" fmla="*/ 16932 h 117264"/>
                    <a:gd name="connsiteX19" fmla="*/ 325290 w 520391"/>
                    <a:gd name="connsiteY19" fmla="*/ 25547 h 117264"/>
                    <a:gd name="connsiteX20" fmla="*/ 340666 w 520391"/>
                    <a:gd name="connsiteY20" fmla="*/ 38231 h 117264"/>
                    <a:gd name="connsiteX21" fmla="*/ 346170 w 520391"/>
                    <a:gd name="connsiteY21" fmla="*/ 57077 h 117264"/>
                    <a:gd name="connsiteX22" fmla="*/ 350717 w 520391"/>
                    <a:gd name="connsiteY22" fmla="*/ 117265 h 117264"/>
                    <a:gd name="connsiteX23" fmla="*/ 364238 w 520391"/>
                    <a:gd name="connsiteY23" fmla="*/ 116726 h 117264"/>
                    <a:gd name="connsiteX24" fmla="*/ 359691 w 520391"/>
                    <a:gd name="connsiteY24" fmla="*/ 56359 h 117264"/>
                    <a:gd name="connsiteX25" fmla="*/ 358016 w 520391"/>
                    <a:gd name="connsiteY25" fmla="*/ 44752 h 117264"/>
                    <a:gd name="connsiteX26" fmla="*/ 369982 w 520391"/>
                    <a:gd name="connsiteY26" fmla="*/ 36137 h 117264"/>
                    <a:gd name="connsiteX27" fmla="*/ 390802 w 520391"/>
                    <a:gd name="connsiteY27" fmla="*/ 28658 h 117264"/>
                    <a:gd name="connsiteX28" fmla="*/ 416289 w 520391"/>
                    <a:gd name="connsiteY28" fmla="*/ 76043 h 117264"/>
                    <a:gd name="connsiteX29" fmla="*/ 438845 w 520391"/>
                    <a:gd name="connsiteY29" fmla="*/ 76043 h 117264"/>
                    <a:gd name="connsiteX30" fmla="*/ 464332 w 520391"/>
                    <a:gd name="connsiteY30" fmla="*/ 28658 h 117264"/>
                    <a:gd name="connsiteX31" fmla="*/ 484614 w 520391"/>
                    <a:gd name="connsiteY31" fmla="*/ 35897 h 117264"/>
                    <a:gd name="connsiteX32" fmla="*/ 497956 w 520391"/>
                    <a:gd name="connsiteY32" fmla="*/ 46846 h 117264"/>
                    <a:gd name="connsiteX33" fmla="*/ 502802 w 520391"/>
                    <a:gd name="connsiteY33" fmla="*/ 63419 h 117264"/>
                    <a:gd name="connsiteX34" fmla="*/ 506811 w 520391"/>
                    <a:gd name="connsiteY34" fmla="*/ 117265 h 117264"/>
                    <a:gd name="connsiteX35" fmla="*/ 520392 w 520391"/>
                    <a:gd name="connsiteY35" fmla="*/ 116726 h 117264"/>
                    <a:gd name="connsiteX36" fmla="*/ 516323 w 520391"/>
                    <a:gd name="connsiteY36" fmla="*/ 62880 h 117264"/>
                    <a:gd name="connsiteX37" fmla="*/ 509742 w 520391"/>
                    <a:gd name="connsiteY37" fmla="*/ 40325 h 117264"/>
                    <a:gd name="connsiteX38" fmla="*/ 489341 w 520391"/>
                    <a:gd name="connsiteY38" fmla="*/ 23333 h 117264"/>
                    <a:gd name="connsiteX39" fmla="*/ 457512 w 520391"/>
                    <a:gd name="connsiteY39" fmla="*/ 11966 h 117264"/>
                    <a:gd name="connsiteX40" fmla="*/ 430349 w 520391"/>
                    <a:gd name="connsiteY40" fmla="*/ 62222 h 117264"/>
                    <a:gd name="connsiteX41" fmla="*/ 423948 w 520391"/>
                    <a:gd name="connsiteY41" fmla="*/ 62222 h 117264"/>
                    <a:gd name="connsiteX42" fmla="*/ 396845 w 520391"/>
                    <a:gd name="connsiteY42" fmla="*/ 11726 h 117264"/>
                    <a:gd name="connsiteX43" fmla="*/ 364956 w 520391"/>
                    <a:gd name="connsiteY43" fmla="*/ 23333 h 117264"/>
                    <a:gd name="connsiteX44" fmla="*/ 352093 w 520391"/>
                    <a:gd name="connsiteY44" fmla="*/ 31111 h 117264"/>
                    <a:gd name="connsiteX45" fmla="*/ 329717 w 520391"/>
                    <a:gd name="connsiteY45" fmla="*/ 12744 h 117264"/>
                    <a:gd name="connsiteX46" fmla="*/ 294717 w 520391"/>
                    <a:gd name="connsiteY46" fmla="*/ 0 h 117264"/>
                    <a:gd name="connsiteX47" fmla="*/ 264384 w 520391"/>
                    <a:gd name="connsiteY47" fmla="*/ 56419 h 117264"/>
                    <a:gd name="connsiteX48" fmla="*/ 256247 w 520391"/>
                    <a:gd name="connsiteY48" fmla="*/ 56419 h 117264"/>
                    <a:gd name="connsiteX49" fmla="*/ 225914 w 520391"/>
                    <a:gd name="connsiteY49" fmla="*/ 0 h 117264"/>
                    <a:gd name="connsiteX50" fmla="*/ 190794 w 520391"/>
                    <a:gd name="connsiteY50" fmla="*/ 12564 h 117264"/>
                    <a:gd name="connsiteX51" fmla="*/ 168478 w 520391"/>
                    <a:gd name="connsiteY51" fmla="*/ 30932 h 117264"/>
                    <a:gd name="connsiteX52" fmla="*/ 155555 w 520391"/>
                    <a:gd name="connsiteY52" fmla="*/ 23333 h 117264"/>
                    <a:gd name="connsiteX53" fmla="*/ 123726 w 520391"/>
                    <a:gd name="connsiteY53" fmla="*/ 11966 h 117264"/>
                    <a:gd name="connsiteX54" fmla="*/ 96504 w 520391"/>
                    <a:gd name="connsiteY54" fmla="*/ 62222 h 117264"/>
                    <a:gd name="connsiteX55" fmla="*/ 90162 w 520391"/>
                    <a:gd name="connsiteY55" fmla="*/ 62222 h 117264"/>
                    <a:gd name="connsiteX56" fmla="*/ 63000 w 520391"/>
                    <a:gd name="connsiteY56" fmla="*/ 11726 h 117264"/>
                    <a:gd name="connsiteX57" fmla="*/ 31111 w 520391"/>
                    <a:gd name="connsiteY57" fmla="*/ 23333 h 117264"/>
                    <a:gd name="connsiteX58" fmla="*/ 10650 w 520391"/>
                    <a:gd name="connsiteY58" fmla="*/ 40325 h 117264"/>
                    <a:gd name="connsiteX59" fmla="*/ 4128 w 520391"/>
                    <a:gd name="connsiteY59" fmla="*/ 62162 h 117264"/>
                    <a:gd name="connsiteX60" fmla="*/ 0 w 520391"/>
                    <a:gd name="connsiteY60" fmla="*/ 116726 h 117264"/>
                    <a:gd name="connsiteX61" fmla="*/ 13521 w 520391"/>
                    <a:gd name="connsiteY61" fmla="*/ 117265 h 117264"/>
                    <a:gd name="connsiteX62" fmla="*/ 17949 w 520391"/>
                    <a:gd name="connsiteY62" fmla="*/ 62641 h 117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520391" h="117264">
                      <a:moveTo>
                        <a:pt x="17949" y="62641"/>
                      </a:moveTo>
                      <a:cubicBezTo>
                        <a:pt x="18155" y="57051"/>
                        <a:pt x="19804" y="51610"/>
                        <a:pt x="22735" y="46846"/>
                      </a:cubicBezTo>
                      <a:cubicBezTo>
                        <a:pt x="25661" y="41731"/>
                        <a:pt x="30334" y="37843"/>
                        <a:pt x="35897" y="35897"/>
                      </a:cubicBezTo>
                      <a:lnTo>
                        <a:pt x="56718" y="28419"/>
                      </a:lnTo>
                      <a:lnTo>
                        <a:pt x="82205" y="75803"/>
                      </a:lnTo>
                      <a:lnTo>
                        <a:pt x="104820" y="75803"/>
                      </a:lnTo>
                      <a:lnTo>
                        <a:pt x="130247" y="28419"/>
                      </a:lnTo>
                      <a:lnTo>
                        <a:pt x="151068" y="35897"/>
                      </a:lnTo>
                      <a:cubicBezTo>
                        <a:pt x="155836" y="37524"/>
                        <a:pt x="160005" y="40547"/>
                        <a:pt x="163034" y="44573"/>
                      </a:cubicBezTo>
                      <a:cubicBezTo>
                        <a:pt x="162022" y="48075"/>
                        <a:pt x="161479" y="51696"/>
                        <a:pt x="161418" y="55342"/>
                      </a:cubicBezTo>
                      <a:cubicBezTo>
                        <a:pt x="161418" y="55641"/>
                        <a:pt x="158008" y="86453"/>
                        <a:pt x="156812" y="116487"/>
                      </a:cubicBezTo>
                      <a:lnTo>
                        <a:pt x="170393" y="117025"/>
                      </a:lnTo>
                      <a:cubicBezTo>
                        <a:pt x="171529" y="87470"/>
                        <a:pt x="174880" y="57196"/>
                        <a:pt x="174940" y="56120"/>
                      </a:cubicBezTo>
                      <a:cubicBezTo>
                        <a:pt x="175234" y="49769"/>
                        <a:pt x="177127" y="43595"/>
                        <a:pt x="180444" y="38171"/>
                      </a:cubicBezTo>
                      <a:cubicBezTo>
                        <a:pt x="183903" y="32290"/>
                        <a:pt x="189327" y="27819"/>
                        <a:pt x="195760" y="25547"/>
                      </a:cubicBezTo>
                      <a:lnTo>
                        <a:pt x="219692" y="16932"/>
                      </a:lnTo>
                      <a:lnTo>
                        <a:pt x="248350" y="70239"/>
                      </a:lnTo>
                      <a:lnTo>
                        <a:pt x="272700" y="70239"/>
                      </a:lnTo>
                      <a:lnTo>
                        <a:pt x="301358" y="16932"/>
                      </a:lnTo>
                      <a:lnTo>
                        <a:pt x="325290" y="25547"/>
                      </a:lnTo>
                      <a:cubicBezTo>
                        <a:pt x="331747" y="27836"/>
                        <a:pt x="337191" y="32327"/>
                        <a:pt x="340666" y="38231"/>
                      </a:cubicBezTo>
                      <a:cubicBezTo>
                        <a:pt x="344075" y="43942"/>
                        <a:pt x="345970" y="50429"/>
                        <a:pt x="346170" y="57077"/>
                      </a:cubicBezTo>
                      <a:cubicBezTo>
                        <a:pt x="346170" y="57376"/>
                        <a:pt x="349520" y="87709"/>
                        <a:pt x="350717" y="117265"/>
                      </a:cubicBezTo>
                      <a:lnTo>
                        <a:pt x="364238" y="116726"/>
                      </a:lnTo>
                      <a:cubicBezTo>
                        <a:pt x="363042" y="86812"/>
                        <a:pt x="359691" y="56359"/>
                        <a:pt x="359691" y="56359"/>
                      </a:cubicBezTo>
                      <a:cubicBezTo>
                        <a:pt x="359658" y="52432"/>
                        <a:pt x="359095" y="48528"/>
                        <a:pt x="358016" y="44752"/>
                      </a:cubicBezTo>
                      <a:cubicBezTo>
                        <a:pt x="361064" y="40759"/>
                        <a:pt x="365228" y="37760"/>
                        <a:pt x="369982" y="36137"/>
                      </a:cubicBezTo>
                      <a:lnTo>
                        <a:pt x="390802" y="28658"/>
                      </a:lnTo>
                      <a:lnTo>
                        <a:pt x="416289" y="76043"/>
                      </a:lnTo>
                      <a:lnTo>
                        <a:pt x="438845" y="76043"/>
                      </a:lnTo>
                      <a:lnTo>
                        <a:pt x="464332" y="28658"/>
                      </a:lnTo>
                      <a:lnTo>
                        <a:pt x="484614" y="35897"/>
                      </a:lnTo>
                      <a:cubicBezTo>
                        <a:pt x="490232" y="37829"/>
                        <a:pt x="494964" y="41715"/>
                        <a:pt x="497956" y="46846"/>
                      </a:cubicBezTo>
                      <a:cubicBezTo>
                        <a:pt x="500989" y="51853"/>
                        <a:pt x="502658" y="57566"/>
                        <a:pt x="502802" y="63419"/>
                      </a:cubicBezTo>
                      <a:cubicBezTo>
                        <a:pt x="502802" y="63419"/>
                        <a:pt x="505793" y="90701"/>
                        <a:pt x="506811" y="117265"/>
                      </a:cubicBezTo>
                      <a:lnTo>
                        <a:pt x="520392" y="116726"/>
                      </a:lnTo>
                      <a:cubicBezTo>
                        <a:pt x="519315" y="90162"/>
                        <a:pt x="516323" y="62880"/>
                        <a:pt x="516323" y="62880"/>
                      </a:cubicBezTo>
                      <a:cubicBezTo>
                        <a:pt x="516138" y="54915"/>
                        <a:pt x="513870" y="47138"/>
                        <a:pt x="509742" y="40325"/>
                      </a:cubicBezTo>
                      <a:cubicBezTo>
                        <a:pt x="505171" y="32422"/>
                        <a:pt x="497938" y="26401"/>
                        <a:pt x="489341" y="23333"/>
                      </a:cubicBezTo>
                      <a:lnTo>
                        <a:pt x="457512" y="11966"/>
                      </a:lnTo>
                      <a:lnTo>
                        <a:pt x="430349" y="62222"/>
                      </a:lnTo>
                      <a:lnTo>
                        <a:pt x="423948" y="62222"/>
                      </a:lnTo>
                      <a:lnTo>
                        <a:pt x="396845" y="11726"/>
                      </a:lnTo>
                      <a:lnTo>
                        <a:pt x="364956" y="23333"/>
                      </a:lnTo>
                      <a:cubicBezTo>
                        <a:pt x="360223" y="25104"/>
                        <a:pt x="355860" y="27742"/>
                        <a:pt x="352093" y="31111"/>
                      </a:cubicBezTo>
                      <a:cubicBezTo>
                        <a:pt x="347007" y="22564"/>
                        <a:pt x="339091" y="16066"/>
                        <a:pt x="329717" y="12744"/>
                      </a:cubicBezTo>
                      <a:lnTo>
                        <a:pt x="294717" y="0"/>
                      </a:lnTo>
                      <a:lnTo>
                        <a:pt x="264384" y="56419"/>
                      </a:lnTo>
                      <a:lnTo>
                        <a:pt x="256247" y="56419"/>
                      </a:lnTo>
                      <a:lnTo>
                        <a:pt x="225914" y="0"/>
                      </a:lnTo>
                      <a:lnTo>
                        <a:pt x="190794" y="12564"/>
                      </a:lnTo>
                      <a:cubicBezTo>
                        <a:pt x="181427" y="15872"/>
                        <a:pt x="173525" y="22375"/>
                        <a:pt x="168478" y="30932"/>
                      </a:cubicBezTo>
                      <a:cubicBezTo>
                        <a:pt x="164693" y="27600"/>
                        <a:pt x="160307" y="25022"/>
                        <a:pt x="155555" y="23333"/>
                      </a:cubicBezTo>
                      <a:lnTo>
                        <a:pt x="123726" y="11966"/>
                      </a:lnTo>
                      <a:lnTo>
                        <a:pt x="96504" y="62222"/>
                      </a:lnTo>
                      <a:lnTo>
                        <a:pt x="90162" y="62222"/>
                      </a:lnTo>
                      <a:lnTo>
                        <a:pt x="63000" y="11726"/>
                      </a:lnTo>
                      <a:lnTo>
                        <a:pt x="31111" y="23333"/>
                      </a:lnTo>
                      <a:cubicBezTo>
                        <a:pt x="22495" y="26398"/>
                        <a:pt x="15245" y="32418"/>
                        <a:pt x="10650" y="40325"/>
                      </a:cubicBezTo>
                      <a:cubicBezTo>
                        <a:pt x="6587" y="46900"/>
                        <a:pt x="4336" y="54435"/>
                        <a:pt x="4128" y="62162"/>
                      </a:cubicBezTo>
                      <a:cubicBezTo>
                        <a:pt x="4128" y="62162"/>
                        <a:pt x="1077" y="89923"/>
                        <a:pt x="0" y="116726"/>
                      </a:cubicBezTo>
                      <a:lnTo>
                        <a:pt x="13521" y="117265"/>
                      </a:lnTo>
                      <a:cubicBezTo>
                        <a:pt x="14598" y="90701"/>
                        <a:pt x="17590" y="63658"/>
                        <a:pt x="17949" y="62641"/>
                      </a:cubicBezTo>
                      <a:close/>
                    </a:path>
                  </a:pathLst>
                </a:custGeom>
                <a:solidFill>
                  <a:srgbClr val="29234D"/>
                </a:solidFill>
                <a:ln w="5953" cap="flat">
                  <a:solidFill>
                    <a:srgbClr val="28234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8" name="Freeform: Shape 214">
                  <a:extLst>
                    <a:ext uri="{FF2B5EF4-FFF2-40B4-BE49-F238E27FC236}">
                      <a16:creationId xmlns:a16="http://schemas.microsoft.com/office/drawing/2014/main" id="{0D481042-F5DF-5655-B701-440251580F1D}"/>
                    </a:ext>
                  </a:extLst>
                </p:cNvPr>
                <p:cNvSpPr/>
                <p:nvPr/>
              </p:nvSpPr>
              <p:spPr>
                <a:xfrm rot="-5184600">
                  <a:off x="3173936" y="2199883"/>
                  <a:ext cx="34222" cy="13581"/>
                </a:xfrm>
                <a:custGeom>
                  <a:avLst/>
                  <a:gdLst>
                    <a:gd name="connsiteX0" fmla="*/ 0 w 34222"/>
                    <a:gd name="connsiteY0" fmla="*/ 0 h 13581"/>
                    <a:gd name="connsiteX1" fmla="*/ 34222 w 34222"/>
                    <a:gd name="connsiteY1" fmla="*/ 0 h 13581"/>
                    <a:gd name="connsiteX2" fmla="*/ 34222 w 34222"/>
                    <a:gd name="connsiteY2" fmla="*/ 13581 h 13581"/>
                    <a:gd name="connsiteX3" fmla="*/ 0 w 34222"/>
                    <a:gd name="connsiteY3" fmla="*/ 13581 h 13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222" h="13581">
                      <a:moveTo>
                        <a:pt x="0" y="0"/>
                      </a:moveTo>
                      <a:lnTo>
                        <a:pt x="34222" y="0"/>
                      </a:lnTo>
                      <a:lnTo>
                        <a:pt x="34222" y="13581"/>
                      </a:lnTo>
                      <a:lnTo>
                        <a:pt x="0" y="13581"/>
                      </a:lnTo>
                      <a:close/>
                    </a:path>
                  </a:pathLst>
                </a:custGeom>
                <a:solidFill>
                  <a:srgbClr val="29234D"/>
                </a:solidFill>
                <a:ln w="595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9" name="Freeform: Shape 215">
                  <a:extLst>
                    <a:ext uri="{FF2B5EF4-FFF2-40B4-BE49-F238E27FC236}">
                      <a16:creationId xmlns:a16="http://schemas.microsoft.com/office/drawing/2014/main" id="{1FE6189B-FA14-B24F-1082-49158DD9FDFA}"/>
                    </a:ext>
                  </a:extLst>
                </p:cNvPr>
                <p:cNvSpPr/>
                <p:nvPr/>
              </p:nvSpPr>
              <p:spPr>
                <a:xfrm>
                  <a:off x="3200017" y="2026643"/>
                  <a:ext cx="89384" cy="89384"/>
                </a:xfrm>
                <a:custGeom>
                  <a:avLst/>
                  <a:gdLst>
                    <a:gd name="connsiteX0" fmla="*/ 44692 w 89384"/>
                    <a:gd name="connsiteY0" fmla="*/ 89384 h 89384"/>
                    <a:gd name="connsiteX1" fmla="*/ 89384 w 89384"/>
                    <a:gd name="connsiteY1" fmla="*/ 44692 h 89384"/>
                    <a:gd name="connsiteX2" fmla="*/ 44692 w 89384"/>
                    <a:gd name="connsiteY2" fmla="*/ 0 h 89384"/>
                    <a:gd name="connsiteX3" fmla="*/ 0 w 89384"/>
                    <a:gd name="connsiteY3" fmla="*/ 44692 h 89384"/>
                    <a:gd name="connsiteX4" fmla="*/ 44692 w 89384"/>
                    <a:gd name="connsiteY4" fmla="*/ 89384 h 89384"/>
                    <a:gd name="connsiteX5" fmla="*/ 44692 w 89384"/>
                    <a:gd name="connsiteY5" fmla="*/ 13521 h 89384"/>
                    <a:gd name="connsiteX6" fmla="*/ 75863 w 89384"/>
                    <a:gd name="connsiteY6" fmla="*/ 44692 h 89384"/>
                    <a:gd name="connsiteX7" fmla="*/ 44692 w 89384"/>
                    <a:gd name="connsiteY7" fmla="*/ 75863 h 89384"/>
                    <a:gd name="connsiteX8" fmla="*/ 13521 w 89384"/>
                    <a:gd name="connsiteY8" fmla="*/ 44692 h 89384"/>
                    <a:gd name="connsiteX9" fmla="*/ 44692 w 89384"/>
                    <a:gd name="connsiteY9" fmla="*/ 13521 h 89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84" h="89384">
                      <a:moveTo>
                        <a:pt x="44692" y="89384"/>
                      </a:moveTo>
                      <a:cubicBezTo>
                        <a:pt x="69375" y="89384"/>
                        <a:pt x="89384" y="69375"/>
                        <a:pt x="89384" y="44692"/>
                      </a:cubicBezTo>
                      <a:cubicBezTo>
                        <a:pt x="89384" y="20009"/>
                        <a:pt x="69375" y="0"/>
                        <a:pt x="44692" y="0"/>
                      </a:cubicBezTo>
                      <a:cubicBezTo>
                        <a:pt x="20009" y="0"/>
                        <a:pt x="0" y="20009"/>
                        <a:pt x="0" y="44692"/>
                      </a:cubicBezTo>
                      <a:cubicBezTo>
                        <a:pt x="33" y="69361"/>
                        <a:pt x="20023" y="89351"/>
                        <a:pt x="44692" y="89384"/>
                      </a:cubicBezTo>
                      <a:close/>
                      <a:moveTo>
                        <a:pt x="44692" y="13521"/>
                      </a:moveTo>
                      <a:cubicBezTo>
                        <a:pt x="61907" y="13521"/>
                        <a:pt x="75863" y="27477"/>
                        <a:pt x="75863" y="44692"/>
                      </a:cubicBezTo>
                      <a:cubicBezTo>
                        <a:pt x="75863" y="61907"/>
                        <a:pt x="61907" y="75863"/>
                        <a:pt x="44692" y="75863"/>
                      </a:cubicBezTo>
                      <a:cubicBezTo>
                        <a:pt x="27477" y="75863"/>
                        <a:pt x="13521" y="61907"/>
                        <a:pt x="13521" y="44692"/>
                      </a:cubicBezTo>
                      <a:cubicBezTo>
                        <a:pt x="13521" y="27477"/>
                        <a:pt x="27477" y="13521"/>
                        <a:pt x="44692" y="13521"/>
                      </a:cubicBezTo>
                      <a:close/>
                    </a:path>
                  </a:pathLst>
                </a:custGeom>
                <a:solidFill>
                  <a:srgbClr val="29234D"/>
                </a:solidFill>
                <a:ln w="4405" cap="flat">
                  <a:solidFill>
                    <a:srgbClr val="28234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0" name="Freeform: Shape 216">
                  <a:extLst>
                    <a:ext uri="{FF2B5EF4-FFF2-40B4-BE49-F238E27FC236}">
                      <a16:creationId xmlns:a16="http://schemas.microsoft.com/office/drawing/2014/main" id="{0E78FFC5-A135-8F38-58C1-0656CCA2C600}"/>
                    </a:ext>
                  </a:extLst>
                </p:cNvPr>
                <p:cNvSpPr/>
                <p:nvPr/>
              </p:nvSpPr>
              <p:spPr>
                <a:xfrm>
                  <a:off x="3298794" y="2263051"/>
                  <a:ext cx="344834" cy="142588"/>
                </a:xfrm>
                <a:custGeom>
                  <a:avLst/>
                  <a:gdLst>
                    <a:gd name="connsiteX0" fmla="*/ 215863 w 344834"/>
                    <a:gd name="connsiteY0" fmla="*/ 41976 h 142588"/>
                    <a:gd name="connsiteX1" fmla="*/ 314580 w 344834"/>
                    <a:gd name="connsiteY1" fmla="*/ 1352 h 142588"/>
                    <a:gd name="connsiteX2" fmla="*/ 336179 w 344834"/>
                    <a:gd name="connsiteY2" fmla="*/ 8292 h 142588"/>
                    <a:gd name="connsiteX3" fmla="*/ 342161 w 344834"/>
                    <a:gd name="connsiteY3" fmla="*/ 18224 h 142588"/>
                    <a:gd name="connsiteX4" fmla="*/ 336956 w 344834"/>
                    <a:gd name="connsiteY4" fmla="*/ 42156 h 142588"/>
                    <a:gd name="connsiteX5" fmla="*/ 203957 w 344834"/>
                    <a:gd name="connsiteY5" fmla="*/ 130523 h 142588"/>
                    <a:gd name="connsiteX6" fmla="*/ 160341 w 344834"/>
                    <a:gd name="connsiteY6" fmla="*/ 142489 h 142588"/>
                    <a:gd name="connsiteX7" fmla="*/ 0 w 344834"/>
                    <a:gd name="connsiteY7" fmla="*/ 133754 h 142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834" h="142588">
                      <a:moveTo>
                        <a:pt x="215863" y="41976"/>
                      </a:moveTo>
                      <a:lnTo>
                        <a:pt x="314580" y="1352"/>
                      </a:lnTo>
                      <a:cubicBezTo>
                        <a:pt x="322508" y="-1959"/>
                        <a:pt x="331667" y="984"/>
                        <a:pt x="336179" y="8292"/>
                      </a:cubicBezTo>
                      <a:lnTo>
                        <a:pt x="342161" y="18224"/>
                      </a:lnTo>
                      <a:cubicBezTo>
                        <a:pt x="347211" y="26291"/>
                        <a:pt x="344902" y="36914"/>
                        <a:pt x="336956" y="42156"/>
                      </a:cubicBezTo>
                      <a:lnTo>
                        <a:pt x="203957" y="130523"/>
                      </a:lnTo>
                      <a:cubicBezTo>
                        <a:pt x="191087" y="139108"/>
                        <a:pt x="175789" y="143302"/>
                        <a:pt x="160341" y="142489"/>
                      </a:cubicBezTo>
                      <a:lnTo>
                        <a:pt x="0" y="133754"/>
                      </a:lnTo>
                    </a:path>
                  </a:pathLst>
                </a:custGeom>
                <a:noFill/>
                <a:ln w="15180" cap="sq">
                  <a:solidFill>
                    <a:srgbClr val="28234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1" name="Freeform: Shape 217">
                  <a:extLst>
                    <a:ext uri="{FF2B5EF4-FFF2-40B4-BE49-F238E27FC236}">
                      <a16:creationId xmlns:a16="http://schemas.microsoft.com/office/drawing/2014/main" id="{67B18F11-F5D5-052D-5797-DA1BE1DF73A9}"/>
                    </a:ext>
                  </a:extLst>
                </p:cNvPr>
                <p:cNvSpPr/>
                <p:nvPr/>
              </p:nvSpPr>
              <p:spPr>
                <a:xfrm>
                  <a:off x="3260204" y="2264561"/>
                  <a:ext cx="217860" cy="73399"/>
                </a:xfrm>
                <a:custGeom>
                  <a:avLst/>
                  <a:gdLst>
                    <a:gd name="connsiteX0" fmla="*/ 0 w 217860"/>
                    <a:gd name="connsiteY0" fmla="*/ 47944 h 73399"/>
                    <a:gd name="connsiteX1" fmla="*/ 143230 w 217860"/>
                    <a:gd name="connsiteY1" fmla="*/ 22038 h 73399"/>
                    <a:gd name="connsiteX2" fmla="*/ 205034 w 217860"/>
                    <a:gd name="connsiteY2" fmla="*/ 25389 h 73399"/>
                    <a:gd name="connsiteX3" fmla="*/ 217839 w 217860"/>
                    <a:gd name="connsiteY3" fmla="*/ 39703 h 73399"/>
                    <a:gd name="connsiteX4" fmla="*/ 217837 w 217860"/>
                    <a:gd name="connsiteY4" fmla="*/ 39748 h 73399"/>
                    <a:gd name="connsiteX5" fmla="*/ 216700 w 217860"/>
                    <a:gd name="connsiteY5" fmla="*/ 60568 h 73399"/>
                    <a:gd name="connsiteX6" fmla="*/ 202389 w 217860"/>
                    <a:gd name="connsiteY6" fmla="*/ 73378 h 73399"/>
                    <a:gd name="connsiteX7" fmla="*/ 202281 w 217860"/>
                    <a:gd name="connsiteY7" fmla="*/ 73371 h 73399"/>
                    <a:gd name="connsiteX8" fmla="*/ 126897 w 217860"/>
                    <a:gd name="connsiteY8" fmla="*/ 69183 h 73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7860" h="73399">
                      <a:moveTo>
                        <a:pt x="0" y="47944"/>
                      </a:moveTo>
                      <a:cubicBezTo>
                        <a:pt x="32427" y="-1355"/>
                        <a:pt x="110205" y="-17150"/>
                        <a:pt x="143230" y="22038"/>
                      </a:cubicBezTo>
                      <a:lnTo>
                        <a:pt x="205034" y="25389"/>
                      </a:lnTo>
                      <a:cubicBezTo>
                        <a:pt x="212523" y="25805"/>
                        <a:pt x="218256" y="32214"/>
                        <a:pt x="217839" y="39703"/>
                      </a:cubicBezTo>
                      <a:cubicBezTo>
                        <a:pt x="217839" y="39718"/>
                        <a:pt x="217838" y="39733"/>
                        <a:pt x="217837" y="39748"/>
                      </a:cubicBezTo>
                      <a:lnTo>
                        <a:pt x="216700" y="60568"/>
                      </a:lnTo>
                      <a:cubicBezTo>
                        <a:pt x="216286" y="68058"/>
                        <a:pt x="209879" y="73793"/>
                        <a:pt x="202389" y="73378"/>
                      </a:cubicBezTo>
                      <a:cubicBezTo>
                        <a:pt x="202353" y="73376"/>
                        <a:pt x="202317" y="73374"/>
                        <a:pt x="202281" y="73371"/>
                      </a:cubicBezTo>
                      <a:lnTo>
                        <a:pt x="126897" y="69183"/>
                      </a:lnTo>
                    </a:path>
                  </a:pathLst>
                </a:custGeom>
                <a:noFill/>
                <a:ln w="15180" cap="sq">
                  <a:solidFill>
                    <a:srgbClr val="28234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2" name="Freeform: Shape 218">
                  <a:extLst>
                    <a:ext uri="{FF2B5EF4-FFF2-40B4-BE49-F238E27FC236}">
                      <a16:creationId xmlns:a16="http://schemas.microsoft.com/office/drawing/2014/main" id="{E179AAD6-0842-3A8C-FE0E-AB94F5D66E75}"/>
                    </a:ext>
                  </a:extLst>
                </p:cNvPr>
                <p:cNvSpPr/>
                <p:nvPr/>
              </p:nvSpPr>
              <p:spPr>
                <a:xfrm rot="4872601">
                  <a:off x="3166411" y="2331459"/>
                  <a:ext cx="130726" cy="59649"/>
                </a:xfrm>
                <a:custGeom>
                  <a:avLst/>
                  <a:gdLst>
                    <a:gd name="connsiteX0" fmla="*/ 0 w 130726"/>
                    <a:gd name="connsiteY0" fmla="*/ 0 h 59649"/>
                    <a:gd name="connsiteX1" fmla="*/ 130726 w 130726"/>
                    <a:gd name="connsiteY1" fmla="*/ 0 h 59649"/>
                    <a:gd name="connsiteX2" fmla="*/ 130726 w 130726"/>
                    <a:gd name="connsiteY2" fmla="*/ 59649 h 59649"/>
                    <a:gd name="connsiteX3" fmla="*/ 0 w 130726"/>
                    <a:gd name="connsiteY3" fmla="*/ 59649 h 59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0726" h="59649">
                      <a:moveTo>
                        <a:pt x="0" y="0"/>
                      </a:moveTo>
                      <a:lnTo>
                        <a:pt x="130726" y="0"/>
                      </a:lnTo>
                      <a:lnTo>
                        <a:pt x="130726" y="59649"/>
                      </a:lnTo>
                      <a:lnTo>
                        <a:pt x="0" y="59649"/>
                      </a:lnTo>
                      <a:close/>
                    </a:path>
                  </a:pathLst>
                </a:custGeom>
                <a:solidFill>
                  <a:srgbClr val="CF0A2C"/>
                </a:solidFill>
                <a:ln w="15180" cap="sq">
                  <a:solidFill>
                    <a:srgbClr val="28234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527FE002-4928-2AFC-A61A-DD1A002213D9}"/>
                  </a:ext>
                </a:extLst>
              </p:cNvPr>
              <p:cNvGrpSpPr/>
              <p:nvPr/>
            </p:nvGrpSpPr>
            <p:grpSpPr>
              <a:xfrm>
                <a:off x="7436312" y="2636369"/>
                <a:ext cx="383246" cy="529197"/>
                <a:chOff x="8947621" y="1967572"/>
                <a:chExt cx="383246" cy="529197"/>
              </a:xfrm>
            </p:grpSpPr>
            <p:sp>
              <p:nvSpPr>
                <p:cNvPr id="51" name="Freeform: Shape 220">
                  <a:extLst>
                    <a:ext uri="{FF2B5EF4-FFF2-40B4-BE49-F238E27FC236}">
                      <a16:creationId xmlns:a16="http://schemas.microsoft.com/office/drawing/2014/main" id="{58E02FCD-00CF-62E1-AE6C-51F86AEBBD28}"/>
                    </a:ext>
                  </a:extLst>
                </p:cNvPr>
                <p:cNvSpPr/>
                <p:nvPr/>
              </p:nvSpPr>
              <p:spPr>
                <a:xfrm>
                  <a:off x="8992727" y="2014244"/>
                  <a:ext cx="67628" cy="65919"/>
                </a:xfrm>
                <a:custGeom>
                  <a:avLst/>
                  <a:gdLst>
                    <a:gd name="connsiteX0" fmla="*/ 34898 w 67628"/>
                    <a:gd name="connsiteY0" fmla="*/ 65920 h 65919"/>
                    <a:gd name="connsiteX1" fmla="*/ 34898 w 67628"/>
                    <a:gd name="connsiteY1" fmla="*/ 65920 h 65919"/>
                    <a:gd name="connsiteX2" fmla="*/ 67628 w 67628"/>
                    <a:gd name="connsiteY2" fmla="*/ 28389 h 65919"/>
                    <a:gd name="connsiteX3" fmla="*/ 34898 w 67628"/>
                    <a:gd name="connsiteY3" fmla="*/ 236 h 65919"/>
                    <a:gd name="connsiteX4" fmla="*/ 0 w 67628"/>
                    <a:gd name="connsiteY4" fmla="*/ 28389 h 65919"/>
                    <a:gd name="connsiteX5" fmla="*/ 34898 w 67628"/>
                    <a:gd name="connsiteY5" fmla="*/ 65920 h 65919"/>
                    <a:gd name="connsiteX6" fmla="*/ 34898 w 67628"/>
                    <a:gd name="connsiteY6" fmla="*/ 65920 h 65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7628" h="65919">
                      <a:moveTo>
                        <a:pt x="34898" y="65920"/>
                      </a:moveTo>
                      <a:lnTo>
                        <a:pt x="34898" y="65920"/>
                      </a:lnTo>
                      <a:cubicBezTo>
                        <a:pt x="54524" y="65920"/>
                        <a:pt x="67628" y="49028"/>
                        <a:pt x="67628" y="28389"/>
                      </a:cubicBezTo>
                      <a:cubicBezTo>
                        <a:pt x="67628" y="7750"/>
                        <a:pt x="58899" y="-1627"/>
                        <a:pt x="34898" y="236"/>
                      </a:cubicBezTo>
                      <a:cubicBezTo>
                        <a:pt x="10897" y="-1648"/>
                        <a:pt x="0" y="7750"/>
                        <a:pt x="0" y="28389"/>
                      </a:cubicBezTo>
                      <a:cubicBezTo>
                        <a:pt x="-20" y="49028"/>
                        <a:pt x="15251" y="65920"/>
                        <a:pt x="34898" y="65920"/>
                      </a:cubicBezTo>
                      <a:lnTo>
                        <a:pt x="34898" y="65920"/>
                      </a:lnTo>
                      <a:close/>
                    </a:path>
                  </a:pathLst>
                </a:custGeom>
                <a:solidFill>
                  <a:srgbClr val="CF102D"/>
                </a:solidFill>
                <a:ln w="3990" cap="rnd">
                  <a:solidFill>
                    <a:srgbClr val="00226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2" name="Freeform: Shape 225">
                  <a:extLst>
                    <a:ext uri="{FF2B5EF4-FFF2-40B4-BE49-F238E27FC236}">
                      <a16:creationId xmlns:a16="http://schemas.microsoft.com/office/drawing/2014/main" id="{AA33B099-D4FF-2DBC-00BD-8A686289C99C}"/>
                    </a:ext>
                  </a:extLst>
                </p:cNvPr>
                <p:cNvSpPr/>
                <p:nvPr/>
              </p:nvSpPr>
              <p:spPr>
                <a:xfrm>
                  <a:off x="9219993" y="2014244"/>
                  <a:ext cx="65788" cy="65919"/>
                </a:xfrm>
                <a:custGeom>
                  <a:avLst/>
                  <a:gdLst>
                    <a:gd name="connsiteX0" fmla="*/ 31965 w 65788"/>
                    <a:gd name="connsiteY0" fmla="*/ 65920 h 65919"/>
                    <a:gd name="connsiteX1" fmla="*/ 31965 w 65788"/>
                    <a:gd name="connsiteY1" fmla="*/ 65920 h 65919"/>
                    <a:gd name="connsiteX2" fmla="*/ 65789 w 65788"/>
                    <a:gd name="connsiteY2" fmla="*/ 28389 h 65919"/>
                    <a:gd name="connsiteX3" fmla="*/ 31965 w 65788"/>
                    <a:gd name="connsiteY3" fmla="*/ 236 h 65919"/>
                    <a:gd name="connsiteX4" fmla="*/ 267 w 65788"/>
                    <a:gd name="connsiteY4" fmla="*/ 28389 h 65919"/>
                    <a:gd name="connsiteX5" fmla="*/ 31965 w 65788"/>
                    <a:gd name="connsiteY5" fmla="*/ 65920 h 65919"/>
                    <a:gd name="connsiteX6" fmla="*/ 31965 w 65788"/>
                    <a:gd name="connsiteY6" fmla="*/ 65920 h 65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788" h="65919">
                      <a:moveTo>
                        <a:pt x="31965" y="65920"/>
                      </a:moveTo>
                      <a:lnTo>
                        <a:pt x="31965" y="65920"/>
                      </a:lnTo>
                      <a:cubicBezTo>
                        <a:pt x="50983" y="65920"/>
                        <a:pt x="65789" y="49028"/>
                        <a:pt x="65789" y="28389"/>
                      </a:cubicBezTo>
                      <a:cubicBezTo>
                        <a:pt x="65789" y="7750"/>
                        <a:pt x="55216" y="-1627"/>
                        <a:pt x="31965" y="236"/>
                      </a:cubicBezTo>
                      <a:cubicBezTo>
                        <a:pt x="8713" y="-1648"/>
                        <a:pt x="-1860" y="7750"/>
                        <a:pt x="267" y="28389"/>
                      </a:cubicBezTo>
                      <a:cubicBezTo>
                        <a:pt x="-1839" y="49028"/>
                        <a:pt x="12946" y="65920"/>
                        <a:pt x="31965" y="65920"/>
                      </a:cubicBezTo>
                      <a:lnTo>
                        <a:pt x="31965" y="65920"/>
                      </a:lnTo>
                      <a:close/>
                    </a:path>
                  </a:pathLst>
                </a:custGeom>
                <a:solidFill>
                  <a:srgbClr val="CF102D"/>
                </a:solidFill>
                <a:ln w="3990" cap="rnd">
                  <a:solidFill>
                    <a:srgbClr val="00226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3" name="Freeform: Shape 226">
                  <a:extLst>
                    <a:ext uri="{FF2B5EF4-FFF2-40B4-BE49-F238E27FC236}">
                      <a16:creationId xmlns:a16="http://schemas.microsoft.com/office/drawing/2014/main" id="{562A79CB-659B-DA9A-FB34-E033681DEE1D}"/>
                    </a:ext>
                  </a:extLst>
                </p:cNvPr>
                <p:cNvSpPr/>
                <p:nvPr/>
              </p:nvSpPr>
              <p:spPr>
                <a:xfrm>
                  <a:off x="9096275" y="1967572"/>
                  <a:ext cx="85938" cy="90069"/>
                </a:xfrm>
                <a:custGeom>
                  <a:avLst/>
                  <a:gdLst>
                    <a:gd name="connsiteX0" fmla="*/ 38230 w 85938"/>
                    <a:gd name="connsiteY0" fmla="*/ 90070 h 90069"/>
                    <a:gd name="connsiteX1" fmla="*/ 38230 w 85938"/>
                    <a:gd name="connsiteY1" fmla="*/ 90070 h 90069"/>
                    <a:gd name="connsiteX2" fmla="*/ 42969 w 85938"/>
                    <a:gd name="connsiteY2" fmla="*/ 90070 h 90069"/>
                    <a:gd name="connsiteX3" fmla="*/ 45339 w 85938"/>
                    <a:gd name="connsiteY3" fmla="*/ 90070 h 90069"/>
                    <a:gd name="connsiteX4" fmla="*/ 85685 w 85938"/>
                    <a:gd name="connsiteY4" fmla="*/ 38604 h 90069"/>
                    <a:gd name="connsiteX5" fmla="*/ 42969 w 85938"/>
                    <a:gd name="connsiteY5" fmla="*/ 0 h 90069"/>
                    <a:gd name="connsiteX6" fmla="*/ 254 w 85938"/>
                    <a:gd name="connsiteY6" fmla="*/ 38604 h 90069"/>
                    <a:gd name="connsiteX7" fmla="*/ 38230 w 85938"/>
                    <a:gd name="connsiteY7" fmla="*/ 90070 h 90069"/>
                    <a:gd name="connsiteX8" fmla="*/ 38230 w 85938"/>
                    <a:gd name="connsiteY8" fmla="*/ 90070 h 9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5938" h="90069">
                      <a:moveTo>
                        <a:pt x="38230" y="90070"/>
                      </a:moveTo>
                      <a:lnTo>
                        <a:pt x="38230" y="90070"/>
                      </a:lnTo>
                      <a:cubicBezTo>
                        <a:pt x="40600" y="90070"/>
                        <a:pt x="40600" y="90070"/>
                        <a:pt x="42969" y="90070"/>
                      </a:cubicBezTo>
                      <a:lnTo>
                        <a:pt x="45339" y="90070"/>
                      </a:lnTo>
                      <a:cubicBezTo>
                        <a:pt x="69077" y="87923"/>
                        <a:pt x="88055" y="66474"/>
                        <a:pt x="85685" y="38604"/>
                      </a:cubicBezTo>
                      <a:cubicBezTo>
                        <a:pt x="88055" y="10714"/>
                        <a:pt x="73816" y="0"/>
                        <a:pt x="42969" y="0"/>
                      </a:cubicBezTo>
                      <a:cubicBezTo>
                        <a:pt x="12122" y="0"/>
                        <a:pt x="-2116" y="10714"/>
                        <a:pt x="254" y="38604"/>
                      </a:cubicBezTo>
                      <a:cubicBezTo>
                        <a:pt x="-2116" y="66494"/>
                        <a:pt x="16862" y="87923"/>
                        <a:pt x="38230" y="90070"/>
                      </a:cubicBezTo>
                      <a:lnTo>
                        <a:pt x="38230" y="90070"/>
                      </a:lnTo>
                      <a:close/>
                    </a:path>
                  </a:pathLst>
                </a:custGeom>
                <a:solidFill>
                  <a:srgbClr val="CF102D"/>
                </a:solidFill>
                <a:ln w="3990" cap="rnd">
                  <a:solidFill>
                    <a:srgbClr val="00226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111F69AC-4F3B-8847-7D1E-0814FC465B01}"/>
                    </a:ext>
                  </a:extLst>
                </p:cNvPr>
                <p:cNvGrpSpPr/>
                <p:nvPr/>
              </p:nvGrpSpPr>
              <p:grpSpPr>
                <a:xfrm>
                  <a:off x="8947621" y="2068903"/>
                  <a:ext cx="383246" cy="427866"/>
                  <a:chOff x="8947621" y="2068903"/>
                  <a:chExt cx="383246" cy="427866"/>
                </a:xfrm>
              </p:grpSpPr>
              <p:sp>
                <p:nvSpPr>
                  <p:cNvPr id="55" name="Freeform: Shape 221">
                    <a:extLst>
                      <a:ext uri="{FF2B5EF4-FFF2-40B4-BE49-F238E27FC236}">
                        <a16:creationId xmlns:a16="http://schemas.microsoft.com/office/drawing/2014/main" id="{D4B8DA05-DDCB-52A8-210E-B8689112330F}"/>
                      </a:ext>
                    </a:extLst>
                  </p:cNvPr>
                  <p:cNvSpPr/>
                  <p:nvPr/>
                </p:nvSpPr>
                <p:spPr>
                  <a:xfrm>
                    <a:off x="9208675" y="2093836"/>
                    <a:ext cx="122192" cy="361392"/>
                  </a:xfrm>
                  <a:custGeom>
                    <a:avLst/>
                    <a:gdLst>
                      <a:gd name="connsiteX0" fmla="*/ 0 w 122192"/>
                      <a:gd name="connsiteY0" fmla="*/ 208171 h 361392"/>
                      <a:gd name="connsiteX1" fmla="*/ 7210 w 122192"/>
                      <a:gd name="connsiteY1" fmla="*/ 353089 h 361392"/>
                      <a:gd name="connsiteX2" fmla="*/ 15272 w 122192"/>
                      <a:gd name="connsiteY2" fmla="*/ 361393 h 361392"/>
                      <a:gd name="connsiteX3" fmla="*/ 71760 w 122192"/>
                      <a:gd name="connsiteY3" fmla="*/ 361393 h 361392"/>
                      <a:gd name="connsiteX4" fmla="*/ 79821 w 122192"/>
                      <a:gd name="connsiteY4" fmla="*/ 353089 h 361392"/>
                      <a:gd name="connsiteX5" fmla="*/ 89908 w 122192"/>
                      <a:gd name="connsiteY5" fmla="*/ 182772 h 361392"/>
                      <a:gd name="connsiteX6" fmla="*/ 89908 w 122192"/>
                      <a:gd name="connsiteY6" fmla="*/ 180686 h 361392"/>
                      <a:gd name="connsiteX7" fmla="*/ 89908 w 122192"/>
                      <a:gd name="connsiteY7" fmla="*/ 85148 h 361392"/>
                      <a:gd name="connsiteX8" fmla="*/ 95964 w 122192"/>
                      <a:gd name="connsiteY8" fmla="*/ 76844 h 361392"/>
                      <a:gd name="connsiteX9" fmla="*/ 95964 w 122192"/>
                      <a:gd name="connsiteY9" fmla="*/ 180686 h 361392"/>
                      <a:gd name="connsiteX10" fmla="*/ 116137 w 122192"/>
                      <a:gd name="connsiteY10" fmla="*/ 180686 h 361392"/>
                      <a:gd name="connsiteX11" fmla="*/ 122193 w 122192"/>
                      <a:gd name="connsiteY11" fmla="*/ 172382 h 361392"/>
                      <a:gd name="connsiteX12" fmla="*/ 122193 w 122192"/>
                      <a:gd name="connsiteY12" fmla="*/ 26999 h 361392"/>
                      <a:gd name="connsiteX13" fmla="*/ 116137 w 122192"/>
                      <a:gd name="connsiteY13" fmla="*/ 16608 h 361392"/>
                      <a:gd name="connsiteX14" fmla="*/ 116137 w 122192"/>
                      <a:gd name="connsiteY14" fmla="*/ 16608 h 361392"/>
                      <a:gd name="connsiteX15" fmla="*/ 116137 w 122192"/>
                      <a:gd name="connsiteY15" fmla="*/ 16608 h 361392"/>
                      <a:gd name="connsiteX16" fmla="*/ 69735 w 122192"/>
                      <a:gd name="connsiteY16" fmla="*/ 0 h 361392"/>
                      <a:gd name="connsiteX17" fmla="*/ 43506 w 122192"/>
                      <a:gd name="connsiteY17" fmla="*/ 51931 h 361392"/>
                      <a:gd name="connsiteX18" fmla="*/ 29591 w 122192"/>
                      <a:gd name="connsiteY18" fmla="*/ 27991 h 36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22192" h="361392">
                        <a:moveTo>
                          <a:pt x="0" y="208171"/>
                        </a:moveTo>
                        <a:lnTo>
                          <a:pt x="7210" y="353089"/>
                        </a:lnTo>
                        <a:cubicBezTo>
                          <a:pt x="7210" y="357241"/>
                          <a:pt x="11241" y="361393"/>
                          <a:pt x="15272" y="361393"/>
                        </a:cubicBezTo>
                        <a:lnTo>
                          <a:pt x="71760" y="361393"/>
                        </a:lnTo>
                        <a:cubicBezTo>
                          <a:pt x="75791" y="361393"/>
                          <a:pt x="79821" y="357241"/>
                          <a:pt x="79821" y="353089"/>
                        </a:cubicBezTo>
                        <a:lnTo>
                          <a:pt x="89908" y="182772"/>
                        </a:lnTo>
                        <a:lnTo>
                          <a:pt x="89908" y="180686"/>
                        </a:lnTo>
                        <a:lnTo>
                          <a:pt x="89908" y="85148"/>
                        </a:lnTo>
                        <a:cubicBezTo>
                          <a:pt x="89908" y="76844"/>
                          <a:pt x="95964" y="76844"/>
                          <a:pt x="95964" y="76844"/>
                        </a:cubicBezTo>
                        <a:lnTo>
                          <a:pt x="95964" y="180686"/>
                        </a:lnTo>
                        <a:lnTo>
                          <a:pt x="116137" y="180686"/>
                        </a:lnTo>
                        <a:cubicBezTo>
                          <a:pt x="120167" y="180686"/>
                          <a:pt x="122193" y="176534"/>
                          <a:pt x="122193" y="172382"/>
                        </a:cubicBezTo>
                        <a:lnTo>
                          <a:pt x="122193" y="26999"/>
                        </a:lnTo>
                        <a:cubicBezTo>
                          <a:pt x="122193" y="22847"/>
                          <a:pt x="120167" y="18694"/>
                          <a:pt x="116137" y="16608"/>
                        </a:cubicBezTo>
                        <a:lnTo>
                          <a:pt x="116137" y="16608"/>
                        </a:lnTo>
                        <a:lnTo>
                          <a:pt x="116137" y="16608"/>
                        </a:lnTo>
                        <a:cubicBezTo>
                          <a:pt x="116137" y="16608"/>
                          <a:pt x="97989" y="4152"/>
                          <a:pt x="69735" y="0"/>
                        </a:cubicBezTo>
                        <a:cubicBezTo>
                          <a:pt x="63679" y="22847"/>
                          <a:pt x="51587" y="35303"/>
                          <a:pt x="43506" y="51931"/>
                        </a:cubicBezTo>
                        <a:cubicBezTo>
                          <a:pt x="38908" y="42452"/>
                          <a:pt x="34736" y="36903"/>
                          <a:pt x="29591" y="27991"/>
                        </a:cubicBezTo>
                      </a:path>
                    </a:pathLst>
                  </a:custGeom>
                  <a:noFill/>
                  <a:ln w="6350" cap="rnd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6" name="Freeform: Shape 222">
                    <a:extLst>
                      <a:ext uri="{FF2B5EF4-FFF2-40B4-BE49-F238E27FC236}">
                        <a16:creationId xmlns:a16="http://schemas.microsoft.com/office/drawing/2014/main" id="{436F8644-7704-17B4-C202-860A23DBDC92}"/>
                      </a:ext>
                    </a:extLst>
                  </p:cNvPr>
                  <p:cNvSpPr/>
                  <p:nvPr/>
                </p:nvSpPr>
                <p:spPr>
                  <a:xfrm>
                    <a:off x="9070664" y="2284912"/>
                    <a:ext cx="137160" cy="211857"/>
                  </a:xfrm>
                  <a:custGeom>
                    <a:avLst/>
                    <a:gdLst>
                      <a:gd name="connsiteX0" fmla="*/ 0 w 137160"/>
                      <a:gd name="connsiteY0" fmla="*/ 0 h 211857"/>
                      <a:gd name="connsiteX1" fmla="*/ 14117 w 137160"/>
                      <a:gd name="connsiteY1" fmla="*/ 0 h 211857"/>
                      <a:gd name="connsiteX2" fmla="*/ 26229 w 137160"/>
                      <a:gd name="connsiteY2" fmla="*/ 203553 h 211857"/>
                      <a:gd name="connsiteX3" fmla="*/ 34290 w 137160"/>
                      <a:gd name="connsiteY3" fmla="*/ 211857 h 211857"/>
                      <a:gd name="connsiteX4" fmla="*/ 100845 w 137160"/>
                      <a:gd name="connsiteY4" fmla="*/ 211857 h 211857"/>
                      <a:gd name="connsiteX5" fmla="*/ 110931 w 137160"/>
                      <a:gd name="connsiteY5" fmla="*/ 203553 h 211857"/>
                      <a:gd name="connsiteX6" fmla="*/ 121018 w 137160"/>
                      <a:gd name="connsiteY6" fmla="*/ 0 h 211857"/>
                      <a:gd name="connsiteX7" fmla="*/ 137160 w 137160"/>
                      <a:gd name="connsiteY7" fmla="*/ 0 h 211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7160" h="211857">
                        <a:moveTo>
                          <a:pt x="0" y="0"/>
                        </a:moveTo>
                        <a:lnTo>
                          <a:pt x="14117" y="0"/>
                        </a:lnTo>
                        <a:lnTo>
                          <a:pt x="26229" y="203553"/>
                        </a:lnTo>
                        <a:cubicBezTo>
                          <a:pt x="26229" y="207705"/>
                          <a:pt x="30260" y="211857"/>
                          <a:pt x="34290" y="211857"/>
                        </a:cubicBezTo>
                        <a:lnTo>
                          <a:pt x="100845" y="211857"/>
                        </a:lnTo>
                        <a:cubicBezTo>
                          <a:pt x="106901" y="211857"/>
                          <a:pt x="110931" y="207705"/>
                          <a:pt x="110931" y="203553"/>
                        </a:cubicBezTo>
                        <a:lnTo>
                          <a:pt x="121018" y="0"/>
                        </a:lnTo>
                        <a:lnTo>
                          <a:pt x="137160" y="0"/>
                        </a:lnTo>
                      </a:path>
                    </a:pathLst>
                  </a:custGeom>
                  <a:noFill/>
                  <a:ln w="6350" cap="rnd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7" name="Freeform: Shape 223">
                    <a:extLst>
                      <a:ext uri="{FF2B5EF4-FFF2-40B4-BE49-F238E27FC236}">
                        <a16:creationId xmlns:a16="http://schemas.microsoft.com/office/drawing/2014/main" id="{BB0E8404-6F5C-993A-390B-DE8CF8D18E8A}"/>
                      </a:ext>
                    </a:extLst>
                  </p:cNvPr>
                  <p:cNvSpPr/>
                  <p:nvPr/>
                </p:nvSpPr>
                <p:spPr>
                  <a:xfrm>
                    <a:off x="8947621" y="2091770"/>
                    <a:ext cx="121969" cy="363458"/>
                  </a:xfrm>
                  <a:custGeom>
                    <a:avLst/>
                    <a:gdLst>
                      <a:gd name="connsiteX0" fmla="*/ 92298 w 121969"/>
                      <a:gd name="connsiteY0" fmla="*/ 28518 h 363458"/>
                      <a:gd name="connsiteX1" fmla="*/ 78667 w 121969"/>
                      <a:gd name="connsiteY1" fmla="*/ 53997 h 363458"/>
                      <a:gd name="connsiteX2" fmla="*/ 52438 w 121969"/>
                      <a:gd name="connsiteY2" fmla="*/ 0 h 363458"/>
                      <a:gd name="connsiteX3" fmla="*/ 6036 w 121969"/>
                      <a:gd name="connsiteY3" fmla="*/ 18694 h 363458"/>
                      <a:gd name="connsiteX4" fmla="*/ 0 w 121969"/>
                      <a:gd name="connsiteY4" fmla="*/ 29065 h 363458"/>
                      <a:gd name="connsiteX5" fmla="*/ 0 w 121969"/>
                      <a:gd name="connsiteY5" fmla="*/ 174448 h 363458"/>
                      <a:gd name="connsiteX6" fmla="*/ 6056 w 121969"/>
                      <a:gd name="connsiteY6" fmla="*/ 182752 h 363458"/>
                      <a:gd name="connsiteX7" fmla="*/ 24204 w 121969"/>
                      <a:gd name="connsiteY7" fmla="*/ 182752 h 363458"/>
                      <a:gd name="connsiteX8" fmla="*/ 24204 w 121969"/>
                      <a:gd name="connsiteY8" fmla="*/ 78910 h 363458"/>
                      <a:gd name="connsiteX9" fmla="*/ 32265 w 121969"/>
                      <a:gd name="connsiteY9" fmla="*/ 87214 h 363458"/>
                      <a:gd name="connsiteX10" fmla="*/ 32265 w 121969"/>
                      <a:gd name="connsiteY10" fmla="*/ 182752 h 363458"/>
                      <a:gd name="connsiteX11" fmla="*/ 32265 w 121969"/>
                      <a:gd name="connsiteY11" fmla="*/ 184838 h 363458"/>
                      <a:gd name="connsiteX12" fmla="*/ 42351 w 121969"/>
                      <a:gd name="connsiteY12" fmla="*/ 355154 h 363458"/>
                      <a:gd name="connsiteX13" fmla="*/ 50412 w 121969"/>
                      <a:gd name="connsiteY13" fmla="*/ 363459 h 363458"/>
                      <a:gd name="connsiteX14" fmla="*/ 106901 w 121969"/>
                      <a:gd name="connsiteY14" fmla="*/ 363459 h 363458"/>
                      <a:gd name="connsiteX15" fmla="*/ 112957 w 121969"/>
                      <a:gd name="connsiteY15" fmla="*/ 355154 h 363458"/>
                      <a:gd name="connsiteX16" fmla="*/ 121970 w 121969"/>
                      <a:gd name="connsiteY16" fmla="*/ 210338 h 363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21969" h="363458">
                        <a:moveTo>
                          <a:pt x="92298" y="28518"/>
                        </a:moveTo>
                        <a:cubicBezTo>
                          <a:pt x="86019" y="37895"/>
                          <a:pt x="81867" y="44073"/>
                          <a:pt x="78667" y="53997"/>
                        </a:cubicBezTo>
                        <a:cubicBezTo>
                          <a:pt x="70606" y="37389"/>
                          <a:pt x="56488" y="24912"/>
                          <a:pt x="52438" y="0"/>
                        </a:cubicBezTo>
                        <a:cubicBezTo>
                          <a:pt x="24204" y="6238"/>
                          <a:pt x="6036" y="18694"/>
                          <a:pt x="6036" y="18694"/>
                        </a:cubicBezTo>
                        <a:cubicBezTo>
                          <a:pt x="2025" y="20760"/>
                          <a:pt x="0" y="24912"/>
                          <a:pt x="0" y="29065"/>
                        </a:cubicBezTo>
                        <a:lnTo>
                          <a:pt x="0" y="174448"/>
                        </a:lnTo>
                        <a:cubicBezTo>
                          <a:pt x="0" y="178600"/>
                          <a:pt x="2025" y="182752"/>
                          <a:pt x="6056" y="182752"/>
                        </a:cubicBezTo>
                        <a:lnTo>
                          <a:pt x="24204" y="182752"/>
                        </a:lnTo>
                        <a:lnTo>
                          <a:pt x="24204" y="78910"/>
                        </a:lnTo>
                        <a:cubicBezTo>
                          <a:pt x="24204" y="78910"/>
                          <a:pt x="32265" y="78910"/>
                          <a:pt x="32265" y="87214"/>
                        </a:cubicBezTo>
                        <a:lnTo>
                          <a:pt x="32265" y="182752"/>
                        </a:lnTo>
                        <a:lnTo>
                          <a:pt x="32265" y="184838"/>
                        </a:lnTo>
                        <a:lnTo>
                          <a:pt x="42351" y="355154"/>
                        </a:lnTo>
                        <a:cubicBezTo>
                          <a:pt x="42351" y="359307"/>
                          <a:pt x="46382" y="363459"/>
                          <a:pt x="50412" y="363459"/>
                        </a:cubicBezTo>
                        <a:lnTo>
                          <a:pt x="106901" y="363459"/>
                        </a:lnTo>
                        <a:cubicBezTo>
                          <a:pt x="110931" y="363459"/>
                          <a:pt x="112957" y="359307"/>
                          <a:pt x="112957" y="355154"/>
                        </a:cubicBezTo>
                        <a:lnTo>
                          <a:pt x="121970" y="210338"/>
                        </a:lnTo>
                      </a:path>
                    </a:pathLst>
                  </a:custGeom>
                  <a:noFill/>
                  <a:ln w="6350" cap="rnd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8" name="Freeform: Shape 224">
                    <a:extLst>
                      <a:ext uri="{FF2B5EF4-FFF2-40B4-BE49-F238E27FC236}">
                        <a16:creationId xmlns:a16="http://schemas.microsoft.com/office/drawing/2014/main" id="{37D5C8CC-6DE1-F32F-B0FC-4A014B117A0B}"/>
                      </a:ext>
                    </a:extLst>
                  </p:cNvPr>
                  <p:cNvSpPr/>
                  <p:nvPr/>
                </p:nvSpPr>
                <p:spPr>
                  <a:xfrm>
                    <a:off x="9046461" y="2068903"/>
                    <a:ext cx="185567" cy="85147"/>
                  </a:xfrm>
                  <a:custGeom>
                    <a:avLst/>
                    <a:gdLst>
                      <a:gd name="connsiteX0" fmla="*/ 185567 w 185567"/>
                      <a:gd name="connsiteY0" fmla="*/ 41541 h 85147"/>
                      <a:gd name="connsiteX1" fmla="*/ 185567 w 185567"/>
                      <a:gd name="connsiteY1" fmla="*/ 35303 h 85147"/>
                      <a:gd name="connsiteX2" fmla="*/ 123043 w 185567"/>
                      <a:gd name="connsiteY2" fmla="*/ 0 h 85147"/>
                      <a:gd name="connsiteX3" fmla="*/ 92784 w 185567"/>
                      <a:gd name="connsiteY3" fmla="*/ 85148 h 85147"/>
                      <a:gd name="connsiteX4" fmla="*/ 62524 w 185567"/>
                      <a:gd name="connsiteY4" fmla="*/ 0 h 85147"/>
                      <a:gd name="connsiteX5" fmla="*/ 0 w 185567"/>
                      <a:gd name="connsiteY5" fmla="*/ 35303 h 85147"/>
                      <a:gd name="connsiteX6" fmla="*/ 0 w 185567"/>
                      <a:gd name="connsiteY6" fmla="*/ 41541 h 85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5567" h="85147">
                        <a:moveTo>
                          <a:pt x="185567" y="41541"/>
                        </a:moveTo>
                        <a:lnTo>
                          <a:pt x="185567" y="35303"/>
                        </a:lnTo>
                        <a:cubicBezTo>
                          <a:pt x="185567" y="31151"/>
                          <a:pt x="155308" y="8304"/>
                          <a:pt x="123043" y="0"/>
                        </a:cubicBezTo>
                        <a:cubicBezTo>
                          <a:pt x="116987" y="37389"/>
                          <a:pt x="100865" y="58149"/>
                          <a:pt x="92784" y="85148"/>
                        </a:cubicBezTo>
                        <a:cubicBezTo>
                          <a:pt x="82697" y="58149"/>
                          <a:pt x="68580" y="37369"/>
                          <a:pt x="62524" y="0"/>
                        </a:cubicBezTo>
                        <a:cubicBezTo>
                          <a:pt x="28234" y="6238"/>
                          <a:pt x="0" y="31151"/>
                          <a:pt x="0" y="35303"/>
                        </a:cubicBezTo>
                        <a:lnTo>
                          <a:pt x="0" y="41541"/>
                        </a:lnTo>
                      </a:path>
                    </a:pathLst>
                  </a:custGeom>
                  <a:noFill/>
                  <a:ln w="6350" cap="rnd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9" name="Freeform: Shape 227">
                    <a:extLst>
                      <a:ext uri="{FF2B5EF4-FFF2-40B4-BE49-F238E27FC236}">
                        <a16:creationId xmlns:a16="http://schemas.microsoft.com/office/drawing/2014/main" id="{03FD09CD-C3AF-77C6-8BFE-A8972DAABF63}"/>
                      </a:ext>
                    </a:extLst>
                  </p:cNvPr>
                  <p:cNvSpPr/>
                  <p:nvPr/>
                </p:nvSpPr>
                <p:spPr>
                  <a:xfrm>
                    <a:off x="9207824" y="2110444"/>
                    <a:ext cx="24203" cy="174468"/>
                  </a:xfrm>
                  <a:custGeom>
                    <a:avLst/>
                    <a:gdLst>
                      <a:gd name="connsiteX0" fmla="*/ 24204 w 24203"/>
                      <a:gd name="connsiteY0" fmla="*/ 0 h 174468"/>
                      <a:gd name="connsiteX1" fmla="*/ 0 w 24203"/>
                      <a:gd name="connsiteY1" fmla="*/ 174468 h 174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203" h="174468">
                        <a:moveTo>
                          <a:pt x="24204" y="0"/>
                        </a:moveTo>
                        <a:lnTo>
                          <a:pt x="0" y="174468"/>
                        </a:lnTo>
                      </a:path>
                    </a:pathLst>
                  </a:custGeom>
                  <a:ln w="6350" cap="rnd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0" name="Freeform: Shape 228">
                    <a:extLst>
                      <a:ext uri="{FF2B5EF4-FFF2-40B4-BE49-F238E27FC236}">
                        <a16:creationId xmlns:a16="http://schemas.microsoft.com/office/drawing/2014/main" id="{6D28A0A7-D09F-AF06-6BCD-90AD4BEF9B7F}"/>
                      </a:ext>
                    </a:extLst>
                  </p:cNvPr>
                  <p:cNvSpPr/>
                  <p:nvPr/>
                </p:nvSpPr>
                <p:spPr>
                  <a:xfrm>
                    <a:off x="9046461" y="2110444"/>
                    <a:ext cx="24203" cy="174468"/>
                  </a:xfrm>
                  <a:custGeom>
                    <a:avLst/>
                    <a:gdLst>
                      <a:gd name="connsiteX0" fmla="*/ 0 w 24203"/>
                      <a:gd name="connsiteY0" fmla="*/ 0 h 174468"/>
                      <a:gd name="connsiteX1" fmla="*/ 24204 w 24203"/>
                      <a:gd name="connsiteY1" fmla="*/ 174468 h 174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203" h="174468">
                        <a:moveTo>
                          <a:pt x="0" y="0"/>
                        </a:moveTo>
                        <a:lnTo>
                          <a:pt x="24204" y="174468"/>
                        </a:lnTo>
                      </a:path>
                    </a:pathLst>
                  </a:custGeom>
                  <a:ln w="6350" cap="rnd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pic>
          <p:nvPicPr>
            <p:cNvPr id="4" name="Picture 3" descr="A cartoon character walking with a cane&#10;&#10;Description automatically generated">
              <a:extLst>
                <a:ext uri="{FF2B5EF4-FFF2-40B4-BE49-F238E27FC236}">
                  <a16:creationId xmlns:a16="http://schemas.microsoft.com/office/drawing/2014/main" id="{FC711757-76BA-0E18-5521-E14B7E282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5741" y="0"/>
              <a:ext cx="85725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0384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37096-FAE1-0E0A-5833-CAEDE68D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Value?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8AF80D-90BC-8378-259E-C8714EA18AB7}"/>
              </a:ext>
            </a:extLst>
          </p:cNvPr>
          <p:cNvGrpSpPr/>
          <p:nvPr/>
        </p:nvGrpSpPr>
        <p:grpSpPr>
          <a:xfrm>
            <a:off x="1997406" y="1711501"/>
            <a:ext cx="7601598" cy="1717499"/>
            <a:chOff x="1604512" y="1377776"/>
            <a:chExt cx="7601598" cy="171749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442DD68-FF6E-4F49-E6A1-0E407031339F}"/>
                </a:ext>
              </a:extLst>
            </p:cNvPr>
            <p:cNvGrpSpPr/>
            <p:nvPr/>
          </p:nvGrpSpPr>
          <p:grpSpPr>
            <a:xfrm>
              <a:off x="1604512" y="1377776"/>
              <a:ext cx="1554480" cy="1717499"/>
              <a:chOff x="1069675" y="1216325"/>
              <a:chExt cx="1554480" cy="1717499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DA050E8C-F004-87A6-4820-1F0A4B108A91}"/>
                  </a:ext>
                </a:extLst>
              </p:cNvPr>
              <p:cNvSpPr/>
              <p:nvPr/>
            </p:nvSpPr>
            <p:spPr>
              <a:xfrm>
                <a:off x="1069675" y="1216325"/>
                <a:ext cx="1554480" cy="1554480"/>
              </a:xfrm>
              <a:prstGeom prst="ellipse">
                <a:avLst/>
              </a:prstGeom>
              <a:blipFill>
                <a:blip r:embed="rId2"/>
                <a:stretch>
                  <a:fillRect l="5000" t="5000" r="5000" b="5000"/>
                </a:stretch>
              </a:blip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AF85F1C-5591-BD45-1FD7-A7EBB25C1118}"/>
                  </a:ext>
                </a:extLst>
              </p:cNvPr>
              <p:cNvSpPr/>
              <p:nvPr/>
            </p:nvSpPr>
            <p:spPr>
              <a:xfrm>
                <a:off x="1069675" y="1699384"/>
                <a:ext cx="1554480" cy="12344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>
                <a:prstTxWarp prst="textArchDown">
                  <a:avLst/>
                </a:prstTxWarp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User Experience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F6A2992-1784-4259-69FC-E4C8D1172932}"/>
                </a:ext>
              </a:extLst>
            </p:cNvPr>
            <p:cNvGrpSpPr/>
            <p:nvPr/>
          </p:nvGrpSpPr>
          <p:grpSpPr>
            <a:xfrm>
              <a:off x="3620218" y="1377776"/>
              <a:ext cx="1554480" cy="1717499"/>
              <a:chOff x="1069675" y="1216325"/>
              <a:chExt cx="1554480" cy="1717499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6FF9958-302B-377D-9692-B4B0CA05F331}"/>
                  </a:ext>
                </a:extLst>
              </p:cNvPr>
              <p:cNvSpPr/>
              <p:nvPr/>
            </p:nvSpPr>
            <p:spPr>
              <a:xfrm>
                <a:off x="1069675" y="1216325"/>
                <a:ext cx="1554480" cy="1554480"/>
              </a:xfrm>
              <a:prstGeom prst="ellipse">
                <a:avLst/>
              </a:prstGeom>
              <a:blipFill>
                <a:blip r:embed="rId3"/>
                <a:stretch>
                  <a:fillRect l="5000" t="5000" r="5000" b="5000"/>
                </a:stretch>
              </a:blip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AAFF928-EAD4-A27A-7831-296F2C8A8BD9}"/>
                  </a:ext>
                </a:extLst>
              </p:cNvPr>
              <p:cNvSpPr/>
              <p:nvPr/>
            </p:nvSpPr>
            <p:spPr>
              <a:xfrm>
                <a:off x="1069675" y="1699384"/>
                <a:ext cx="1554480" cy="12344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>
                <a:prstTxWarp prst="textArchDown">
                  <a:avLst/>
                </a:prstTxWarp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Market Expansion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0F5AC4-4ED4-D99F-8B03-8F58D4EBFBF4}"/>
                </a:ext>
              </a:extLst>
            </p:cNvPr>
            <p:cNvGrpSpPr/>
            <p:nvPr/>
          </p:nvGrpSpPr>
          <p:grpSpPr>
            <a:xfrm>
              <a:off x="5635924" y="1377776"/>
              <a:ext cx="1554480" cy="1717499"/>
              <a:chOff x="1069675" y="1216325"/>
              <a:chExt cx="1554480" cy="171749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6861EF8-3DF2-2DB0-5400-62AA154A2186}"/>
                  </a:ext>
                </a:extLst>
              </p:cNvPr>
              <p:cNvSpPr/>
              <p:nvPr/>
            </p:nvSpPr>
            <p:spPr>
              <a:xfrm>
                <a:off x="1069675" y="1216325"/>
                <a:ext cx="1554480" cy="1554480"/>
              </a:xfrm>
              <a:prstGeom prst="ellipse">
                <a:avLst/>
              </a:prstGeom>
              <a:blipFill dpi="0" rotWithShape="1">
                <a:blip r:embed="rId4"/>
                <a:srcRect/>
                <a:stretch>
                  <a:fillRect l="8000" t="8000" r="8000" b="8000"/>
                </a:stretch>
              </a:blip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2AA587C-7CCA-A42A-2BD9-B6DEAD3E5415}"/>
                  </a:ext>
                </a:extLst>
              </p:cNvPr>
              <p:cNvSpPr/>
              <p:nvPr/>
            </p:nvSpPr>
            <p:spPr>
              <a:xfrm>
                <a:off x="1069675" y="1699384"/>
                <a:ext cx="1554480" cy="12344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>
                <a:prstTxWarp prst="textArchDown">
                  <a:avLst/>
                </a:prstTxWarp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Cost Reduction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51A612A-3DE8-5102-5488-2591D1DD8180}"/>
                </a:ext>
              </a:extLst>
            </p:cNvPr>
            <p:cNvGrpSpPr/>
            <p:nvPr/>
          </p:nvGrpSpPr>
          <p:grpSpPr>
            <a:xfrm>
              <a:off x="7651630" y="1377776"/>
              <a:ext cx="1554480" cy="1717499"/>
              <a:chOff x="1069675" y="1216325"/>
              <a:chExt cx="1554480" cy="171749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BE20E6F-C06D-ED18-8573-A45DD9B6ECB8}"/>
                  </a:ext>
                </a:extLst>
              </p:cNvPr>
              <p:cNvSpPr/>
              <p:nvPr/>
            </p:nvSpPr>
            <p:spPr>
              <a:xfrm>
                <a:off x="1069675" y="1216325"/>
                <a:ext cx="1554480" cy="1554480"/>
              </a:xfrm>
              <a:prstGeom prst="ellipse">
                <a:avLst/>
              </a:prstGeom>
              <a:blipFill>
                <a:blip r:embed="rId5"/>
                <a:stretch>
                  <a:fillRect l="5000" t="5000" r="5000" b="5000"/>
                </a:stretch>
              </a:blip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8A7E5F3-E271-0E27-0CF0-5AD5B639645A}"/>
                  </a:ext>
                </a:extLst>
              </p:cNvPr>
              <p:cNvSpPr/>
              <p:nvPr/>
            </p:nvSpPr>
            <p:spPr>
              <a:xfrm>
                <a:off x="1069675" y="1699384"/>
                <a:ext cx="1554480" cy="12344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>
                <a:prstTxWarp prst="textArchDown">
                  <a:avLst/>
                </a:prstTxWarp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Quality Gains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D2FA51E-858C-F6CF-654B-8B45D16426DB}"/>
              </a:ext>
            </a:extLst>
          </p:cNvPr>
          <p:cNvSpPr txBox="1"/>
          <p:nvPr/>
        </p:nvSpPr>
        <p:spPr>
          <a:xfrm>
            <a:off x="987469" y="4149599"/>
            <a:ext cx="9621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does an incremental gain do in these areas?</a:t>
            </a:r>
          </a:p>
          <a:p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other categories define value?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F46E3D-77CB-D7AA-7627-F630B2B92267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CF7E4C-5E72-AB9C-5D5A-8947B210631C}"/>
              </a:ext>
            </a:extLst>
          </p:cNvPr>
          <p:cNvSpPr txBox="1"/>
          <p:nvPr/>
        </p:nvSpPr>
        <p:spPr>
          <a:xfrm>
            <a:off x="2614449" y="1109071"/>
            <a:ext cx="636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“Something of worth, importance, or usefulness.”</a:t>
            </a:r>
          </a:p>
        </p:txBody>
      </p:sp>
    </p:spTree>
    <p:extLst>
      <p:ext uri="{BB962C8B-B14F-4D97-AF65-F5344CB8AC3E}">
        <p14:creationId xmlns:p14="http://schemas.microsoft.com/office/powerpoint/2010/main" val="317933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F442A-4294-EAB8-F5BC-6731DBCD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Adaptive/Agile Structure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AFBA41C0-8E3B-197E-6CA5-1FAFD87C59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Different Value Iterations = Different Resources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21F4F77-9262-DC09-30A3-8067A667C0C3}"/>
              </a:ext>
            </a:extLst>
          </p:cNvPr>
          <p:cNvGrpSpPr/>
          <p:nvPr/>
        </p:nvGrpSpPr>
        <p:grpSpPr>
          <a:xfrm>
            <a:off x="614630" y="1872248"/>
            <a:ext cx="10922000" cy="4290604"/>
            <a:chOff x="571500" y="1333501"/>
            <a:chExt cx="10922000" cy="42906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D148FF2-8E06-815F-C8DB-03AFECCDBF8C}"/>
                </a:ext>
              </a:extLst>
            </p:cNvPr>
            <p:cNvGrpSpPr/>
            <p:nvPr/>
          </p:nvGrpSpPr>
          <p:grpSpPr>
            <a:xfrm>
              <a:off x="571500" y="1333501"/>
              <a:ext cx="10922000" cy="4290604"/>
              <a:chOff x="685800" y="1600200"/>
              <a:chExt cx="13106400" cy="5148725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DD5DE62-656B-525C-D17F-EAB71B963903}"/>
                  </a:ext>
                </a:extLst>
              </p:cNvPr>
              <p:cNvSpPr/>
              <p:nvPr/>
            </p:nvSpPr>
            <p:spPr bwMode="auto">
              <a:xfrm>
                <a:off x="5041102" y="2404879"/>
                <a:ext cx="1371600" cy="1371600"/>
              </a:xfrm>
              <a:prstGeom prst="ellipse">
                <a:avLst/>
              </a:prstGeom>
              <a:blipFill dpi="0" rotWithShape="1">
                <a:blip r:embed="rId2"/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F3BD44-59CD-E5A5-3EA6-DB5E194B0BAC}"/>
                  </a:ext>
                </a:extLst>
              </p:cNvPr>
              <p:cNvSpPr txBox="1"/>
              <p:nvPr/>
            </p:nvSpPr>
            <p:spPr>
              <a:xfrm>
                <a:off x="4750404" y="1632674"/>
                <a:ext cx="1952996" cy="480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ARCHITECT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F57D4-071E-2448-088A-EFF0B57B1E26}"/>
                  </a:ext>
                </a:extLst>
              </p:cNvPr>
              <p:cNvSpPr txBox="1"/>
              <p:nvPr/>
            </p:nvSpPr>
            <p:spPr>
              <a:xfrm>
                <a:off x="4263862" y="3836910"/>
                <a:ext cx="2926080" cy="627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Ensures the Capability is Built Right 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71890A2-6F65-ECE5-308F-4BA774D6F01F}"/>
                  </a:ext>
                </a:extLst>
              </p:cNvPr>
              <p:cNvSpPr/>
              <p:nvPr/>
            </p:nvSpPr>
            <p:spPr bwMode="auto">
              <a:xfrm>
                <a:off x="8117347" y="2404879"/>
                <a:ext cx="1371600" cy="1371600"/>
              </a:xfrm>
              <a:prstGeom prst="ellipse">
                <a:avLst/>
              </a:prstGeom>
              <a:blipFill dpi="0" rotWithShape="1">
                <a:blip r:embed="rId3"/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52F4EE3-F8E0-7568-BFC8-5E4511D6142B}"/>
                  </a:ext>
                </a:extLst>
              </p:cNvPr>
              <p:cNvSpPr txBox="1"/>
              <p:nvPr/>
            </p:nvSpPr>
            <p:spPr>
              <a:xfrm>
                <a:off x="7556036" y="1632674"/>
                <a:ext cx="2494222" cy="480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PROJECT LEAD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636CBA-6B81-76F8-A0DB-58B46D104172}"/>
                  </a:ext>
                </a:extLst>
              </p:cNvPr>
              <p:cNvSpPr txBox="1"/>
              <p:nvPr/>
            </p:nvSpPr>
            <p:spPr>
              <a:xfrm>
                <a:off x="7389395" y="3836910"/>
                <a:ext cx="2827506" cy="627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Coordinates the Capability Build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AE0B04C-FBEC-72BB-7F2E-AD164BBF803E}"/>
                  </a:ext>
                </a:extLst>
              </p:cNvPr>
              <p:cNvSpPr/>
              <p:nvPr/>
            </p:nvSpPr>
            <p:spPr bwMode="auto">
              <a:xfrm>
                <a:off x="11212736" y="2404879"/>
                <a:ext cx="1371600" cy="1371600"/>
              </a:xfrm>
              <a:prstGeom prst="ellipse">
                <a:avLst/>
              </a:prstGeom>
              <a:blipFill dpi="0" rotWithShape="1">
                <a:blip r:embed="rId4"/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D8F93F9-81EE-34B8-A47D-D826150540E8}"/>
                  </a:ext>
                </a:extLst>
              </p:cNvPr>
              <p:cNvSpPr txBox="1"/>
              <p:nvPr/>
            </p:nvSpPr>
            <p:spPr>
              <a:xfrm>
                <a:off x="10530662" y="1632674"/>
                <a:ext cx="2735748" cy="480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TEAM MEMBERS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24AF99-33EE-EF2A-CCD7-318C31A2D117}"/>
                  </a:ext>
                </a:extLst>
              </p:cNvPr>
              <p:cNvSpPr txBox="1"/>
              <p:nvPr/>
            </p:nvSpPr>
            <p:spPr>
              <a:xfrm>
                <a:off x="10484784" y="3836910"/>
                <a:ext cx="28275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Builds the Capability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4E0A36E-F5C3-DF98-BE67-D9D1A20BC60A}"/>
                  </a:ext>
                </a:extLst>
              </p:cNvPr>
              <p:cNvSpPr/>
              <p:nvPr/>
            </p:nvSpPr>
            <p:spPr bwMode="auto">
              <a:xfrm>
                <a:off x="1926568" y="2404879"/>
                <a:ext cx="1371600" cy="1371600"/>
              </a:xfrm>
              <a:prstGeom prst="ellipse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3D6ED8-F2E4-6CA5-4BBC-C0DA69D9D4C2}"/>
                  </a:ext>
                </a:extLst>
              </p:cNvPr>
              <p:cNvSpPr txBox="1"/>
              <p:nvPr/>
            </p:nvSpPr>
            <p:spPr>
              <a:xfrm>
                <a:off x="1896595" y="1632674"/>
                <a:ext cx="1431546" cy="480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OWNER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BA21EA-651F-DB12-F83F-68190474B07E}"/>
                  </a:ext>
                </a:extLst>
              </p:cNvPr>
              <p:cNvSpPr txBox="1"/>
              <p:nvPr/>
            </p:nvSpPr>
            <p:spPr>
              <a:xfrm>
                <a:off x="1198615" y="3836910"/>
                <a:ext cx="2827506" cy="627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Ensures the Right Capability is Built 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34632B6-64DB-3BAD-9FD7-7652EA5C04B5}"/>
                  </a:ext>
                </a:extLst>
              </p:cNvPr>
              <p:cNvCxnSpPr/>
              <p:nvPr/>
            </p:nvCxnSpPr>
            <p:spPr bwMode="auto">
              <a:xfrm flipV="1">
                <a:off x="1012168" y="3119777"/>
                <a:ext cx="9144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42DFB40-0CCB-580C-0C5E-D2A616BFBE8D}"/>
                  </a:ext>
                </a:extLst>
              </p:cNvPr>
              <p:cNvCxnSpPr>
                <a:stCxn id="14" idx="6"/>
                <a:endCxn id="5" idx="2"/>
              </p:cNvCxnSpPr>
              <p:nvPr/>
            </p:nvCxnSpPr>
            <p:spPr bwMode="auto">
              <a:xfrm>
                <a:off x="3298168" y="3090679"/>
                <a:ext cx="174293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8840EAB-8EBE-F39E-4D78-39DB6A6CBC91}"/>
                  </a:ext>
                </a:extLst>
              </p:cNvPr>
              <p:cNvCxnSpPr>
                <a:stCxn id="5" idx="6"/>
                <a:endCxn id="8" idx="2"/>
              </p:cNvCxnSpPr>
              <p:nvPr/>
            </p:nvCxnSpPr>
            <p:spPr bwMode="auto">
              <a:xfrm>
                <a:off x="6412702" y="3090679"/>
                <a:ext cx="170464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4499842-F8A2-2029-F461-7756F569909E}"/>
                  </a:ext>
                </a:extLst>
              </p:cNvPr>
              <p:cNvCxnSpPr>
                <a:stCxn id="8" idx="6"/>
                <a:endCxn id="11" idx="2"/>
              </p:cNvCxnSpPr>
              <p:nvPr/>
            </p:nvCxnSpPr>
            <p:spPr bwMode="auto">
              <a:xfrm>
                <a:off x="9488947" y="3090679"/>
                <a:ext cx="172378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C41F9D5-D676-FDB7-E2F9-1B3A69DFBE29}"/>
                  </a:ext>
                </a:extLst>
              </p:cNvPr>
              <p:cNvCxnSpPr>
                <a:stCxn id="11" idx="6"/>
              </p:cNvCxnSpPr>
              <p:nvPr/>
            </p:nvCxnSpPr>
            <p:spPr bwMode="auto">
              <a:xfrm flipV="1">
                <a:off x="12584336" y="3078690"/>
                <a:ext cx="979265" cy="1198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med" len="sm"/>
              </a:ln>
              <a:effectLst/>
            </p:spPr>
          </p:cxn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F3910A3-ECD6-9F93-88D6-C82F3C8EB85C}"/>
                  </a:ext>
                </a:extLst>
              </p:cNvPr>
              <p:cNvSpPr/>
              <p:nvPr/>
            </p:nvSpPr>
            <p:spPr bwMode="auto">
              <a:xfrm>
                <a:off x="1930500" y="4839285"/>
                <a:ext cx="1371600" cy="1371601"/>
              </a:xfrm>
              <a:prstGeom prst="ellipse">
                <a:avLst/>
              </a:prstGeom>
              <a:blipFill dpi="0" rotWithShape="1">
                <a:blip r:embed="rId6"/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325548F-EE22-776E-FBAE-043C92F5B653}"/>
                  </a:ext>
                </a:extLst>
              </p:cNvPr>
              <p:cNvSpPr txBox="1"/>
              <p:nvPr/>
            </p:nvSpPr>
            <p:spPr>
              <a:xfrm>
                <a:off x="1409546" y="6305727"/>
                <a:ext cx="2413507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STAKEHOLDERS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33587ED-05D6-2588-A339-97D3302AC5E9}"/>
                  </a:ext>
                </a:extLst>
              </p:cNvPr>
              <p:cNvSpPr/>
              <p:nvPr/>
            </p:nvSpPr>
            <p:spPr bwMode="auto">
              <a:xfrm>
                <a:off x="11209700" y="4839285"/>
                <a:ext cx="1371600" cy="1371601"/>
              </a:xfrm>
              <a:prstGeom prst="ellipse">
                <a:avLst/>
              </a:prstGeom>
              <a:blipFill dpi="0" rotWithShape="1">
                <a:blip r:embed="rId7"/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174B51-DC09-18CE-0B01-05BDFFF6B367}"/>
                  </a:ext>
                </a:extLst>
              </p:cNvPr>
              <p:cNvSpPr txBox="1"/>
              <p:nvPr/>
            </p:nvSpPr>
            <p:spPr>
              <a:xfrm>
                <a:off x="10929544" y="6305727"/>
                <a:ext cx="1931915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SPECIALISTS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E8B105A-7AEB-0011-2166-57D82BA7DC74}"/>
                  </a:ext>
                </a:extLst>
              </p:cNvPr>
              <p:cNvSpPr txBox="1"/>
              <p:nvPr/>
            </p:nvSpPr>
            <p:spPr>
              <a:xfrm>
                <a:off x="1432814" y="1975453"/>
                <a:ext cx="2359108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Product/Service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79FA8D9-FDEE-D1CF-1084-76CB6E11835D}"/>
                  </a:ext>
                </a:extLst>
              </p:cNvPr>
              <p:cNvSpPr txBox="1"/>
              <p:nvPr/>
            </p:nvSpPr>
            <p:spPr>
              <a:xfrm>
                <a:off x="4978274" y="1975453"/>
                <a:ext cx="1497256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Tech/Ops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0955B90-1CA6-4D41-8C79-B0DFA18971A2}"/>
                  </a:ext>
                </a:extLst>
              </p:cNvPr>
              <p:cNvSpPr txBox="1"/>
              <p:nvPr/>
            </p:nvSpPr>
            <p:spPr>
              <a:xfrm>
                <a:off x="7663028" y="1975453"/>
                <a:ext cx="2280239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Project Specific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E867DB8-C2A3-2267-AD5C-0F141B5765F3}"/>
                  </a:ext>
                </a:extLst>
              </p:cNvPr>
              <p:cNvSpPr txBox="1"/>
              <p:nvPr/>
            </p:nvSpPr>
            <p:spPr>
              <a:xfrm>
                <a:off x="10758418" y="1975453"/>
                <a:ext cx="2280239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Project Specific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932F3C2-0B2A-FA30-FF4A-F9DC00FEB8A2}"/>
                  </a:ext>
                </a:extLst>
              </p:cNvPr>
              <p:cNvSpPr/>
              <p:nvPr/>
            </p:nvSpPr>
            <p:spPr bwMode="auto">
              <a:xfrm>
                <a:off x="4287298" y="4811853"/>
                <a:ext cx="2755679" cy="1426464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Executives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Operations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Technology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External Orgs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CDE61ADD-A67E-E46F-40B1-91BB3BDE3D7C}"/>
                  </a:ext>
                </a:extLst>
              </p:cNvPr>
              <p:cNvCxnSpPr>
                <a:stCxn id="22" idx="6"/>
                <a:endCxn id="32" idx="1"/>
              </p:cNvCxnSpPr>
              <p:nvPr/>
            </p:nvCxnSpPr>
            <p:spPr bwMode="auto">
              <a:xfrm flipV="1">
                <a:off x="3302100" y="5525085"/>
                <a:ext cx="985198" cy="1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399712B-CC2A-40D7-F5FE-3AEA73F1DC65}"/>
                  </a:ext>
                </a:extLst>
              </p:cNvPr>
              <p:cNvSpPr/>
              <p:nvPr/>
            </p:nvSpPr>
            <p:spPr bwMode="auto">
              <a:xfrm>
                <a:off x="7441985" y="4811853"/>
                <a:ext cx="2755679" cy="1426464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Functional Experts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Operational Experts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Technology Experts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External Experts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4BCE687B-ECC8-2D7B-065C-4AB41F0F79FD}"/>
                  </a:ext>
                </a:extLst>
              </p:cNvPr>
              <p:cNvCxnSpPr>
                <a:stCxn id="25" idx="2"/>
                <a:endCxn id="34" idx="3"/>
              </p:cNvCxnSpPr>
              <p:nvPr/>
            </p:nvCxnSpPr>
            <p:spPr bwMode="auto">
              <a:xfrm flipH="1" flipV="1">
                <a:off x="10197664" y="5525085"/>
                <a:ext cx="1012037" cy="1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9DFFCB8-A288-AE5B-88A9-6B5B409481BE}"/>
                  </a:ext>
                </a:extLst>
              </p:cNvPr>
              <p:cNvSpPr/>
              <p:nvPr/>
            </p:nvSpPr>
            <p:spPr bwMode="auto">
              <a:xfrm>
                <a:off x="685800" y="1600200"/>
                <a:ext cx="13106400" cy="2962656"/>
              </a:xfrm>
              <a:prstGeom prst="rect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1967D2C-511F-EE0A-0F60-86695FA0A436}"/>
                </a:ext>
              </a:extLst>
            </p:cNvPr>
            <p:cNvGrpSpPr/>
            <p:nvPr/>
          </p:nvGrpSpPr>
          <p:grpSpPr>
            <a:xfrm>
              <a:off x="1112804" y="3486573"/>
              <a:ext cx="510871" cy="1147952"/>
              <a:chOff x="1112804" y="3486573"/>
              <a:chExt cx="510871" cy="1147952"/>
            </a:xfrm>
          </p:grpSpPr>
          <p:sp>
            <p:nvSpPr>
              <p:cNvPr id="37" name="Arrow: Up 36">
                <a:extLst>
                  <a:ext uri="{FF2B5EF4-FFF2-40B4-BE49-F238E27FC236}">
                    <a16:creationId xmlns:a16="http://schemas.microsoft.com/office/drawing/2014/main" id="{8FDCD675-A52F-7D4B-B1DC-9F7D8179DD61}"/>
                  </a:ext>
                </a:extLst>
              </p:cNvPr>
              <p:cNvSpPr/>
              <p:nvPr/>
            </p:nvSpPr>
            <p:spPr>
              <a:xfrm>
                <a:off x="1112804" y="3486573"/>
                <a:ext cx="138023" cy="1143000"/>
              </a:xfrm>
              <a:prstGeom prst="upArrow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B7533D-9FBF-32AA-862F-B693A4B306AD}"/>
                  </a:ext>
                </a:extLst>
              </p:cNvPr>
              <p:cNvSpPr/>
              <p:nvPr/>
            </p:nvSpPr>
            <p:spPr>
              <a:xfrm>
                <a:off x="1166475" y="4570517"/>
                <a:ext cx="457200" cy="64008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2208190-AD2D-6B74-D3C8-D12B4B3E1C94}"/>
                </a:ext>
              </a:extLst>
            </p:cNvPr>
            <p:cNvGrpSpPr/>
            <p:nvPr/>
          </p:nvGrpSpPr>
          <p:grpSpPr>
            <a:xfrm>
              <a:off x="10488731" y="3486573"/>
              <a:ext cx="491142" cy="1153706"/>
              <a:chOff x="10488731" y="3486573"/>
              <a:chExt cx="491142" cy="1153706"/>
            </a:xfrm>
          </p:grpSpPr>
          <p:sp>
            <p:nvSpPr>
              <p:cNvPr id="38" name="Arrow: Up 37">
                <a:extLst>
                  <a:ext uri="{FF2B5EF4-FFF2-40B4-BE49-F238E27FC236}">
                    <a16:creationId xmlns:a16="http://schemas.microsoft.com/office/drawing/2014/main" id="{34872276-FC5B-A8B4-6E54-8037B83897A4}"/>
                  </a:ext>
                </a:extLst>
              </p:cNvPr>
              <p:cNvSpPr/>
              <p:nvPr/>
            </p:nvSpPr>
            <p:spPr>
              <a:xfrm>
                <a:off x="10841850" y="3486573"/>
                <a:ext cx="138023" cy="1143000"/>
              </a:xfrm>
              <a:prstGeom prst="upArrow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53C69E2-587E-53BE-9859-95640D01A0E2}"/>
                  </a:ext>
                </a:extLst>
              </p:cNvPr>
              <p:cNvSpPr/>
              <p:nvPr/>
            </p:nvSpPr>
            <p:spPr>
              <a:xfrm>
                <a:off x="10488731" y="4576271"/>
                <a:ext cx="457200" cy="64008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4317704-9AC0-DEAA-117F-3BEE280B1170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5C2384-D8B4-19FB-B155-9F2FEE810645}"/>
              </a:ext>
            </a:extLst>
          </p:cNvPr>
          <p:cNvSpPr txBox="1"/>
          <p:nvPr/>
        </p:nvSpPr>
        <p:spPr>
          <a:xfrm>
            <a:off x="8302090" y="1067345"/>
            <a:ext cx="3234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cap="small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Decentralized</a:t>
            </a:r>
          </a:p>
        </p:txBody>
      </p:sp>
    </p:spTree>
    <p:extLst>
      <p:ext uri="{BB962C8B-B14F-4D97-AF65-F5344CB8AC3E}">
        <p14:creationId xmlns:p14="http://schemas.microsoft.com/office/powerpoint/2010/main" val="4234238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528C-D09B-FC83-16A6-2185BF880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Team Roles &amp; Responsibilities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A5A6C1-43E3-6D8D-CE31-4A901A8FF7EA}"/>
              </a:ext>
            </a:extLst>
          </p:cNvPr>
          <p:cNvGrpSpPr/>
          <p:nvPr/>
        </p:nvGrpSpPr>
        <p:grpSpPr>
          <a:xfrm>
            <a:off x="576489" y="1077104"/>
            <a:ext cx="11031367" cy="4692269"/>
            <a:chOff x="628245" y="1094356"/>
            <a:chExt cx="11031367" cy="46922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4639B6C-B738-3F97-9A7D-C2581CB45328}"/>
                </a:ext>
              </a:extLst>
            </p:cNvPr>
            <p:cNvGrpSpPr/>
            <p:nvPr/>
          </p:nvGrpSpPr>
          <p:grpSpPr>
            <a:xfrm>
              <a:off x="628245" y="1094356"/>
              <a:ext cx="2468880" cy="4692269"/>
              <a:chOff x="628245" y="1094356"/>
              <a:chExt cx="2468880" cy="4692269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F1BABC9-4CFD-736C-0652-763347229316}"/>
                  </a:ext>
                </a:extLst>
              </p:cNvPr>
              <p:cNvSpPr/>
              <p:nvPr/>
            </p:nvSpPr>
            <p:spPr bwMode="auto">
              <a:xfrm>
                <a:off x="1291185" y="1469848"/>
                <a:ext cx="1143000" cy="1143000"/>
              </a:xfrm>
              <a:prstGeom prst="ellipse">
                <a:avLst/>
              </a:prstGeom>
              <a:blipFill dpi="0" rotWithShape="1">
                <a:blip r:embed="rId2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E080EC-2D50-7163-19E3-81D68C8BD54C}"/>
                  </a:ext>
                </a:extLst>
              </p:cNvPr>
              <p:cNvSpPr txBox="1"/>
              <p:nvPr/>
            </p:nvSpPr>
            <p:spPr>
              <a:xfrm>
                <a:off x="1266208" y="1094356"/>
                <a:ext cx="11929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OWNER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55F467E-70FC-2E18-91E6-264C580F6A41}"/>
                  </a:ext>
                </a:extLst>
              </p:cNvPr>
              <p:cNvSpPr txBox="1"/>
              <p:nvPr/>
            </p:nvSpPr>
            <p:spPr>
              <a:xfrm>
                <a:off x="811125" y="2671833"/>
                <a:ext cx="2103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Ensures the Right Capability is Built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5AF0728-37F1-03E5-1E28-A4D96A38D80F}"/>
                  </a:ext>
                </a:extLst>
              </p:cNvPr>
              <p:cNvSpPr/>
              <p:nvPr/>
            </p:nvSpPr>
            <p:spPr bwMode="auto">
              <a:xfrm>
                <a:off x="628245" y="3226305"/>
                <a:ext cx="2468880" cy="2560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Defines capabilities to be built</a:t>
                </a:r>
              </a:p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Prioritizes iterations.</a:t>
                </a:r>
              </a:p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Updates Sr. Stakeholders</a:t>
                </a:r>
              </a:p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Consolidates input from </a:t>
                </a:r>
                <a:r>
                  <a:rPr lang="en-US" sz="16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Architect &amp;</a:t>
                </a: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Lead</a:t>
                </a:r>
                <a:endPara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47269A2-7992-F34E-2F1C-28EB74C23B6C}"/>
                </a:ext>
              </a:extLst>
            </p:cNvPr>
            <p:cNvGrpSpPr/>
            <p:nvPr/>
          </p:nvGrpSpPr>
          <p:grpSpPr>
            <a:xfrm>
              <a:off x="3482407" y="1094356"/>
              <a:ext cx="2468880" cy="4685570"/>
              <a:chOff x="3482407" y="1094356"/>
              <a:chExt cx="2468880" cy="468557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56EDF4C-4C7D-1790-8610-6507276CA556}"/>
                  </a:ext>
                </a:extLst>
              </p:cNvPr>
              <p:cNvSpPr/>
              <p:nvPr/>
            </p:nvSpPr>
            <p:spPr bwMode="auto">
              <a:xfrm>
                <a:off x="4145347" y="1469848"/>
                <a:ext cx="1143000" cy="1143000"/>
              </a:xfrm>
              <a:prstGeom prst="ellipse">
                <a:avLst/>
              </a:prstGeom>
              <a:blipFill dpi="0" rotWithShape="1">
                <a:blip r:embed="rId3">
                  <a:grayscl/>
                </a:blip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636129-830C-FA2C-8813-40AECE14F6AA}"/>
                  </a:ext>
                </a:extLst>
              </p:cNvPr>
              <p:cNvSpPr txBox="1"/>
              <p:nvPr/>
            </p:nvSpPr>
            <p:spPr>
              <a:xfrm>
                <a:off x="3903099" y="1094356"/>
                <a:ext cx="16274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ARCHITECT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D8551DA-C30A-9AC6-2201-AD6E015137E4}"/>
                  </a:ext>
                </a:extLst>
              </p:cNvPr>
              <p:cNvSpPr txBox="1"/>
              <p:nvPr/>
            </p:nvSpPr>
            <p:spPr>
              <a:xfrm>
                <a:off x="3665287" y="2671833"/>
                <a:ext cx="2103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Ensures the Capability is Built Right 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E35B1FA-3288-6D0E-369F-93BD0EBBD723}"/>
                  </a:ext>
                </a:extLst>
              </p:cNvPr>
              <p:cNvSpPr/>
              <p:nvPr/>
            </p:nvSpPr>
            <p:spPr bwMode="auto">
              <a:xfrm>
                <a:off x="3482407" y="3219606"/>
                <a:ext cx="2468880" cy="2560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Brings technical expertise</a:t>
                </a:r>
              </a:p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Oversees solution testing</a:t>
                </a:r>
              </a:p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Validates design</a:t>
                </a:r>
              </a:p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Provides input to </a:t>
                </a:r>
                <a:r>
                  <a:rPr lang="en-US" sz="16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Owner </a:t>
                </a: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approvals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0A1FBBC-1234-649C-413F-68F6B3A95348}"/>
                </a:ext>
              </a:extLst>
            </p:cNvPr>
            <p:cNvGrpSpPr/>
            <p:nvPr/>
          </p:nvGrpSpPr>
          <p:grpSpPr>
            <a:xfrm>
              <a:off x="6336569" y="1094356"/>
              <a:ext cx="2468880" cy="4692269"/>
              <a:chOff x="6336569" y="1094356"/>
              <a:chExt cx="2468880" cy="469226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1B67889-B1A3-3B5B-9BB0-EB67BA361B73}"/>
                  </a:ext>
                </a:extLst>
              </p:cNvPr>
              <p:cNvSpPr/>
              <p:nvPr/>
            </p:nvSpPr>
            <p:spPr bwMode="auto">
              <a:xfrm>
                <a:off x="6999509" y="1469848"/>
                <a:ext cx="1143000" cy="1143000"/>
              </a:xfrm>
              <a:prstGeom prst="ellipse">
                <a:avLst/>
              </a:prstGeom>
              <a:blipFill dpi="0" rotWithShape="1">
                <a:blip r:embed="rId4">
                  <a:grayscl/>
                </a:blip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85C63E4-88E7-586D-F614-52965424159B}"/>
                  </a:ext>
                </a:extLst>
              </p:cNvPr>
              <p:cNvSpPr txBox="1"/>
              <p:nvPr/>
            </p:nvSpPr>
            <p:spPr>
              <a:xfrm>
                <a:off x="6531750" y="1094356"/>
                <a:ext cx="20785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PROJECT LEAD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43EA1C-00CF-2E5D-A954-F2809B0B87D8}"/>
                  </a:ext>
                </a:extLst>
              </p:cNvPr>
              <p:cNvSpPr txBox="1"/>
              <p:nvPr/>
            </p:nvSpPr>
            <p:spPr>
              <a:xfrm>
                <a:off x="6519449" y="2671833"/>
                <a:ext cx="2103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Coordinates the Capability Build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B30BE4E-450F-68AC-E603-01D3CC27C499}"/>
                  </a:ext>
                </a:extLst>
              </p:cNvPr>
              <p:cNvSpPr/>
              <p:nvPr/>
            </p:nvSpPr>
            <p:spPr bwMode="auto">
              <a:xfrm>
                <a:off x="6336569" y="3226305"/>
                <a:ext cx="2468880" cy="2560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Coordinates activities </a:t>
                </a:r>
              </a:p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Integrates functional teams</a:t>
                </a:r>
              </a:p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Plans &amp; controls the iteration</a:t>
                </a:r>
              </a:p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Provides status to </a:t>
                </a:r>
                <a:r>
                  <a:rPr lang="en-US" sz="16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Owner</a:t>
                </a: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Facilitates team meetings.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E7EC2C-300B-5839-4F0A-6A6B0B16B4FC}"/>
                </a:ext>
              </a:extLst>
            </p:cNvPr>
            <p:cNvGrpSpPr/>
            <p:nvPr/>
          </p:nvGrpSpPr>
          <p:grpSpPr>
            <a:xfrm>
              <a:off x="9190732" y="1094356"/>
              <a:ext cx="2468880" cy="4692269"/>
              <a:chOff x="9190732" y="1094356"/>
              <a:chExt cx="2468880" cy="4692269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7FBC99-5A53-7681-24C0-492640E7EEE0}"/>
                  </a:ext>
                </a:extLst>
              </p:cNvPr>
              <p:cNvSpPr/>
              <p:nvPr/>
            </p:nvSpPr>
            <p:spPr bwMode="auto">
              <a:xfrm>
                <a:off x="9853672" y="1469848"/>
                <a:ext cx="1143000" cy="1143000"/>
              </a:xfrm>
              <a:prstGeom prst="ellipse">
                <a:avLst/>
              </a:prstGeom>
              <a:blipFill dpi="0" rotWithShape="1">
                <a:blip r:embed="rId5">
                  <a:grayscl/>
                </a:blip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20EF81-0B04-2D70-767D-64452D8AE9FB}"/>
                  </a:ext>
                </a:extLst>
              </p:cNvPr>
              <p:cNvSpPr txBox="1"/>
              <p:nvPr/>
            </p:nvSpPr>
            <p:spPr>
              <a:xfrm>
                <a:off x="9285277" y="1094356"/>
                <a:ext cx="22797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TEAM MEMBERS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1BC505-9B60-9D57-C9FE-E1FD19AA4812}"/>
                  </a:ext>
                </a:extLst>
              </p:cNvPr>
              <p:cNvSpPr txBox="1"/>
              <p:nvPr/>
            </p:nvSpPr>
            <p:spPr>
              <a:xfrm>
                <a:off x="9373612" y="2671833"/>
                <a:ext cx="21031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Builds the Capability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2F26526-3E5D-95DA-24A4-6B435CFE4DF2}"/>
                  </a:ext>
                </a:extLst>
              </p:cNvPr>
              <p:cNvSpPr/>
              <p:nvPr/>
            </p:nvSpPr>
            <p:spPr bwMode="auto">
              <a:xfrm>
                <a:off x="9190732" y="3226305"/>
                <a:ext cx="2468880" cy="25603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Provides </a:t>
                </a:r>
                <a:r>
                  <a:rPr lang="en-US" sz="16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Lead </a:t>
                </a: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 activities, durations, and dependencies</a:t>
                </a:r>
              </a:p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Performs the work</a:t>
                </a:r>
              </a:p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Provides updates to</a:t>
                </a:r>
                <a:r>
                  <a:rPr lang="en-US" sz="16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Lead </a:t>
                </a:r>
              </a:p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Coordinates change of scope </a:t>
                </a:r>
              </a:p>
              <a:p>
                <a:pPr marL="182880" indent="-182880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Wingdings" panose="05000000000000000000" pitchFamily="2" charset="2"/>
                  <a:buChar char="§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Performs testing and deployment of solution.  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C1A3FD2-88E2-2D9A-9FE5-B040D1096576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4264477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E5E13-D56F-D824-B76E-AF50DF773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45A8F-63DC-184F-AE42-D90C49DB9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 Minimum Viable Product (MVP)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D0733-4B68-B218-DB14-91993EFD49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Start with Basics &amp; Grow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836A3AC-7654-5B7B-D4C5-A0FC3D7BC910}"/>
              </a:ext>
            </a:extLst>
          </p:cNvPr>
          <p:cNvSpPr/>
          <p:nvPr/>
        </p:nvSpPr>
        <p:spPr>
          <a:xfrm>
            <a:off x="2739162" y="1608819"/>
            <a:ext cx="1535502" cy="47721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4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Minium Viable Product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EA173DE-0EF5-4378-08E7-40637BBEFC81}"/>
              </a:ext>
            </a:extLst>
          </p:cNvPr>
          <p:cNvSpPr/>
          <p:nvPr/>
        </p:nvSpPr>
        <p:spPr>
          <a:xfrm>
            <a:off x="2182542" y="1965090"/>
            <a:ext cx="365760" cy="365760"/>
          </a:xfrm>
          <a:prstGeom prst="rightArrow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B49A528-EB89-27E6-446E-8B94F0353B83}"/>
              </a:ext>
            </a:extLst>
          </p:cNvPr>
          <p:cNvSpPr/>
          <p:nvPr/>
        </p:nvSpPr>
        <p:spPr>
          <a:xfrm>
            <a:off x="2182542" y="3125918"/>
            <a:ext cx="365760" cy="365760"/>
          </a:xfrm>
          <a:prstGeom prst="rightArrow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8A9BC8B-6E38-46C5-6C0C-4AEEAE93D7C9}"/>
              </a:ext>
            </a:extLst>
          </p:cNvPr>
          <p:cNvSpPr/>
          <p:nvPr/>
        </p:nvSpPr>
        <p:spPr>
          <a:xfrm>
            <a:off x="2182542" y="4341955"/>
            <a:ext cx="365760" cy="365760"/>
          </a:xfrm>
          <a:prstGeom prst="rightArrow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6702C12-D123-D4A3-BE1A-4664200E1A76}"/>
              </a:ext>
            </a:extLst>
          </p:cNvPr>
          <p:cNvSpPr/>
          <p:nvPr/>
        </p:nvSpPr>
        <p:spPr>
          <a:xfrm>
            <a:off x="2182542" y="5649431"/>
            <a:ext cx="365760" cy="365760"/>
          </a:xfrm>
          <a:prstGeom prst="rightArrow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0F362CF-2DE4-5BE8-8ACD-80290ED00E74}"/>
              </a:ext>
            </a:extLst>
          </p:cNvPr>
          <p:cNvGrpSpPr/>
          <p:nvPr/>
        </p:nvGrpSpPr>
        <p:grpSpPr>
          <a:xfrm>
            <a:off x="4378194" y="1588901"/>
            <a:ext cx="5706396" cy="4628489"/>
            <a:chOff x="3899156" y="1504798"/>
            <a:chExt cx="5706396" cy="462848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7E37DDD-D722-6819-B3EC-6B47E76E817C}"/>
                </a:ext>
              </a:extLst>
            </p:cNvPr>
            <p:cNvGrpSpPr/>
            <p:nvPr/>
          </p:nvGrpSpPr>
          <p:grpSpPr>
            <a:xfrm>
              <a:off x="3899156" y="2010933"/>
              <a:ext cx="5706396" cy="4122354"/>
              <a:chOff x="4597888" y="2019559"/>
              <a:chExt cx="5706396" cy="412235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A5A4778-229C-2F1F-9466-EBD03399867F}"/>
                  </a:ext>
                </a:extLst>
              </p:cNvPr>
              <p:cNvSpPr/>
              <p:nvPr/>
            </p:nvSpPr>
            <p:spPr>
              <a:xfrm>
                <a:off x="4597888" y="2019559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A21F7E1-6596-063C-CB06-8DF19920D319}"/>
                  </a:ext>
                </a:extLst>
              </p:cNvPr>
              <p:cNvSpPr/>
              <p:nvPr/>
            </p:nvSpPr>
            <p:spPr>
              <a:xfrm>
                <a:off x="5162918" y="2747414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BE63B87-C820-B8D2-ECC0-BA79615D7F13}"/>
                  </a:ext>
                </a:extLst>
              </p:cNvPr>
              <p:cNvSpPr/>
              <p:nvPr/>
            </p:nvSpPr>
            <p:spPr>
              <a:xfrm>
                <a:off x="4597888" y="3475269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0E7BDCD6-16BB-9D45-A0BA-ED9BCDCA1706}"/>
                  </a:ext>
                </a:extLst>
              </p:cNvPr>
              <p:cNvSpPr/>
              <p:nvPr/>
            </p:nvSpPr>
            <p:spPr>
              <a:xfrm>
                <a:off x="5162918" y="4203124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6E6FD16-4657-3676-7BEE-2B3325EEA23C}"/>
                  </a:ext>
                </a:extLst>
              </p:cNvPr>
              <p:cNvSpPr/>
              <p:nvPr/>
            </p:nvSpPr>
            <p:spPr>
              <a:xfrm>
                <a:off x="4597888" y="4930979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3A409A0-92F3-380B-0523-E795D589EE60}"/>
                  </a:ext>
                </a:extLst>
              </p:cNvPr>
              <p:cNvSpPr/>
              <p:nvPr/>
            </p:nvSpPr>
            <p:spPr>
              <a:xfrm>
                <a:off x="5162918" y="5658833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2009D18C-929F-A62C-3061-B44B548119AA}"/>
                  </a:ext>
                </a:extLst>
              </p:cNvPr>
              <p:cNvSpPr/>
              <p:nvPr/>
            </p:nvSpPr>
            <p:spPr>
              <a:xfrm>
                <a:off x="5934990" y="2019559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66427288-F0F6-B31B-ED24-A2739B567055}"/>
                  </a:ext>
                </a:extLst>
              </p:cNvPr>
              <p:cNvSpPr/>
              <p:nvPr/>
            </p:nvSpPr>
            <p:spPr>
              <a:xfrm>
                <a:off x="6500020" y="2747414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1C9CF73-FE7C-854A-FB86-F106B2D8ABAC}"/>
                  </a:ext>
                </a:extLst>
              </p:cNvPr>
              <p:cNvSpPr/>
              <p:nvPr/>
            </p:nvSpPr>
            <p:spPr>
              <a:xfrm>
                <a:off x="5934990" y="3475269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A3E81C8D-3D2B-CB14-DA12-D39AE28C0605}"/>
                  </a:ext>
                </a:extLst>
              </p:cNvPr>
              <p:cNvSpPr/>
              <p:nvPr/>
            </p:nvSpPr>
            <p:spPr>
              <a:xfrm>
                <a:off x="6500020" y="4203124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74B8D0E-742D-36B7-A5C8-AB0BBA43A566}"/>
                  </a:ext>
                </a:extLst>
              </p:cNvPr>
              <p:cNvSpPr/>
              <p:nvPr/>
            </p:nvSpPr>
            <p:spPr>
              <a:xfrm>
                <a:off x="5934990" y="4930979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F256E89C-B82A-324E-1FEE-A8EC15E0011D}"/>
                  </a:ext>
                </a:extLst>
              </p:cNvPr>
              <p:cNvSpPr/>
              <p:nvPr/>
            </p:nvSpPr>
            <p:spPr>
              <a:xfrm>
                <a:off x="6500020" y="5658833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0D3C321-1FD6-425A-824C-8FD15824EFD0}"/>
                  </a:ext>
                </a:extLst>
              </p:cNvPr>
              <p:cNvSpPr/>
              <p:nvPr/>
            </p:nvSpPr>
            <p:spPr>
              <a:xfrm>
                <a:off x="7272092" y="2019559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D7F37296-F65E-2225-1D32-3B2C8CE779ED}"/>
                  </a:ext>
                </a:extLst>
              </p:cNvPr>
              <p:cNvSpPr/>
              <p:nvPr/>
            </p:nvSpPr>
            <p:spPr>
              <a:xfrm>
                <a:off x="7837122" y="2747414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FF6D4F41-57C7-89E8-6C63-F8E6AD4F2731}"/>
                  </a:ext>
                </a:extLst>
              </p:cNvPr>
              <p:cNvSpPr/>
              <p:nvPr/>
            </p:nvSpPr>
            <p:spPr>
              <a:xfrm>
                <a:off x="7272092" y="3475269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B79879E-1C7B-29F1-E398-D599DB37D764}"/>
                  </a:ext>
                </a:extLst>
              </p:cNvPr>
              <p:cNvSpPr/>
              <p:nvPr/>
            </p:nvSpPr>
            <p:spPr>
              <a:xfrm>
                <a:off x="7837122" y="4203124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FAB303F1-4181-5E2B-44DE-5BE25801BB1A}"/>
                  </a:ext>
                </a:extLst>
              </p:cNvPr>
              <p:cNvSpPr/>
              <p:nvPr/>
            </p:nvSpPr>
            <p:spPr>
              <a:xfrm>
                <a:off x="7272092" y="4930979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E4497D0D-7477-1BC7-FD60-462DD9773E1C}"/>
                  </a:ext>
                </a:extLst>
              </p:cNvPr>
              <p:cNvSpPr/>
              <p:nvPr/>
            </p:nvSpPr>
            <p:spPr>
              <a:xfrm>
                <a:off x="7837122" y="5658833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CE5A5DE-FF34-E2D6-0AF5-27D6C911954F}"/>
                  </a:ext>
                </a:extLst>
              </p:cNvPr>
              <p:cNvSpPr/>
              <p:nvPr/>
            </p:nvSpPr>
            <p:spPr>
              <a:xfrm>
                <a:off x="8609194" y="2019559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833A4D5-2AD7-7FA4-0323-DC3DFCDBAB99}"/>
                  </a:ext>
                </a:extLst>
              </p:cNvPr>
              <p:cNvSpPr/>
              <p:nvPr/>
            </p:nvSpPr>
            <p:spPr>
              <a:xfrm>
                <a:off x="9174224" y="2747414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7ECE0F18-C02F-D3E9-351A-9FDFEA38C28F}"/>
                  </a:ext>
                </a:extLst>
              </p:cNvPr>
              <p:cNvSpPr/>
              <p:nvPr/>
            </p:nvSpPr>
            <p:spPr>
              <a:xfrm>
                <a:off x="8609194" y="3475269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E2B9EAFA-27EA-8552-9111-827B1799CD33}"/>
                  </a:ext>
                </a:extLst>
              </p:cNvPr>
              <p:cNvSpPr/>
              <p:nvPr/>
            </p:nvSpPr>
            <p:spPr>
              <a:xfrm>
                <a:off x="9174224" y="4203124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29D9E5A6-5D5D-515B-BF2F-7DA6EBA3B005}"/>
                  </a:ext>
                </a:extLst>
              </p:cNvPr>
              <p:cNvSpPr/>
              <p:nvPr/>
            </p:nvSpPr>
            <p:spPr>
              <a:xfrm>
                <a:off x="8609194" y="4930979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69EDC52-D7DF-E899-9103-9952FCEE693D}"/>
                  </a:ext>
                </a:extLst>
              </p:cNvPr>
              <p:cNvSpPr/>
              <p:nvPr/>
            </p:nvSpPr>
            <p:spPr>
              <a:xfrm>
                <a:off x="9174224" y="5658833"/>
                <a:ext cx="1130060" cy="4830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VALUE</a:t>
                </a: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0DD67AC-4C6B-E01A-3EF1-2494D3F6F76F}"/>
                </a:ext>
              </a:extLst>
            </p:cNvPr>
            <p:cNvSpPr/>
            <p:nvPr/>
          </p:nvSpPr>
          <p:spPr>
            <a:xfrm>
              <a:off x="3899156" y="1504798"/>
              <a:ext cx="5706396" cy="365760"/>
            </a:xfrm>
            <a:prstGeom prst="round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VALUE ITERATIONS</a:t>
              </a:r>
            </a:p>
          </p:txBody>
        </p:sp>
      </p:grp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1712F513-1DC6-1FB6-7F73-06EBC38ABB49}"/>
              </a:ext>
            </a:extLst>
          </p:cNvPr>
          <p:cNvSpPr/>
          <p:nvPr/>
        </p:nvSpPr>
        <p:spPr>
          <a:xfrm rot="16200000">
            <a:off x="7829082" y="2636675"/>
            <a:ext cx="5760720" cy="2224459"/>
          </a:xfrm>
          <a:prstGeom prst="rightArrow">
            <a:avLst/>
          </a:prstGeom>
          <a:gradFill flip="none" rotWithShape="1">
            <a:gsLst>
              <a:gs pos="2000">
                <a:srgbClr val="00B050"/>
              </a:gs>
              <a:gs pos="23000">
                <a:srgbClr val="FFFF00"/>
              </a:gs>
              <a:gs pos="45000">
                <a:srgbClr val="FFC000"/>
              </a:gs>
              <a:gs pos="84000">
                <a:srgbClr val="C00000"/>
              </a:gs>
              <a:gs pos="66000">
                <a:srgbClr val="BC8F00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D2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Market Growth / Sustainable Products &amp; Services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AAAF1-F0CC-FC99-8EF7-279D35F66B69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36FFA7C-0F67-A76A-EB81-101ACD387C1C}"/>
              </a:ext>
            </a:extLst>
          </p:cNvPr>
          <p:cNvSpPr/>
          <p:nvPr/>
        </p:nvSpPr>
        <p:spPr>
          <a:xfrm>
            <a:off x="808239" y="1756800"/>
            <a:ext cx="1130060" cy="48308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34EB797-5B48-EA22-15AE-1C2E27FB7BD7}"/>
              </a:ext>
            </a:extLst>
          </p:cNvPr>
          <p:cNvSpPr/>
          <p:nvPr/>
        </p:nvSpPr>
        <p:spPr>
          <a:xfrm>
            <a:off x="808239" y="2312024"/>
            <a:ext cx="1130060" cy="48308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308FCE9-F3E1-AC6A-8BA4-DC037F4C41D4}"/>
              </a:ext>
            </a:extLst>
          </p:cNvPr>
          <p:cNvSpPr/>
          <p:nvPr/>
        </p:nvSpPr>
        <p:spPr>
          <a:xfrm>
            <a:off x="808239" y="2867248"/>
            <a:ext cx="1130060" cy="48308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316D60B-40A0-C03E-1750-B89BB00795B3}"/>
              </a:ext>
            </a:extLst>
          </p:cNvPr>
          <p:cNvSpPr/>
          <p:nvPr/>
        </p:nvSpPr>
        <p:spPr>
          <a:xfrm>
            <a:off x="808239" y="3422472"/>
            <a:ext cx="1130060" cy="48308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1444011-5975-7A70-99B4-6476A8B50F6B}"/>
              </a:ext>
            </a:extLst>
          </p:cNvPr>
          <p:cNvSpPr/>
          <p:nvPr/>
        </p:nvSpPr>
        <p:spPr>
          <a:xfrm>
            <a:off x="808239" y="3977696"/>
            <a:ext cx="1130060" cy="48308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5B6C6B0-CE57-8EDD-3DB5-5C97FCF8A44F}"/>
              </a:ext>
            </a:extLst>
          </p:cNvPr>
          <p:cNvSpPr/>
          <p:nvPr/>
        </p:nvSpPr>
        <p:spPr>
          <a:xfrm>
            <a:off x="808239" y="4532920"/>
            <a:ext cx="1130060" cy="48308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AA368F0-F7EE-0FA0-4736-838A504E22C4}"/>
              </a:ext>
            </a:extLst>
          </p:cNvPr>
          <p:cNvSpPr/>
          <p:nvPr/>
        </p:nvSpPr>
        <p:spPr>
          <a:xfrm>
            <a:off x="808239" y="5088144"/>
            <a:ext cx="1130060" cy="48308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3D5F67D-CEF4-18E9-4FEE-B4F182A92CF6}"/>
              </a:ext>
            </a:extLst>
          </p:cNvPr>
          <p:cNvSpPr/>
          <p:nvPr/>
        </p:nvSpPr>
        <p:spPr>
          <a:xfrm>
            <a:off x="808239" y="5643371"/>
            <a:ext cx="1130060" cy="48308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E7FF886-2491-D589-EDDE-279CC15B039A}"/>
              </a:ext>
            </a:extLst>
          </p:cNvPr>
          <p:cNvCxnSpPr>
            <a:cxnSpLocks/>
          </p:cNvCxnSpPr>
          <p:nvPr/>
        </p:nvCxnSpPr>
        <p:spPr>
          <a:xfrm>
            <a:off x="2217046" y="2061709"/>
            <a:ext cx="0" cy="3840480"/>
          </a:xfrm>
          <a:prstGeom prst="line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248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BBB48-46FB-4070-801D-DB383EDDA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into Adaptive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C3A9823-8617-44C7-8F8B-E9F651C887A6}"/>
              </a:ext>
            </a:extLst>
          </p:cNvPr>
          <p:cNvCxnSpPr>
            <a:cxnSpLocks/>
          </p:cNvCxnSpPr>
          <p:nvPr/>
        </p:nvCxnSpPr>
        <p:spPr bwMode="auto">
          <a:xfrm flipH="1">
            <a:off x="4318000" y="1357710"/>
            <a:ext cx="0" cy="338328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1D2B5EE7-560C-BDDE-24C6-E39A64055BDA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987B8E4-7690-6330-7A61-DBEA1854B0BB}"/>
              </a:ext>
            </a:extLst>
          </p:cNvPr>
          <p:cNvGrpSpPr/>
          <p:nvPr/>
        </p:nvGrpSpPr>
        <p:grpSpPr>
          <a:xfrm>
            <a:off x="683727" y="1049493"/>
            <a:ext cx="10555773" cy="5393054"/>
            <a:chOff x="683727" y="1049493"/>
            <a:chExt cx="10555773" cy="5393054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F20E8AF2-B5BB-4412-3BDC-6EDB7EBE13AA}"/>
                </a:ext>
              </a:extLst>
            </p:cNvPr>
            <p:cNvGrpSpPr/>
            <p:nvPr/>
          </p:nvGrpSpPr>
          <p:grpSpPr>
            <a:xfrm>
              <a:off x="683727" y="1049493"/>
              <a:ext cx="10555773" cy="4292895"/>
              <a:chOff x="683727" y="1282405"/>
              <a:chExt cx="10555773" cy="4292895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789509BC-27D4-4666-8EB1-28F7C22F82A9}"/>
                  </a:ext>
                </a:extLst>
              </p:cNvPr>
              <p:cNvGrpSpPr/>
              <p:nvPr/>
            </p:nvGrpSpPr>
            <p:grpSpPr>
              <a:xfrm>
                <a:off x="683727" y="1282405"/>
                <a:ext cx="10555773" cy="4292895"/>
                <a:chOff x="838200" y="2078666"/>
                <a:chExt cx="12666928" cy="5151474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2DA712D1-B77D-4458-A28B-67F3F77B2725}"/>
                    </a:ext>
                  </a:extLst>
                </p:cNvPr>
                <p:cNvGrpSpPr/>
                <p:nvPr/>
              </p:nvGrpSpPr>
              <p:grpSpPr>
                <a:xfrm>
                  <a:off x="838200" y="2552700"/>
                  <a:ext cx="1601972" cy="3848100"/>
                  <a:chOff x="838200" y="2552700"/>
                  <a:chExt cx="1601972" cy="3848100"/>
                </a:xfrm>
              </p:grpSpPr>
              <p:sp>
                <p:nvSpPr>
                  <p:cNvPr id="3" name="Rectangle: Rounded Corners 2">
                    <a:extLst>
                      <a:ext uri="{FF2B5EF4-FFF2-40B4-BE49-F238E27FC236}">
                        <a16:creationId xmlns:a16="http://schemas.microsoft.com/office/drawing/2014/main" id="{9D6DB387-B3B0-4EBA-BFAE-331167ED66F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8200" y="3048000"/>
                    <a:ext cx="1600200" cy="381000"/>
                  </a:xfrm>
                  <a:prstGeom prst="roundRect">
                    <a:avLst/>
                  </a:prstGeom>
                  <a:solidFill>
                    <a:schemeClr val="tx2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6200" tIns="38100" rIns="7620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r>
                      <a:rPr lang="en-US" sz="1333" dirty="0">
                        <a:solidFill>
                          <a:schemeClr val="bg1"/>
                        </a:solidFill>
                      </a:rPr>
                      <a:t>MVP</a:t>
                    </a:r>
                  </a:p>
                </p:txBody>
              </p:sp>
              <p:sp>
                <p:nvSpPr>
                  <p:cNvPr id="4" name="Rectangle: Rounded Corners 3">
                    <a:extLst>
                      <a:ext uri="{FF2B5EF4-FFF2-40B4-BE49-F238E27FC236}">
                        <a16:creationId xmlns:a16="http://schemas.microsoft.com/office/drawing/2014/main" id="{F1512B32-343D-494C-8384-664EC2F02C7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8200" y="3543300"/>
                    <a:ext cx="1600200" cy="381000"/>
                  </a:xfrm>
                  <a:prstGeom prst="roundRect">
                    <a:avLst/>
                  </a:prstGeom>
                  <a:solidFill>
                    <a:schemeClr val="tx2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6200" tIns="38100" rIns="7620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r>
                      <a:rPr lang="en-US" sz="1333" dirty="0">
                        <a:solidFill>
                          <a:schemeClr val="bg1"/>
                        </a:solidFill>
                      </a:rPr>
                      <a:t>Iteration A</a:t>
                    </a:r>
                  </a:p>
                </p:txBody>
              </p:sp>
              <p:sp>
                <p:nvSpPr>
                  <p:cNvPr id="5" name="Rectangle: Rounded Corners 4">
                    <a:extLst>
                      <a:ext uri="{FF2B5EF4-FFF2-40B4-BE49-F238E27FC236}">
                        <a16:creationId xmlns:a16="http://schemas.microsoft.com/office/drawing/2014/main" id="{7E6436FC-B220-4ADA-822D-F74E2EDE638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8200" y="4038600"/>
                    <a:ext cx="1600200" cy="381000"/>
                  </a:xfrm>
                  <a:prstGeom prst="roundRect">
                    <a:avLst/>
                  </a:prstGeom>
                  <a:solidFill>
                    <a:schemeClr val="tx2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6200" tIns="38100" rIns="7620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r>
                      <a:rPr lang="en-US" sz="1333" dirty="0">
                        <a:solidFill>
                          <a:schemeClr val="bg1"/>
                        </a:solidFill>
                      </a:rPr>
                      <a:t>Iteration B</a:t>
                    </a:r>
                  </a:p>
                </p:txBody>
              </p:sp>
              <p:sp>
                <p:nvSpPr>
                  <p:cNvPr id="6" name="Rectangle: Rounded Corners 5">
                    <a:extLst>
                      <a:ext uri="{FF2B5EF4-FFF2-40B4-BE49-F238E27FC236}">
                        <a16:creationId xmlns:a16="http://schemas.microsoft.com/office/drawing/2014/main" id="{5AB5A8F1-1F3C-48D8-A485-B734464BE8B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8200" y="4533900"/>
                    <a:ext cx="1600200" cy="381000"/>
                  </a:xfrm>
                  <a:prstGeom prst="roundRect">
                    <a:avLst/>
                  </a:prstGeom>
                  <a:solidFill>
                    <a:schemeClr val="tx2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6200" tIns="38100" rIns="7620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r>
                      <a:rPr lang="en-US" sz="1333" dirty="0">
                        <a:solidFill>
                          <a:schemeClr val="bg1"/>
                        </a:solidFill>
                      </a:rPr>
                      <a:t>Iteration C</a:t>
                    </a:r>
                  </a:p>
                </p:txBody>
              </p:sp>
              <p:sp>
                <p:nvSpPr>
                  <p:cNvPr id="7" name="Rectangle: Rounded Corners 6">
                    <a:extLst>
                      <a:ext uri="{FF2B5EF4-FFF2-40B4-BE49-F238E27FC236}">
                        <a16:creationId xmlns:a16="http://schemas.microsoft.com/office/drawing/2014/main" id="{9B5A4782-018E-42B4-BEF8-407672E569E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8200" y="5029200"/>
                    <a:ext cx="1600200" cy="381000"/>
                  </a:xfrm>
                  <a:prstGeom prst="roundRect">
                    <a:avLst/>
                  </a:prstGeom>
                  <a:solidFill>
                    <a:schemeClr val="tx2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6200" tIns="38100" rIns="7620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r>
                      <a:rPr lang="en-US" sz="1333" dirty="0">
                        <a:solidFill>
                          <a:schemeClr val="bg1"/>
                        </a:solidFill>
                      </a:rPr>
                      <a:t>Iteration D</a:t>
                    </a:r>
                  </a:p>
                </p:txBody>
              </p:sp>
              <p:sp>
                <p:nvSpPr>
                  <p:cNvPr id="8" name="Rectangle: Rounded Corners 7">
                    <a:extLst>
                      <a:ext uri="{FF2B5EF4-FFF2-40B4-BE49-F238E27FC236}">
                        <a16:creationId xmlns:a16="http://schemas.microsoft.com/office/drawing/2014/main" id="{EB627100-A2C9-4091-930F-6B5E5EB73A0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8200" y="5524500"/>
                    <a:ext cx="1600200" cy="381000"/>
                  </a:xfrm>
                  <a:prstGeom prst="roundRect">
                    <a:avLst/>
                  </a:prstGeom>
                  <a:solidFill>
                    <a:schemeClr val="tx2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6200" tIns="38100" rIns="7620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r>
                      <a:rPr lang="en-US" sz="1333" dirty="0">
                        <a:solidFill>
                          <a:schemeClr val="bg1"/>
                        </a:solidFill>
                      </a:rPr>
                      <a:t>Iteration E</a:t>
                    </a:r>
                  </a:p>
                </p:txBody>
              </p:sp>
              <p:sp>
                <p:nvSpPr>
                  <p:cNvPr id="9" name="Rectangle: Rounded Corners 8">
                    <a:extLst>
                      <a:ext uri="{FF2B5EF4-FFF2-40B4-BE49-F238E27FC236}">
                        <a16:creationId xmlns:a16="http://schemas.microsoft.com/office/drawing/2014/main" id="{52988E7F-535E-4037-A6EE-A505DB55237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9972" y="6019800"/>
                    <a:ext cx="1600200" cy="381000"/>
                  </a:xfrm>
                  <a:prstGeom prst="roundRect">
                    <a:avLst/>
                  </a:prstGeom>
                  <a:solidFill>
                    <a:schemeClr val="tx2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6200" tIns="38100" rIns="7620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r>
                      <a:rPr lang="en-US" sz="1333" dirty="0">
                        <a:solidFill>
                          <a:schemeClr val="bg1"/>
                        </a:solidFill>
                      </a:rPr>
                      <a:t>Iteration F</a:t>
                    </a:r>
                  </a:p>
                </p:txBody>
              </p:sp>
              <p:sp>
                <p:nvSpPr>
                  <p:cNvPr id="10" name="Rectangle: Rounded Corners 9">
                    <a:extLst>
                      <a:ext uri="{FF2B5EF4-FFF2-40B4-BE49-F238E27FC236}">
                        <a16:creationId xmlns:a16="http://schemas.microsoft.com/office/drawing/2014/main" id="{1D3D5AF3-5001-4934-8EF6-1FB98018065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8200" y="2552700"/>
                    <a:ext cx="1600200" cy="381000"/>
                  </a:xfrm>
                  <a:prstGeom prst="roundRect">
                    <a:avLst/>
                  </a:prstGeom>
                  <a:solidFill>
                    <a:schemeClr val="tx2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6200" tIns="38100" rIns="7620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r>
                      <a:rPr lang="en-US" sz="1333" dirty="0">
                        <a:solidFill>
                          <a:schemeClr val="bg1"/>
                        </a:solidFill>
                      </a:rPr>
                      <a:t>ITERATIONS</a:t>
                    </a:r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7C9AA753-51C6-473C-AE52-4003009DA12B}"/>
                    </a:ext>
                  </a:extLst>
                </p:cNvPr>
                <p:cNvGrpSpPr/>
                <p:nvPr/>
              </p:nvGrpSpPr>
              <p:grpSpPr>
                <a:xfrm>
                  <a:off x="2542961" y="2078666"/>
                  <a:ext cx="10962167" cy="857250"/>
                  <a:chOff x="2667000" y="1752600"/>
                  <a:chExt cx="10962167" cy="857250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6D6899CD-7931-4FA0-A6FF-05740FBC5998}"/>
                      </a:ext>
                    </a:extLst>
                  </p:cNvPr>
                  <p:cNvGrpSpPr/>
                  <p:nvPr/>
                </p:nvGrpSpPr>
                <p:grpSpPr>
                  <a:xfrm>
                    <a:off x="2667000" y="1752600"/>
                    <a:ext cx="10962167" cy="381000"/>
                    <a:chOff x="2667000" y="1863356"/>
                    <a:chExt cx="10962167" cy="381000"/>
                  </a:xfrm>
                </p:grpSpPr>
                <p:sp>
                  <p:nvSpPr>
                    <p:cNvPr id="12" name="Rectangle: Rounded Corners 11">
                      <a:extLst>
                        <a:ext uri="{FF2B5EF4-FFF2-40B4-BE49-F238E27FC236}">
                          <a16:creationId xmlns:a16="http://schemas.microsoft.com/office/drawing/2014/main" id="{31E3907C-4233-4624-BDE7-3FBDC07B8C8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667000" y="1863356"/>
                      <a:ext cx="5486400" cy="381000"/>
                    </a:xfrm>
                    <a:prstGeom prst="roundRect">
                      <a:avLst/>
                    </a:prstGeom>
                    <a:solidFill>
                      <a:schemeClr val="tx2"/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76200" tIns="38100" rIns="7620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1333" dirty="0">
                          <a:solidFill>
                            <a:schemeClr val="bg1"/>
                          </a:solidFill>
                        </a:rPr>
                        <a:t>YEAR - 1</a:t>
                      </a:r>
                    </a:p>
                  </p:txBody>
                </p:sp>
                <p:sp>
                  <p:nvSpPr>
                    <p:cNvPr id="13" name="Rectangle: Rounded Corners 12">
                      <a:extLst>
                        <a:ext uri="{FF2B5EF4-FFF2-40B4-BE49-F238E27FC236}">
                          <a16:creationId xmlns:a16="http://schemas.microsoft.com/office/drawing/2014/main" id="{E74A4A42-640A-4B6A-974C-5D356E17A15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42767" y="1863356"/>
                      <a:ext cx="5486400" cy="381000"/>
                    </a:xfrm>
                    <a:prstGeom prst="round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76200" tIns="38100" rIns="7620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1333" dirty="0">
                          <a:solidFill>
                            <a:schemeClr val="bg1"/>
                          </a:solidFill>
                        </a:rPr>
                        <a:t>YEAR - 2</a:t>
                      </a:r>
                    </a:p>
                  </p:txBody>
                </p:sp>
              </p:grp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91790180-58FA-477C-B3A7-1E938F701AE8}"/>
                      </a:ext>
                    </a:extLst>
                  </p:cNvPr>
                  <p:cNvGrpSpPr/>
                  <p:nvPr/>
                </p:nvGrpSpPr>
                <p:grpSpPr>
                  <a:xfrm>
                    <a:off x="2667000" y="2228850"/>
                    <a:ext cx="10958622" cy="381000"/>
                    <a:chOff x="2667000" y="2228850"/>
                    <a:chExt cx="10958622" cy="381000"/>
                  </a:xfrm>
                </p:grpSpPr>
                <p:sp>
                  <p:nvSpPr>
                    <p:cNvPr id="15" name="Rectangle: Rounded Corners 14">
                      <a:extLst>
                        <a:ext uri="{FF2B5EF4-FFF2-40B4-BE49-F238E27FC236}">
                          <a16:creationId xmlns:a16="http://schemas.microsoft.com/office/drawing/2014/main" id="{09D31122-6AD9-4559-8C8E-6F949D8B33D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667000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/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Mth1</a:t>
                      </a:r>
                    </a:p>
                  </p:txBody>
                </p:sp>
                <p:sp>
                  <p:nvSpPr>
                    <p:cNvPr id="16" name="Rectangle: Rounded Corners 15">
                      <a:extLst>
                        <a:ext uri="{FF2B5EF4-FFF2-40B4-BE49-F238E27FC236}">
                          <a16:creationId xmlns:a16="http://schemas.microsoft.com/office/drawing/2014/main" id="{9E3DA979-702C-4164-BAA3-0A44FB049F3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23584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/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Mth2</a:t>
                      </a:r>
                    </a:p>
                  </p:txBody>
                </p:sp>
                <p:sp>
                  <p:nvSpPr>
                    <p:cNvPr id="17" name="Rectangle: Rounded Corners 16">
                      <a:extLst>
                        <a:ext uri="{FF2B5EF4-FFF2-40B4-BE49-F238E27FC236}">
                          <a16:creationId xmlns:a16="http://schemas.microsoft.com/office/drawing/2014/main" id="{E34B33DA-635F-4142-80C9-449B71A5D5C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580168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/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Mth3</a:t>
                      </a:r>
                    </a:p>
                  </p:txBody>
                </p:sp>
                <p:sp>
                  <p:nvSpPr>
                    <p:cNvPr id="18" name="Rectangle: Rounded Corners 17">
                      <a:extLst>
                        <a:ext uri="{FF2B5EF4-FFF2-40B4-BE49-F238E27FC236}">
                          <a16:creationId xmlns:a16="http://schemas.microsoft.com/office/drawing/2014/main" id="{4B88F146-D974-4E7D-B88E-A95696B662D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036752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/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Mth4</a:t>
                      </a:r>
                    </a:p>
                  </p:txBody>
                </p:sp>
                <p:sp>
                  <p:nvSpPr>
                    <p:cNvPr id="19" name="Rectangle: Rounded Corners 18">
                      <a:extLst>
                        <a:ext uri="{FF2B5EF4-FFF2-40B4-BE49-F238E27FC236}">
                          <a16:creationId xmlns:a16="http://schemas.microsoft.com/office/drawing/2014/main" id="{C47C8EA4-9612-47DD-99BF-6B2C723AEB3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493336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/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Mth5</a:t>
                      </a:r>
                    </a:p>
                  </p:txBody>
                </p:sp>
                <p:sp>
                  <p:nvSpPr>
                    <p:cNvPr id="20" name="Rectangle: Rounded Corners 19">
                      <a:extLst>
                        <a:ext uri="{FF2B5EF4-FFF2-40B4-BE49-F238E27FC236}">
                          <a16:creationId xmlns:a16="http://schemas.microsoft.com/office/drawing/2014/main" id="{A18F0414-BED5-484A-B701-FC943EB8006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949920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/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Mth6</a:t>
                      </a:r>
                    </a:p>
                  </p:txBody>
                </p:sp>
                <p:sp>
                  <p:nvSpPr>
                    <p:cNvPr id="21" name="Rectangle: Rounded Corners 20">
                      <a:extLst>
                        <a:ext uri="{FF2B5EF4-FFF2-40B4-BE49-F238E27FC236}">
                          <a16:creationId xmlns:a16="http://schemas.microsoft.com/office/drawing/2014/main" id="{FFCC394B-0D7D-4D12-8D53-F8B2C890CD6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406504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/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Mth7</a:t>
                      </a:r>
                    </a:p>
                  </p:txBody>
                </p:sp>
                <p:sp>
                  <p:nvSpPr>
                    <p:cNvPr id="22" name="Rectangle: Rounded Corners 21">
                      <a:extLst>
                        <a:ext uri="{FF2B5EF4-FFF2-40B4-BE49-F238E27FC236}">
                          <a16:creationId xmlns:a16="http://schemas.microsoft.com/office/drawing/2014/main" id="{9FD3C5AC-E7F3-49E8-8AC4-9612EB848DD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863088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/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Mth8</a:t>
                      </a:r>
                    </a:p>
                  </p:txBody>
                </p:sp>
                <p:sp>
                  <p:nvSpPr>
                    <p:cNvPr id="23" name="Rectangle: Rounded Corners 22">
                      <a:extLst>
                        <a:ext uri="{FF2B5EF4-FFF2-40B4-BE49-F238E27FC236}">
                          <a16:creationId xmlns:a16="http://schemas.microsoft.com/office/drawing/2014/main" id="{1FBAC023-4536-4AA9-8E07-982C9FB0141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319672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/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Mth9</a:t>
                      </a:r>
                    </a:p>
                  </p:txBody>
                </p:sp>
                <p:sp>
                  <p:nvSpPr>
                    <p:cNvPr id="24" name="Rectangle: Rounded Corners 23">
                      <a:extLst>
                        <a:ext uri="{FF2B5EF4-FFF2-40B4-BE49-F238E27FC236}">
                          <a16:creationId xmlns:a16="http://schemas.microsoft.com/office/drawing/2014/main" id="{25656A6C-5D7E-4956-A9DC-4731F939BBB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776256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/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Mth10</a:t>
                      </a:r>
                    </a:p>
                  </p:txBody>
                </p:sp>
                <p:sp>
                  <p:nvSpPr>
                    <p:cNvPr id="25" name="Rectangle: Rounded Corners 24">
                      <a:extLst>
                        <a:ext uri="{FF2B5EF4-FFF2-40B4-BE49-F238E27FC236}">
                          <a16:creationId xmlns:a16="http://schemas.microsoft.com/office/drawing/2014/main" id="{4D24F05E-7A2A-41CF-9546-74811688C01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232840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/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Mth11</a:t>
                      </a:r>
                    </a:p>
                  </p:txBody>
                </p:sp>
                <p:sp>
                  <p:nvSpPr>
                    <p:cNvPr id="26" name="Rectangle: Rounded Corners 25">
                      <a:extLst>
                        <a:ext uri="{FF2B5EF4-FFF2-40B4-BE49-F238E27FC236}">
                          <a16:creationId xmlns:a16="http://schemas.microsoft.com/office/drawing/2014/main" id="{0A422ABB-6404-464B-85ED-BAA57FD8E4D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689424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/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Mth12</a:t>
                      </a:r>
                    </a:p>
                  </p:txBody>
                </p:sp>
                <p:sp>
                  <p:nvSpPr>
                    <p:cNvPr id="27" name="Rectangle: Rounded Corners 26">
                      <a:extLst>
                        <a:ext uri="{FF2B5EF4-FFF2-40B4-BE49-F238E27FC236}">
                          <a16:creationId xmlns:a16="http://schemas.microsoft.com/office/drawing/2014/main" id="{965911EE-F890-4212-B5D8-898E5E1EA00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146008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Mth1</a:t>
                      </a:r>
                    </a:p>
                  </p:txBody>
                </p:sp>
                <p:sp>
                  <p:nvSpPr>
                    <p:cNvPr id="28" name="Rectangle: Rounded Corners 27">
                      <a:extLst>
                        <a:ext uri="{FF2B5EF4-FFF2-40B4-BE49-F238E27FC236}">
                          <a16:creationId xmlns:a16="http://schemas.microsoft.com/office/drawing/2014/main" id="{56E5F384-399F-4289-8851-5318533713E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602592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Mth2</a:t>
                      </a:r>
                    </a:p>
                  </p:txBody>
                </p:sp>
                <p:sp>
                  <p:nvSpPr>
                    <p:cNvPr id="29" name="Rectangle: Rounded Corners 28">
                      <a:extLst>
                        <a:ext uri="{FF2B5EF4-FFF2-40B4-BE49-F238E27FC236}">
                          <a16:creationId xmlns:a16="http://schemas.microsoft.com/office/drawing/2014/main" id="{6F6FADC8-FDDD-48FA-BB79-55FB19AB0BF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9059176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Mth3</a:t>
                      </a:r>
                    </a:p>
                  </p:txBody>
                </p:sp>
                <p:sp>
                  <p:nvSpPr>
                    <p:cNvPr id="30" name="Rectangle: Rounded Corners 29">
                      <a:extLst>
                        <a:ext uri="{FF2B5EF4-FFF2-40B4-BE49-F238E27FC236}">
                          <a16:creationId xmlns:a16="http://schemas.microsoft.com/office/drawing/2014/main" id="{201A195F-929B-4F80-9CC9-6FABB791B2F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9515760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Mth4</a:t>
                      </a:r>
                    </a:p>
                  </p:txBody>
                </p:sp>
                <p:sp>
                  <p:nvSpPr>
                    <p:cNvPr id="31" name="Rectangle: Rounded Corners 30">
                      <a:extLst>
                        <a:ext uri="{FF2B5EF4-FFF2-40B4-BE49-F238E27FC236}">
                          <a16:creationId xmlns:a16="http://schemas.microsoft.com/office/drawing/2014/main" id="{C3DADCB3-E8AD-4089-99D3-7363F6444D7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9972344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Mth5</a:t>
                      </a:r>
                    </a:p>
                  </p:txBody>
                </p:sp>
                <p:sp>
                  <p:nvSpPr>
                    <p:cNvPr id="32" name="Rectangle: Rounded Corners 31">
                      <a:extLst>
                        <a:ext uri="{FF2B5EF4-FFF2-40B4-BE49-F238E27FC236}">
                          <a16:creationId xmlns:a16="http://schemas.microsoft.com/office/drawing/2014/main" id="{FA1E5E92-04CE-4D0A-B46A-73B9664C89C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0428928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Mth6</a:t>
                      </a:r>
                    </a:p>
                  </p:txBody>
                </p:sp>
                <p:sp>
                  <p:nvSpPr>
                    <p:cNvPr id="33" name="Rectangle: Rounded Corners 32">
                      <a:extLst>
                        <a:ext uri="{FF2B5EF4-FFF2-40B4-BE49-F238E27FC236}">
                          <a16:creationId xmlns:a16="http://schemas.microsoft.com/office/drawing/2014/main" id="{AE330B59-E9D2-4519-956F-5062A9557BB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0885512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Mth7</a:t>
                      </a:r>
                    </a:p>
                  </p:txBody>
                </p:sp>
                <p:sp>
                  <p:nvSpPr>
                    <p:cNvPr id="34" name="Rectangle: Rounded Corners 33">
                      <a:extLst>
                        <a:ext uri="{FF2B5EF4-FFF2-40B4-BE49-F238E27FC236}">
                          <a16:creationId xmlns:a16="http://schemas.microsoft.com/office/drawing/2014/main" id="{C0AA0238-11BB-4976-95DB-B6CFFB41657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1342096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Mth8</a:t>
                      </a:r>
                    </a:p>
                  </p:txBody>
                </p:sp>
                <p:sp>
                  <p:nvSpPr>
                    <p:cNvPr id="35" name="Rectangle: Rounded Corners 34">
                      <a:extLst>
                        <a:ext uri="{FF2B5EF4-FFF2-40B4-BE49-F238E27FC236}">
                          <a16:creationId xmlns:a16="http://schemas.microsoft.com/office/drawing/2014/main" id="{CB78C70C-6C35-4968-AB55-E6053BA9618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1798680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Mth9</a:t>
                      </a:r>
                    </a:p>
                  </p:txBody>
                </p:sp>
                <p:sp>
                  <p:nvSpPr>
                    <p:cNvPr id="36" name="Rectangle: Rounded Corners 35">
                      <a:extLst>
                        <a:ext uri="{FF2B5EF4-FFF2-40B4-BE49-F238E27FC236}">
                          <a16:creationId xmlns:a16="http://schemas.microsoft.com/office/drawing/2014/main" id="{6FB836A0-7669-4133-A9C5-A8B627539A9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2255264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Mth10</a:t>
                      </a:r>
                    </a:p>
                  </p:txBody>
                </p:sp>
                <p:sp>
                  <p:nvSpPr>
                    <p:cNvPr id="37" name="Rectangle: Rounded Corners 36">
                      <a:extLst>
                        <a:ext uri="{FF2B5EF4-FFF2-40B4-BE49-F238E27FC236}">
                          <a16:creationId xmlns:a16="http://schemas.microsoft.com/office/drawing/2014/main" id="{EAC4C711-D454-4242-A023-EAD0261E37D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2711848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Mth11</a:t>
                      </a:r>
                    </a:p>
                  </p:txBody>
                </p:sp>
                <p:sp>
                  <p:nvSpPr>
                    <p:cNvPr id="38" name="Rectangle: Rounded Corners 37">
                      <a:extLst>
                        <a:ext uri="{FF2B5EF4-FFF2-40B4-BE49-F238E27FC236}">
                          <a16:creationId xmlns:a16="http://schemas.microsoft.com/office/drawing/2014/main" id="{385B2CEF-E147-4727-8F50-CDEB44B27C3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168422" y="2228850"/>
                      <a:ext cx="457200" cy="381000"/>
                    </a:xfrm>
                    <a:prstGeom prst="round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38100" rIns="0" bIns="38100" numCol="1" rtlCol="0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79662" eaLnBrk="0" fontAlgn="base" hangingPunct="0">
                        <a:spcBef>
                          <a:spcPct val="10000"/>
                        </a:spcBef>
                        <a:spcAft>
                          <a:spcPct val="10000"/>
                        </a:spcAft>
                        <a:tabLst>
                          <a:tab pos="158744" algn="l"/>
                          <a:tab pos="519886" algn="l"/>
                          <a:tab pos="4338993" algn="r"/>
                          <a:tab pos="4815224" algn="r"/>
                          <a:tab pos="5143294" algn="r"/>
                          <a:tab pos="5721386" algn="l"/>
                          <a:tab pos="5853673" algn="l"/>
                          <a:tab pos="6241271" algn="r"/>
                          <a:tab pos="6288894" algn="r"/>
                          <a:tab pos="6815394" algn="r"/>
                          <a:tab pos="6906672" algn="r"/>
                        </a:tabLst>
                      </a:pPr>
                      <a:r>
                        <a:rPr lang="en-US" sz="833" dirty="0">
                          <a:solidFill>
                            <a:schemeClr val="bg1"/>
                          </a:solidFill>
                        </a:rPr>
                        <a:t>Mth12</a:t>
                      </a:r>
                    </a:p>
                  </p:txBody>
                </p:sp>
              </p:grp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77717F43-D37A-4775-BBAF-88EB86E60266}"/>
                    </a:ext>
                  </a:extLst>
                </p:cNvPr>
                <p:cNvGrpSpPr/>
                <p:nvPr/>
              </p:nvGrpSpPr>
              <p:grpSpPr>
                <a:xfrm>
                  <a:off x="2521935" y="6849140"/>
                  <a:ext cx="10571240" cy="381000"/>
                  <a:chOff x="2521935" y="6849140"/>
                  <a:chExt cx="10571240" cy="381000"/>
                </a:xfrm>
              </p:grpSpPr>
              <p:sp>
                <p:nvSpPr>
                  <p:cNvPr id="41" name="Rectangle: Rounded Corners 40">
                    <a:extLst>
                      <a:ext uri="{FF2B5EF4-FFF2-40B4-BE49-F238E27FC236}">
                        <a16:creationId xmlns:a16="http://schemas.microsoft.com/office/drawing/2014/main" id="{9E429D64-E6B4-4FC9-B024-E9B0891329A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21935" y="6849140"/>
                    <a:ext cx="2115632" cy="381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r>
                      <a:rPr lang="en-US" sz="1500" dirty="0">
                        <a:solidFill>
                          <a:schemeClr val="bg1"/>
                        </a:solidFill>
                      </a:rPr>
                      <a:t>Planning</a:t>
                    </a:r>
                  </a:p>
                </p:txBody>
              </p:sp>
              <p:sp>
                <p:nvSpPr>
                  <p:cNvPr id="42" name="Rectangle: Rounded Corners 41">
                    <a:extLst>
                      <a:ext uri="{FF2B5EF4-FFF2-40B4-BE49-F238E27FC236}">
                        <a16:creationId xmlns:a16="http://schemas.microsoft.com/office/drawing/2014/main" id="{2C0CF941-4613-4F56-A190-41525DF5F42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35837" y="6849140"/>
                    <a:ext cx="2115632" cy="381000"/>
                  </a:xfrm>
                  <a:prstGeom prst="roundRect">
                    <a:avLst/>
                  </a:prstGeom>
                  <a:solidFill>
                    <a:srgbClr val="FFC00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r>
                      <a:rPr lang="en-US" sz="1500" dirty="0">
                        <a:solidFill>
                          <a:schemeClr val="bg1"/>
                        </a:solidFill>
                      </a:rPr>
                      <a:t>Building/Testing</a:t>
                    </a:r>
                  </a:p>
                </p:txBody>
              </p:sp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CB19C2D5-01C9-4517-A950-E0929357F7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49739" y="6849140"/>
                    <a:ext cx="2115632" cy="381000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r>
                      <a:rPr lang="en-US" sz="1500" dirty="0">
                        <a:solidFill>
                          <a:schemeClr val="bg1"/>
                        </a:solidFill>
                      </a:rPr>
                      <a:t>Review/Feedback</a:t>
                    </a:r>
                  </a:p>
                </p:txBody>
              </p:sp>
              <p:sp>
                <p:nvSpPr>
                  <p:cNvPr id="44" name="Rectangle: Rounded Corners 43">
                    <a:extLst>
                      <a:ext uri="{FF2B5EF4-FFF2-40B4-BE49-F238E27FC236}">
                        <a16:creationId xmlns:a16="http://schemas.microsoft.com/office/drawing/2014/main" id="{CCF9BFFA-A52E-4BEA-BA65-36FB7636392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863641" y="6849140"/>
                    <a:ext cx="2115632" cy="381000"/>
                  </a:xfrm>
                  <a:prstGeom prst="roundRect">
                    <a:avLst/>
                  </a:prstGeom>
                  <a:solidFill>
                    <a:srgbClr val="7030A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r>
                      <a:rPr lang="en-US" sz="1500" dirty="0">
                        <a:solidFill>
                          <a:schemeClr val="bg1"/>
                        </a:solidFill>
                      </a:rPr>
                      <a:t>Approve</a:t>
                    </a:r>
                  </a:p>
                </p:txBody>
              </p:sp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619CFAEC-FD66-427B-B914-B95F0D6DBE0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977543" y="6849140"/>
                    <a:ext cx="2115632" cy="381000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r>
                      <a:rPr lang="en-US" sz="1500" dirty="0">
                        <a:solidFill>
                          <a:schemeClr val="bg1"/>
                        </a:solidFill>
                      </a:rPr>
                      <a:t>Adjust/Track</a:t>
                    </a:r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415B2D8A-4CC0-4A70-893D-7CBDF8290682}"/>
                    </a:ext>
                  </a:extLst>
                </p:cNvPr>
                <p:cNvGrpSpPr/>
                <p:nvPr/>
              </p:nvGrpSpPr>
              <p:grpSpPr>
                <a:xfrm>
                  <a:off x="2626403" y="3057746"/>
                  <a:ext cx="2443496" cy="381000"/>
                  <a:chOff x="2626403" y="3057746"/>
                  <a:chExt cx="2443496" cy="381000"/>
                </a:xfrm>
              </p:grpSpPr>
              <p:sp>
                <p:nvSpPr>
                  <p:cNvPr id="47" name="Rectangle: Rounded Corners 46">
                    <a:extLst>
                      <a:ext uri="{FF2B5EF4-FFF2-40B4-BE49-F238E27FC236}">
                        <a16:creationId xmlns:a16="http://schemas.microsoft.com/office/drawing/2014/main" id="{B64C0A09-C4E3-4D66-9175-0B36B84DC40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26403" y="3057746"/>
                    <a:ext cx="329184" cy="381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" name="Rectangle: Rounded Corners 47">
                    <a:extLst>
                      <a:ext uri="{FF2B5EF4-FFF2-40B4-BE49-F238E27FC236}">
                        <a16:creationId xmlns:a16="http://schemas.microsoft.com/office/drawing/2014/main" id="{C3FD43AA-7745-4696-9D11-4382D6082B8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965234" y="3057746"/>
                    <a:ext cx="987552" cy="381000"/>
                  </a:xfrm>
                  <a:prstGeom prst="roundRect">
                    <a:avLst/>
                  </a:prstGeom>
                  <a:solidFill>
                    <a:srgbClr val="FFC00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DADBBB26-67FB-4E53-8606-C79CA890363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64794" y="3057746"/>
                    <a:ext cx="548640" cy="381000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0" name="Rectangle: Rounded Corners 49">
                    <a:extLst>
                      <a:ext uri="{FF2B5EF4-FFF2-40B4-BE49-F238E27FC236}">
                        <a16:creationId xmlns:a16="http://schemas.microsoft.com/office/drawing/2014/main" id="{EEA93020-34C0-4FCD-A212-66A85DF4800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14444" y="3057746"/>
                    <a:ext cx="109728" cy="381000"/>
                  </a:xfrm>
                  <a:prstGeom prst="roundRect">
                    <a:avLst/>
                  </a:prstGeom>
                  <a:solidFill>
                    <a:srgbClr val="7030A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1" name="Rectangle: Rounded Corners 50">
                    <a:extLst>
                      <a:ext uri="{FF2B5EF4-FFF2-40B4-BE49-F238E27FC236}">
                        <a16:creationId xmlns:a16="http://schemas.microsoft.com/office/drawing/2014/main" id="{EED83412-82F3-4FAF-B47B-28453E94F35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30987" y="3057746"/>
                    <a:ext cx="438912" cy="381000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198BCA21-4ECD-4749-87CC-8D6F2E230F95}"/>
                    </a:ext>
                  </a:extLst>
                </p:cNvPr>
                <p:cNvGrpSpPr/>
                <p:nvPr/>
              </p:nvGrpSpPr>
              <p:grpSpPr>
                <a:xfrm>
                  <a:off x="4828913" y="3543300"/>
                  <a:ext cx="1190887" cy="381000"/>
                  <a:chOff x="3896840" y="3057746"/>
                  <a:chExt cx="1190887" cy="381000"/>
                </a:xfrm>
              </p:grpSpPr>
              <p:sp>
                <p:nvSpPr>
                  <p:cNvPr id="54" name="Rectangle: Rounded Corners 53">
                    <a:extLst>
                      <a:ext uri="{FF2B5EF4-FFF2-40B4-BE49-F238E27FC236}">
                        <a16:creationId xmlns:a16="http://schemas.microsoft.com/office/drawing/2014/main" id="{EA17546D-1AA1-4A33-9ED2-31414116B83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96840" y="3057746"/>
                    <a:ext cx="91440" cy="381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F829B2D1-01FD-470C-9AE7-C32FD915E7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8822" y="3057746"/>
                    <a:ext cx="548640" cy="381000"/>
                  </a:xfrm>
                  <a:prstGeom prst="roundRect">
                    <a:avLst/>
                  </a:prstGeom>
                  <a:solidFill>
                    <a:srgbClr val="FFC00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6" name="Rectangle: Rounded Corners 55">
                    <a:extLst>
                      <a:ext uri="{FF2B5EF4-FFF2-40B4-BE49-F238E27FC236}">
                        <a16:creationId xmlns:a16="http://schemas.microsoft.com/office/drawing/2014/main" id="{4028C73C-0930-4E2E-83CC-1F8AD46DADA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38004" y="3057746"/>
                    <a:ext cx="182880" cy="381000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7" name="Rectangle: Rounded Corners 56">
                    <a:extLst>
                      <a:ext uri="{FF2B5EF4-FFF2-40B4-BE49-F238E27FC236}">
                        <a16:creationId xmlns:a16="http://schemas.microsoft.com/office/drawing/2014/main" id="{446F68DF-EBE1-4E03-BE00-27F29EA784C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21426" y="3057746"/>
                    <a:ext cx="91440" cy="381000"/>
                  </a:xfrm>
                  <a:prstGeom prst="roundRect">
                    <a:avLst/>
                  </a:prstGeom>
                  <a:solidFill>
                    <a:srgbClr val="7030A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8" name="Rectangle: Rounded Corners 57">
                    <a:extLst>
                      <a:ext uri="{FF2B5EF4-FFF2-40B4-BE49-F238E27FC236}">
                        <a16:creationId xmlns:a16="http://schemas.microsoft.com/office/drawing/2014/main" id="{0CC376D5-2341-4402-9460-73494CC359B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13407" y="3057746"/>
                    <a:ext cx="274320" cy="381000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108A01EE-D05E-4E44-B242-9AEF646E07D4}"/>
                    </a:ext>
                  </a:extLst>
                </p:cNvPr>
                <p:cNvGrpSpPr/>
                <p:nvPr/>
              </p:nvGrpSpPr>
              <p:grpSpPr>
                <a:xfrm>
                  <a:off x="5888666" y="5029200"/>
                  <a:ext cx="1190887" cy="381000"/>
                  <a:chOff x="3896840" y="3057746"/>
                  <a:chExt cx="1190887" cy="381000"/>
                </a:xfrm>
              </p:grpSpPr>
              <p:sp>
                <p:nvSpPr>
                  <p:cNvPr id="60" name="Rectangle: Rounded Corners 59">
                    <a:extLst>
                      <a:ext uri="{FF2B5EF4-FFF2-40B4-BE49-F238E27FC236}">
                        <a16:creationId xmlns:a16="http://schemas.microsoft.com/office/drawing/2014/main" id="{6CB5EB37-172F-4D41-AE5C-A8EFB3153C1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96840" y="3057746"/>
                    <a:ext cx="91440" cy="381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A2C478FD-78D4-4EC2-A8AD-F0BF56D3C98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8822" y="3057746"/>
                    <a:ext cx="548640" cy="381000"/>
                  </a:xfrm>
                  <a:prstGeom prst="roundRect">
                    <a:avLst/>
                  </a:prstGeom>
                  <a:solidFill>
                    <a:srgbClr val="FFC00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2" name="Rectangle: Rounded Corners 61">
                    <a:extLst>
                      <a:ext uri="{FF2B5EF4-FFF2-40B4-BE49-F238E27FC236}">
                        <a16:creationId xmlns:a16="http://schemas.microsoft.com/office/drawing/2014/main" id="{347677EC-2F68-4120-92A8-1F6E1A99416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38004" y="3057746"/>
                    <a:ext cx="182880" cy="381000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3" name="Rectangle: Rounded Corners 62">
                    <a:extLst>
                      <a:ext uri="{FF2B5EF4-FFF2-40B4-BE49-F238E27FC236}">
                        <a16:creationId xmlns:a16="http://schemas.microsoft.com/office/drawing/2014/main" id="{E85BF03E-A301-41C8-9BF8-51A44EC3BD1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21426" y="3057746"/>
                    <a:ext cx="91440" cy="381000"/>
                  </a:xfrm>
                  <a:prstGeom prst="roundRect">
                    <a:avLst/>
                  </a:prstGeom>
                  <a:solidFill>
                    <a:srgbClr val="7030A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4" name="Rectangle: Rounded Corners 63">
                    <a:extLst>
                      <a:ext uri="{FF2B5EF4-FFF2-40B4-BE49-F238E27FC236}">
                        <a16:creationId xmlns:a16="http://schemas.microsoft.com/office/drawing/2014/main" id="{ED41702E-A1A1-4AA4-9167-8139A0C04DE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13407" y="3057746"/>
                    <a:ext cx="274320" cy="381000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88A67625-962E-4DBB-B58B-A0365379B752}"/>
                    </a:ext>
                  </a:extLst>
                </p:cNvPr>
                <p:cNvGrpSpPr/>
                <p:nvPr/>
              </p:nvGrpSpPr>
              <p:grpSpPr>
                <a:xfrm>
                  <a:off x="6810113" y="4032399"/>
                  <a:ext cx="1190887" cy="381000"/>
                  <a:chOff x="3896840" y="3057746"/>
                  <a:chExt cx="1190887" cy="381000"/>
                </a:xfrm>
              </p:grpSpPr>
              <p:sp>
                <p:nvSpPr>
                  <p:cNvPr id="66" name="Rectangle: Rounded Corners 65">
                    <a:extLst>
                      <a:ext uri="{FF2B5EF4-FFF2-40B4-BE49-F238E27FC236}">
                        <a16:creationId xmlns:a16="http://schemas.microsoft.com/office/drawing/2014/main" id="{14B35A3F-D236-4AE2-A1AE-986F1EB6EE7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96840" y="3057746"/>
                    <a:ext cx="91440" cy="381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7" name="Rectangle: Rounded Corners 66">
                    <a:extLst>
                      <a:ext uri="{FF2B5EF4-FFF2-40B4-BE49-F238E27FC236}">
                        <a16:creationId xmlns:a16="http://schemas.microsoft.com/office/drawing/2014/main" id="{CDDA3EC1-A309-4824-9E69-F0D757E5ACB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8822" y="3057746"/>
                    <a:ext cx="548640" cy="381000"/>
                  </a:xfrm>
                  <a:prstGeom prst="roundRect">
                    <a:avLst/>
                  </a:prstGeom>
                  <a:solidFill>
                    <a:srgbClr val="FFC00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8" name="Rectangle: Rounded Corners 67">
                    <a:extLst>
                      <a:ext uri="{FF2B5EF4-FFF2-40B4-BE49-F238E27FC236}">
                        <a16:creationId xmlns:a16="http://schemas.microsoft.com/office/drawing/2014/main" id="{7DBDA7A8-8A09-4AB8-A3F2-6B1C60A307F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38004" y="3057746"/>
                    <a:ext cx="182880" cy="381000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9" name="Rectangle: Rounded Corners 68">
                    <a:extLst>
                      <a:ext uri="{FF2B5EF4-FFF2-40B4-BE49-F238E27FC236}">
                        <a16:creationId xmlns:a16="http://schemas.microsoft.com/office/drawing/2014/main" id="{A3C23A4D-6668-434F-B29B-168C2A853E0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21426" y="3057746"/>
                    <a:ext cx="91440" cy="381000"/>
                  </a:xfrm>
                  <a:prstGeom prst="roundRect">
                    <a:avLst/>
                  </a:prstGeom>
                  <a:solidFill>
                    <a:srgbClr val="7030A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0" name="Rectangle: Rounded Corners 69">
                    <a:extLst>
                      <a:ext uri="{FF2B5EF4-FFF2-40B4-BE49-F238E27FC236}">
                        <a16:creationId xmlns:a16="http://schemas.microsoft.com/office/drawing/2014/main" id="{EF43E252-9D55-4155-B3EE-8CBAEEF20F6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13407" y="3057746"/>
                    <a:ext cx="274320" cy="381000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981149B2-28D1-4B22-89E4-1610E7736F98}"/>
                    </a:ext>
                  </a:extLst>
                </p:cNvPr>
                <p:cNvGrpSpPr/>
                <p:nvPr/>
              </p:nvGrpSpPr>
              <p:grpSpPr>
                <a:xfrm>
                  <a:off x="7738732" y="4536115"/>
                  <a:ext cx="1190887" cy="381000"/>
                  <a:chOff x="3896840" y="3057746"/>
                  <a:chExt cx="1190887" cy="381000"/>
                </a:xfrm>
              </p:grpSpPr>
              <p:sp>
                <p:nvSpPr>
                  <p:cNvPr id="72" name="Rectangle: Rounded Corners 71">
                    <a:extLst>
                      <a:ext uri="{FF2B5EF4-FFF2-40B4-BE49-F238E27FC236}">
                        <a16:creationId xmlns:a16="http://schemas.microsoft.com/office/drawing/2014/main" id="{27AF8816-097A-469A-9E55-EF00621892B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96840" y="3057746"/>
                    <a:ext cx="91440" cy="381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3" name="Rectangle: Rounded Corners 72">
                    <a:extLst>
                      <a:ext uri="{FF2B5EF4-FFF2-40B4-BE49-F238E27FC236}">
                        <a16:creationId xmlns:a16="http://schemas.microsoft.com/office/drawing/2014/main" id="{DFF05B25-26B8-4F03-A465-DCEC0E31F11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8822" y="3057746"/>
                    <a:ext cx="548640" cy="381000"/>
                  </a:xfrm>
                  <a:prstGeom prst="roundRect">
                    <a:avLst/>
                  </a:prstGeom>
                  <a:solidFill>
                    <a:srgbClr val="FFC00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4" name="Rectangle: Rounded Corners 73">
                    <a:extLst>
                      <a:ext uri="{FF2B5EF4-FFF2-40B4-BE49-F238E27FC236}">
                        <a16:creationId xmlns:a16="http://schemas.microsoft.com/office/drawing/2014/main" id="{E320C3F9-7D09-4788-8B3D-D64B88ECFA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38004" y="3057746"/>
                    <a:ext cx="182880" cy="381000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5" name="Rectangle: Rounded Corners 74">
                    <a:extLst>
                      <a:ext uri="{FF2B5EF4-FFF2-40B4-BE49-F238E27FC236}">
                        <a16:creationId xmlns:a16="http://schemas.microsoft.com/office/drawing/2014/main" id="{B1B52BF9-5E58-4CAB-BADB-DB513EF78B7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21426" y="3057746"/>
                    <a:ext cx="91440" cy="381000"/>
                  </a:xfrm>
                  <a:prstGeom prst="roundRect">
                    <a:avLst/>
                  </a:prstGeom>
                  <a:solidFill>
                    <a:srgbClr val="7030A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6" name="Rectangle: Rounded Corners 75">
                    <a:extLst>
                      <a:ext uri="{FF2B5EF4-FFF2-40B4-BE49-F238E27FC236}">
                        <a16:creationId xmlns:a16="http://schemas.microsoft.com/office/drawing/2014/main" id="{39A2CA92-8D52-4687-A5B1-38B0560BA6A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13407" y="3057746"/>
                    <a:ext cx="274320" cy="381000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43D2C50D-B1FC-4102-86D2-EAF80917BA35}"/>
                    </a:ext>
                  </a:extLst>
                </p:cNvPr>
                <p:cNvGrpSpPr/>
                <p:nvPr/>
              </p:nvGrpSpPr>
              <p:grpSpPr>
                <a:xfrm>
                  <a:off x="8715113" y="6019800"/>
                  <a:ext cx="1190887" cy="381000"/>
                  <a:chOff x="3896840" y="3057746"/>
                  <a:chExt cx="1190887" cy="381000"/>
                </a:xfrm>
              </p:grpSpPr>
              <p:sp>
                <p:nvSpPr>
                  <p:cNvPr id="78" name="Rectangle: Rounded Corners 77">
                    <a:extLst>
                      <a:ext uri="{FF2B5EF4-FFF2-40B4-BE49-F238E27FC236}">
                        <a16:creationId xmlns:a16="http://schemas.microsoft.com/office/drawing/2014/main" id="{057EEC4A-4B84-4C60-A74B-D5477F8292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96840" y="3057746"/>
                    <a:ext cx="91440" cy="381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9" name="Rectangle: Rounded Corners 78">
                    <a:extLst>
                      <a:ext uri="{FF2B5EF4-FFF2-40B4-BE49-F238E27FC236}">
                        <a16:creationId xmlns:a16="http://schemas.microsoft.com/office/drawing/2014/main" id="{DB204804-AD5B-44B9-8865-E29DF967B79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8822" y="3057746"/>
                    <a:ext cx="548640" cy="381000"/>
                  </a:xfrm>
                  <a:prstGeom prst="roundRect">
                    <a:avLst/>
                  </a:prstGeom>
                  <a:solidFill>
                    <a:srgbClr val="FFC00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0" name="Rectangle: Rounded Corners 79">
                    <a:extLst>
                      <a:ext uri="{FF2B5EF4-FFF2-40B4-BE49-F238E27FC236}">
                        <a16:creationId xmlns:a16="http://schemas.microsoft.com/office/drawing/2014/main" id="{EA0BAD04-B739-428D-8176-9F356C2A7CC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38004" y="3057746"/>
                    <a:ext cx="182880" cy="381000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1" name="Rectangle: Rounded Corners 80">
                    <a:extLst>
                      <a:ext uri="{FF2B5EF4-FFF2-40B4-BE49-F238E27FC236}">
                        <a16:creationId xmlns:a16="http://schemas.microsoft.com/office/drawing/2014/main" id="{CD322842-B748-486C-B609-AAA7E97B3F3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21426" y="3057746"/>
                    <a:ext cx="91440" cy="381000"/>
                  </a:xfrm>
                  <a:prstGeom prst="roundRect">
                    <a:avLst/>
                  </a:prstGeom>
                  <a:solidFill>
                    <a:srgbClr val="7030A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2" name="Rectangle: Rounded Corners 81">
                    <a:extLst>
                      <a:ext uri="{FF2B5EF4-FFF2-40B4-BE49-F238E27FC236}">
                        <a16:creationId xmlns:a16="http://schemas.microsoft.com/office/drawing/2014/main" id="{04488FD0-6FDB-4754-8F12-6FF75824625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13407" y="3057746"/>
                    <a:ext cx="274320" cy="381000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D9995BC-F937-4EEC-9CED-6D4D77862223}"/>
                    </a:ext>
                  </a:extLst>
                </p:cNvPr>
                <p:cNvGrpSpPr/>
                <p:nvPr/>
              </p:nvGrpSpPr>
              <p:grpSpPr>
                <a:xfrm>
                  <a:off x="9629513" y="5524500"/>
                  <a:ext cx="1190887" cy="381000"/>
                  <a:chOff x="3896840" y="3057746"/>
                  <a:chExt cx="1190887" cy="381000"/>
                </a:xfrm>
              </p:grpSpPr>
              <p:sp>
                <p:nvSpPr>
                  <p:cNvPr id="84" name="Rectangle: Rounded Corners 83">
                    <a:extLst>
                      <a:ext uri="{FF2B5EF4-FFF2-40B4-BE49-F238E27FC236}">
                        <a16:creationId xmlns:a16="http://schemas.microsoft.com/office/drawing/2014/main" id="{6BCC6544-8628-406A-9977-D16D5FF2EF7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96840" y="3057746"/>
                    <a:ext cx="91440" cy="381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5" name="Rectangle: Rounded Corners 84">
                    <a:extLst>
                      <a:ext uri="{FF2B5EF4-FFF2-40B4-BE49-F238E27FC236}">
                        <a16:creationId xmlns:a16="http://schemas.microsoft.com/office/drawing/2014/main" id="{103DACCA-85C8-4960-B8D9-F03FFA3D3C6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8822" y="3057746"/>
                    <a:ext cx="548640" cy="381000"/>
                  </a:xfrm>
                  <a:prstGeom prst="roundRect">
                    <a:avLst/>
                  </a:prstGeom>
                  <a:solidFill>
                    <a:srgbClr val="FFC00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6" name="Rectangle: Rounded Corners 85">
                    <a:extLst>
                      <a:ext uri="{FF2B5EF4-FFF2-40B4-BE49-F238E27FC236}">
                        <a16:creationId xmlns:a16="http://schemas.microsoft.com/office/drawing/2014/main" id="{6465C054-D332-483B-8954-DDE9F961C5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38004" y="3057746"/>
                    <a:ext cx="182880" cy="381000"/>
                  </a:xfrm>
                  <a:prstGeom prst="round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7" name="Rectangle: Rounded Corners 86">
                    <a:extLst>
                      <a:ext uri="{FF2B5EF4-FFF2-40B4-BE49-F238E27FC236}">
                        <a16:creationId xmlns:a16="http://schemas.microsoft.com/office/drawing/2014/main" id="{E4A2B2A3-099A-4ED1-9DC4-33CA76515A3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21426" y="3057746"/>
                    <a:ext cx="91440" cy="381000"/>
                  </a:xfrm>
                  <a:prstGeom prst="roundRect">
                    <a:avLst/>
                  </a:prstGeom>
                  <a:solidFill>
                    <a:srgbClr val="7030A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88" name="Rectangle: Rounded Corners 87">
                    <a:extLst>
                      <a:ext uri="{FF2B5EF4-FFF2-40B4-BE49-F238E27FC236}">
                        <a16:creationId xmlns:a16="http://schemas.microsoft.com/office/drawing/2014/main" id="{B5B6C925-7D9C-44D1-AC06-7E34925C027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13407" y="3057746"/>
                    <a:ext cx="274320" cy="381000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38100" rIns="0" bIns="3810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379662" eaLnBrk="0" fontAlgn="base" hangingPunct="0">
                      <a:spcBef>
                        <a:spcPct val="10000"/>
                      </a:spcBef>
                      <a:spcAft>
                        <a:spcPct val="10000"/>
                      </a:spcAft>
                      <a:tabLst>
                        <a:tab pos="158744" algn="l"/>
                        <a:tab pos="519886" algn="l"/>
                        <a:tab pos="4338993" algn="r"/>
                        <a:tab pos="4815224" algn="r"/>
                        <a:tab pos="5143294" algn="r"/>
                        <a:tab pos="5721386" algn="l"/>
                        <a:tab pos="5853673" algn="l"/>
                        <a:tab pos="6241271" algn="r"/>
                        <a:tab pos="6288894" algn="r"/>
                        <a:tab pos="6815394" algn="r"/>
                        <a:tab pos="6906672" algn="r"/>
                      </a:tabLst>
                    </a:pPr>
                    <a:endParaRPr lang="en-US" sz="15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06EC0D0A-C6B6-4E1A-A651-BFF93C4EF9A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362200" y="3471532"/>
                  <a:ext cx="11063183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ysDot"/>
                  <a:round/>
                  <a:headEnd type="none" w="med" len="med"/>
                  <a:tailEnd type="none" w="med" len="sm"/>
                </a:ln>
                <a:effectLst/>
              </p:spPr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D0D95D60-9E53-4DB9-AF3A-B00635EE174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362200" y="3975694"/>
                  <a:ext cx="11063183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ysDot"/>
                  <a:round/>
                  <a:headEnd type="none" w="med" len="med"/>
                  <a:tailEnd type="none" w="med" len="sm"/>
                </a:ln>
                <a:effectLst/>
              </p:spPr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B988F477-D666-4BF9-9F50-E16B076857E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362200" y="4480735"/>
                  <a:ext cx="11063183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ysDot"/>
                  <a:round/>
                  <a:headEnd type="none" w="med" len="med"/>
                  <a:tailEnd type="none" w="med" len="sm"/>
                </a:ln>
                <a:effectLst/>
              </p:spPr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2AB40175-C959-49CD-96F3-ABDFE4D7F86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362200" y="4963633"/>
                  <a:ext cx="11063183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ysDot"/>
                  <a:round/>
                  <a:headEnd type="none" w="med" len="med"/>
                  <a:tailEnd type="none" w="med" len="sm"/>
                </a:ln>
                <a:effectLst/>
              </p:spPr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265C3050-E64C-442D-8B37-D8EDFFA77C5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362200" y="5465134"/>
                  <a:ext cx="11063183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ysDot"/>
                  <a:round/>
                  <a:headEnd type="none" w="med" len="med"/>
                  <a:tailEnd type="none" w="med" len="sm"/>
                </a:ln>
                <a:effectLst/>
              </p:spPr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630B3CF-A2C5-449C-8DA1-736E505D149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362200" y="5954233"/>
                  <a:ext cx="11063183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ysDot"/>
                  <a:round/>
                  <a:headEnd type="none" w="med" len="med"/>
                  <a:tailEnd type="none" w="med" len="sm"/>
                </a:ln>
                <a:effectLst/>
              </p:spPr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4C6E982F-481E-4F08-B924-7888DBA7A80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362200" y="6477000"/>
                  <a:ext cx="11063183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ysDot"/>
                  <a:round/>
                  <a:headEnd type="none" w="med" len="med"/>
                  <a:tailEnd type="none" w="med" len="sm"/>
                </a:ln>
                <a:effectLst/>
              </p:spPr>
            </p:cxnSp>
          </p:grp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CB20513D-6CD6-4200-82DA-3941C8AF575D}"/>
                  </a:ext>
                </a:extLst>
              </p:cNvPr>
              <p:cNvSpPr/>
              <p:nvPr/>
            </p:nvSpPr>
            <p:spPr bwMode="auto">
              <a:xfrm>
                <a:off x="2196487" y="2219325"/>
                <a:ext cx="2011680" cy="76200"/>
              </a:xfrm>
              <a:prstGeom prst="roundRect">
                <a:avLst/>
              </a:prstGeom>
              <a:solidFill>
                <a:srgbClr val="00FF0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7C41B872-D20E-4CF8-8732-9045C651DC98}"/>
                  </a:ext>
                </a:extLst>
              </p:cNvPr>
              <p:cNvSpPr/>
              <p:nvPr/>
            </p:nvSpPr>
            <p:spPr bwMode="auto">
              <a:xfrm>
                <a:off x="4011127" y="2627717"/>
                <a:ext cx="304800" cy="76200"/>
              </a:xfrm>
              <a:prstGeom prst="roundRect">
                <a:avLst/>
              </a:prstGeom>
              <a:solidFill>
                <a:srgbClr val="00FF0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8F13195-47D6-622C-4584-D3032F2487D9}"/>
                </a:ext>
              </a:extLst>
            </p:cNvPr>
            <p:cNvSpPr txBox="1"/>
            <p:nvPr/>
          </p:nvSpPr>
          <p:spPr>
            <a:xfrm>
              <a:off x="2163820" y="5408422"/>
              <a:ext cx="17828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cap="small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Predictive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8F2D435-D31C-80E5-8796-3D3222F71013}"/>
                </a:ext>
              </a:extLst>
            </p:cNvPr>
            <p:cNvSpPr txBox="1"/>
            <p:nvPr/>
          </p:nvSpPr>
          <p:spPr>
            <a:xfrm>
              <a:off x="7548238" y="5408422"/>
              <a:ext cx="15681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cap="small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Adaptive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9865479-97EA-F270-7116-D9A740FEA659}"/>
                </a:ext>
              </a:extLst>
            </p:cNvPr>
            <p:cNvSpPr txBox="1"/>
            <p:nvPr/>
          </p:nvSpPr>
          <p:spPr>
            <a:xfrm>
              <a:off x="5099450" y="5857772"/>
              <a:ext cx="12971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Hybrid</a:t>
              </a:r>
            </a:p>
          </p:txBody>
        </p:sp>
        <p:sp>
          <p:nvSpPr>
            <p:cNvPr id="105" name="Arrow: Right 104">
              <a:extLst>
                <a:ext uri="{FF2B5EF4-FFF2-40B4-BE49-F238E27FC236}">
                  <a16:creationId xmlns:a16="http://schemas.microsoft.com/office/drawing/2014/main" id="{6BF57B58-546D-59E2-70D4-7E731D4CBDFB}"/>
                </a:ext>
              </a:extLst>
            </p:cNvPr>
            <p:cNvSpPr/>
            <p:nvPr/>
          </p:nvSpPr>
          <p:spPr>
            <a:xfrm>
              <a:off x="4143425" y="5596450"/>
              <a:ext cx="3208067" cy="208719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12008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5B242-4814-348D-93D6-57AE2BD6F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1B49-34AE-57F6-E065-BF557807D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a Pipeline (Backlog) of Value Iterations/Sprints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2667D-FCF4-D564-35FD-928624828C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Call Them Whatever You Like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D94598-86EE-C2F2-B8D3-D98484C198E7}"/>
              </a:ext>
            </a:extLst>
          </p:cNvPr>
          <p:cNvGrpSpPr/>
          <p:nvPr/>
        </p:nvGrpSpPr>
        <p:grpSpPr>
          <a:xfrm>
            <a:off x="1080911" y="1471613"/>
            <a:ext cx="10213056" cy="4816291"/>
            <a:chOff x="1080911" y="1471613"/>
            <a:chExt cx="10213056" cy="481629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FD4381A-823D-1387-5F23-05CD35E0A810}"/>
                </a:ext>
              </a:extLst>
            </p:cNvPr>
            <p:cNvGrpSpPr/>
            <p:nvPr/>
          </p:nvGrpSpPr>
          <p:grpSpPr>
            <a:xfrm>
              <a:off x="1080911" y="2226074"/>
              <a:ext cx="10213056" cy="4061830"/>
              <a:chOff x="1080911" y="1786126"/>
              <a:chExt cx="10213056" cy="406183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55B5D13-B2BA-EEFC-42CC-C6F96398DFC0}"/>
                  </a:ext>
                </a:extLst>
              </p:cNvPr>
              <p:cNvSpPr/>
              <p:nvPr/>
            </p:nvSpPr>
            <p:spPr>
              <a:xfrm>
                <a:off x="1080913" y="1786126"/>
                <a:ext cx="5029200" cy="54864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Internal Controls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D253939F-188E-AF30-A390-DB83110E9FAE}"/>
                  </a:ext>
                </a:extLst>
              </p:cNvPr>
              <p:cNvSpPr/>
              <p:nvPr/>
            </p:nvSpPr>
            <p:spPr>
              <a:xfrm>
                <a:off x="6264767" y="1786126"/>
                <a:ext cx="5029200" cy="54864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External Controls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2DA031D-41B5-CCD9-672D-A14ED44C04B5}"/>
                  </a:ext>
                </a:extLst>
              </p:cNvPr>
              <p:cNvSpPr/>
              <p:nvPr/>
            </p:nvSpPr>
            <p:spPr>
              <a:xfrm>
                <a:off x="1080911" y="2373236"/>
                <a:ext cx="2514600" cy="347472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t"/>
              <a:lstStyle/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Community Access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Cost of Service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Mission Alignment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Staff Engagement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Use of Service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Community Feedback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Communications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Technology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Funding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Paid Staffing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Investment in Growth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Transparency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Facilities/Locations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0AAC324-6CE6-7605-B894-EE4A434F815D}"/>
                  </a:ext>
                </a:extLst>
              </p:cNvPr>
              <p:cNvSpPr/>
              <p:nvPr/>
            </p:nvSpPr>
            <p:spPr>
              <a:xfrm>
                <a:off x="3595513" y="2373236"/>
                <a:ext cx="2514600" cy="347472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t"/>
              <a:lstStyle/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Tracking/Report Outcomes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Impact Analysis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Service Planning &amp; Design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Leadership Support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Learning &amp; Adjusting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Partner Relationships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Equipment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Volunteers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Sustainable Solution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Backup Support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84EDC6E7-BB25-AC71-6812-587FE0234A7F}"/>
                  </a:ext>
                </a:extLst>
              </p:cNvPr>
              <p:cNvSpPr/>
              <p:nvPr/>
            </p:nvSpPr>
            <p:spPr>
              <a:xfrm>
                <a:off x="6264764" y="2373236"/>
                <a:ext cx="2514600" cy="347472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t"/>
              <a:lstStyle/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Service Needs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Government Policies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Local 501 c3 Organizations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Volunteer Engagement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endParaRPr lang="en-US" sz="16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B296729-7F59-67BA-1129-3D315BE69C8F}"/>
                  </a:ext>
                </a:extLst>
              </p:cNvPr>
              <p:cNvSpPr/>
              <p:nvPr/>
            </p:nvSpPr>
            <p:spPr>
              <a:xfrm>
                <a:off x="8779366" y="2373236"/>
                <a:ext cx="2514600" cy="347472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t"/>
              <a:lstStyle/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Funding Sources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Community Perception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Charity Rating Platforms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Partner Access/Support</a:t>
                </a:r>
              </a:p>
              <a:p>
                <a:pPr marL="182880" indent="-182880">
                  <a:buFont typeface="Calibri" panose="020F050202020403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Political Affiliations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0E923A3-1406-283A-06F0-176D321E4802}"/>
                </a:ext>
              </a:extLst>
            </p:cNvPr>
            <p:cNvSpPr/>
            <p:nvPr/>
          </p:nvSpPr>
          <p:spPr>
            <a:xfrm>
              <a:off x="1080911" y="1471613"/>
              <a:ext cx="10213055" cy="6987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is the Market/Community/Customer Saying?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899E9A7-223A-D228-86F3-0D4137AE87EF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452485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AA2C-91CF-B707-0305-39D47B77D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Strengths-Weaknesses-Threats-Opportunities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32B0CE-B46C-0AD8-612D-CEC56F7D2AC4}"/>
              </a:ext>
            </a:extLst>
          </p:cNvPr>
          <p:cNvGrpSpPr/>
          <p:nvPr/>
        </p:nvGrpSpPr>
        <p:grpSpPr>
          <a:xfrm>
            <a:off x="1052179" y="727212"/>
            <a:ext cx="10087642" cy="5955197"/>
            <a:chOff x="837932" y="513513"/>
            <a:chExt cx="10087642" cy="59551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005236-312A-306D-A360-19C412850AE6}"/>
                </a:ext>
              </a:extLst>
            </p:cNvPr>
            <p:cNvSpPr/>
            <p:nvPr/>
          </p:nvSpPr>
          <p:spPr>
            <a:xfrm>
              <a:off x="1314619" y="2806316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u="sng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Strengths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Forces that are unique to the organization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Core competencies: Skills, operating capabilities &amp; differentiators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Resources: People &amp; Capital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0FB102-5421-28E1-C0F2-7BA2C6CA9DFF}"/>
                </a:ext>
              </a:extLst>
            </p:cNvPr>
            <p:cNvSpPr/>
            <p:nvPr/>
          </p:nvSpPr>
          <p:spPr>
            <a:xfrm>
              <a:off x="1314619" y="4639910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u="sng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Weaknesses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Forces that limit an organizations value proposition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Capabilities, skills, capital investments, etc.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8047DE-55A2-417F-D1C7-0ACE5FDF2FB9}"/>
                </a:ext>
              </a:extLst>
            </p:cNvPr>
            <p:cNvSpPr/>
            <p:nvPr/>
          </p:nvSpPr>
          <p:spPr>
            <a:xfrm>
              <a:off x="4512738" y="979972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u="sng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Opportunities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Forces that can be capitalized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Factors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Political, Economic, Social-Cultural, Technological, Environmental, Legal, etc…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1EED0-1956-9D2A-ECCC-41AE7284821C}"/>
                </a:ext>
              </a:extLst>
            </p:cNvPr>
            <p:cNvSpPr/>
            <p:nvPr/>
          </p:nvSpPr>
          <p:spPr>
            <a:xfrm>
              <a:off x="7713253" y="979972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u="sng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Threats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Forces that can cause disruptions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Factors</a:t>
              </a:r>
            </a:p>
            <a:p>
              <a:pPr marL="182880" indent="-182880">
                <a:buFont typeface="+mj-lt"/>
                <a:buAutoNum type="arabicPeriod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Political, Economic, Social-Cultural, Technological, Environmental, Legal, etc…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C0D4F6-1650-060C-26F7-DB6A648D35B5}"/>
                </a:ext>
              </a:extLst>
            </p:cNvPr>
            <p:cNvSpPr txBox="1"/>
            <p:nvPr/>
          </p:nvSpPr>
          <p:spPr>
            <a:xfrm>
              <a:off x="4524774" y="513513"/>
              <a:ext cx="640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2400" b="1" i="1" dirty="0">
                  <a:ln/>
                  <a:solidFill>
                    <a:schemeClr val="tx2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External Forces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8B8870-97D6-105B-0C43-3E55B69F0622}"/>
                </a:ext>
              </a:extLst>
            </p:cNvPr>
            <p:cNvSpPr txBox="1"/>
            <p:nvPr/>
          </p:nvSpPr>
          <p:spPr>
            <a:xfrm rot="16200000">
              <a:off x="-764816" y="4404283"/>
              <a:ext cx="3667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2400" b="1" i="1" dirty="0">
                  <a:ln/>
                  <a:solidFill>
                    <a:schemeClr val="tx2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Internal Forces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E7E320-FEA8-451C-2F91-C532D7889405}"/>
                </a:ext>
              </a:extLst>
            </p:cNvPr>
            <p:cNvSpPr/>
            <p:nvPr/>
          </p:nvSpPr>
          <p:spPr>
            <a:xfrm>
              <a:off x="4512738" y="2809941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Opportunities-Strengths (OS)</a:t>
              </a:r>
            </a:p>
            <a:p>
              <a:r>
                <a:rPr lang="en-US" sz="1400" b="1" i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Thyme(s)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Using strengths to exploit opportunities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</a:t>
              </a:r>
            </a:p>
            <a:p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(O1, S2, S3)</a:t>
              </a:r>
            </a:p>
            <a:p>
              <a:pPr marL="274313" indent="-274313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E0E120-7AD4-FF2E-EE02-92693361E505}"/>
                </a:ext>
              </a:extLst>
            </p:cNvPr>
            <p:cNvSpPr/>
            <p:nvPr/>
          </p:nvSpPr>
          <p:spPr>
            <a:xfrm>
              <a:off x="7713253" y="2809941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Threats-Strengths (TS)</a:t>
              </a:r>
            </a:p>
            <a:p>
              <a:r>
                <a:rPr lang="en-US" sz="1400" b="1" i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Thyme(s)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Using strengths to combat threats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</a:t>
              </a:r>
            </a:p>
            <a:p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(T3, S1, S3)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DED370-B2AE-8C59-CCFF-A75953BB67E2}"/>
                </a:ext>
              </a:extLst>
            </p:cNvPr>
            <p:cNvSpPr/>
            <p:nvPr/>
          </p:nvSpPr>
          <p:spPr>
            <a:xfrm>
              <a:off x="4512738" y="4639910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Opportunities-Weaknesses (OW)</a:t>
              </a:r>
            </a:p>
            <a:p>
              <a:r>
                <a:rPr lang="en-US" sz="1400" b="1" i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Thyme(s)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Correcting weaknesses to exploit opportunities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</a:t>
              </a:r>
            </a:p>
            <a:p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(O2, W1)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C4C8E-FE8B-48DE-9DAD-675CA366712F}"/>
                </a:ext>
              </a:extLst>
            </p:cNvPr>
            <p:cNvSpPr/>
            <p:nvPr/>
          </p:nvSpPr>
          <p:spPr>
            <a:xfrm>
              <a:off x="7713253" y="4639910"/>
              <a:ext cx="3200400" cy="1828800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Threats-Weaknesses (TW)</a:t>
              </a:r>
            </a:p>
            <a:p>
              <a:r>
                <a:rPr lang="en-US" sz="1400" b="1" i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Thyme(s)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Correcting weaknesses to combat threats</a:t>
              </a:r>
            </a:p>
            <a:p>
              <a:pPr marL="182880" indent="-18288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Strategy</a:t>
              </a:r>
            </a:p>
            <a:p>
              <a:r>
                <a:rPr lang="en-US" sz="14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(T4, W3)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99EF6BD-4850-CF69-39AB-2CAE8248B365}"/>
              </a:ext>
            </a:extLst>
          </p:cNvPr>
          <p:cNvSpPr txBox="1"/>
          <p:nvPr/>
        </p:nvSpPr>
        <p:spPr>
          <a:xfrm>
            <a:off x="1513845" y="1127228"/>
            <a:ext cx="31227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 Propositions from a SWOT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A8EC72-0894-0F68-41E5-7C70F7DA2633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1522176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7A92E-6E02-D64E-7853-B0D619B5A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the Pipeline at Project Initiation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F21C66A-1196-3586-542C-FABC12C433BD}"/>
              </a:ext>
            </a:extLst>
          </p:cNvPr>
          <p:cNvGrpSpPr/>
          <p:nvPr/>
        </p:nvGrpSpPr>
        <p:grpSpPr>
          <a:xfrm>
            <a:off x="1716642" y="889000"/>
            <a:ext cx="8080834" cy="5788960"/>
            <a:chOff x="1397480" y="889000"/>
            <a:chExt cx="8080834" cy="578896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657C069-A874-8084-EB30-2E66C45F6348}"/>
                </a:ext>
              </a:extLst>
            </p:cNvPr>
            <p:cNvGrpSpPr/>
            <p:nvPr/>
          </p:nvGrpSpPr>
          <p:grpSpPr>
            <a:xfrm>
              <a:off x="1397480" y="1781100"/>
              <a:ext cx="3657600" cy="4019912"/>
              <a:chOff x="1086929" y="1811547"/>
              <a:chExt cx="3657600" cy="4019912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691B277E-26A5-3D2B-0430-23A4E3868BC5}"/>
                  </a:ext>
                </a:extLst>
              </p:cNvPr>
              <p:cNvSpPr/>
              <p:nvPr/>
            </p:nvSpPr>
            <p:spPr>
              <a:xfrm>
                <a:off x="1086929" y="1958196"/>
                <a:ext cx="3657600" cy="365760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30559BA-4925-7A0E-293A-96191BDF5B4A}"/>
                  </a:ext>
                </a:extLst>
              </p:cNvPr>
              <p:cNvSpPr/>
              <p:nvPr/>
            </p:nvSpPr>
            <p:spPr>
              <a:xfrm>
                <a:off x="1086929" y="1811547"/>
                <a:ext cx="3657600" cy="3017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Big Idea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372E9C5-C965-F19A-CCC1-740018D7AD95}"/>
                  </a:ext>
                </a:extLst>
              </p:cNvPr>
              <p:cNvSpPr/>
              <p:nvPr/>
            </p:nvSpPr>
            <p:spPr>
              <a:xfrm>
                <a:off x="1086929" y="2813939"/>
                <a:ext cx="3657600" cy="3017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>
                <a:prstTxWarp prst="textArchDown">
                  <a:avLst/>
                </a:prstTxWarp>
              </a:bodyPr>
              <a:lstStyle/>
              <a:p>
                <a:pPr algn="ctr"/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100 Pieces of Value to Create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5C1647-543A-597F-3D54-F3795900F227}"/>
                </a:ext>
              </a:extLst>
            </p:cNvPr>
            <p:cNvGrpSpPr/>
            <p:nvPr/>
          </p:nvGrpSpPr>
          <p:grpSpPr>
            <a:xfrm>
              <a:off x="5553281" y="2538551"/>
              <a:ext cx="2311878" cy="2528099"/>
              <a:chOff x="6849377" y="1222073"/>
              <a:chExt cx="2311878" cy="2528099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41CBD45-A0E6-E5D1-9E5E-B2454DF82F60}"/>
                  </a:ext>
                </a:extLst>
              </p:cNvPr>
              <p:cNvSpPr/>
              <p:nvPr/>
            </p:nvSpPr>
            <p:spPr>
              <a:xfrm>
                <a:off x="6875255" y="1316966"/>
                <a:ext cx="2286000" cy="22860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737EF2D-AB54-2496-0A0A-60293A00E717}"/>
                  </a:ext>
                </a:extLst>
              </p:cNvPr>
              <p:cNvSpPr/>
              <p:nvPr/>
            </p:nvSpPr>
            <p:spPr>
              <a:xfrm>
                <a:off x="6849377" y="1222073"/>
                <a:ext cx="2286000" cy="2011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r>
                  <a: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Minimum Viable Product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D3F486D-FBC7-DFCF-BEFE-09A33F05B1AF}"/>
                  </a:ext>
                </a:extLst>
              </p:cNvPr>
              <p:cNvSpPr/>
              <p:nvPr/>
            </p:nvSpPr>
            <p:spPr>
              <a:xfrm>
                <a:off x="6849377" y="2012812"/>
                <a:ext cx="2286000" cy="17373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>
                <a:prstTxWarp prst="textArchDown">
                  <a:avLst/>
                </a:prstTxWarp>
              </a:bodyPr>
              <a:lstStyle/>
              <a:p>
                <a:pPr algn="ctr"/>
                <a:r>
                  <a: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60 Pieces for Base Solution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4B28B2B-1E83-DAD6-0BEE-B334DA8EEE93}"/>
                </a:ext>
              </a:extLst>
            </p:cNvPr>
            <p:cNvGrpSpPr/>
            <p:nvPr/>
          </p:nvGrpSpPr>
          <p:grpSpPr>
            <a:xfrm>
              <a:off x="6044998" y="5356701"/>
              <a:ext cx="1143000" cy="1321259"/>
              <a:chOff x="5786530" y="4226388"/>
              <a:chExt cx="1143000" cy="132125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31473A8-7298-475A-D666-8311FF0338B4}"/>
                  </a:ext>
                </a:extLst>
              </p:cNvPr>
              <p:cNvSpPr/>
              <p:nvPr/>
            </p:nvSpPr>
            <p:spPr>
              <a:xfrm>
                <a:off x="5786530" y="4298812"/>
                <a:ext cx="1143000" cy="1143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F90EA22-E355-E7AA-6D52-CEC30E8A840E}"/>
                  </a:ext>
                </a:extLst>
              </p:cNvPr>
              <p:cNvSpPr/>
              <p:nvPr/>
            </p:nvSpPr>
            <p:spPr>
              <a:xfrm>
                <a:off x="5786530" y="4226388"/>
                <a:ext cx="1143000" cy="10058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Value Iteration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B669866-55D1-79F5-DC44-09E4845947B4}"/>
                  </a:ext>
                </a:extLst>
              </p:cNvPr>
              <p:cNvSpPr/>
              <p:nvPr/>
            </p:nvSpPr>
            <p:spPr>
              <a:xfrm>
                <a:off x="5786530" y="4861847"/>
                <a:ext cx="1143000" cy="685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>
                <a:prstTxWarp prst="textArchDown">
                  <a:avLst/>
                </a:prstTxWarp>
              </a:bodyPr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 Piece of Added Value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834C05C-8204-57ED-FDFE-E6F3A03BEE84}"/>
                </a:ext>
              </a:extLst>
            </p:cNvPr>
            <p:cNvGrpSpPr/>
            <p:nvPr/>
          </p:nvGrpSpPr>
          <p:grpSpPr>
            <a:xfrm>
              <a:off x="6066562" y="889000"/>
              <a:ext cx="1143000" cy="1321259"/>
              <a:chOff x="5786530" y="4226388"/>
              <a:chExt cx="1143000" cy="1321259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E00688E-10FF-0A41-5C48-E40B8EB99DF4}"/>
                  </a:ext>
                </a:extLst>
              </p:cNvPr>
              <p:cNvSpPr/>
              <p:nvPr/>
            </p:nvSpPr>
            <p:spPr>
              <a:xfrm>
                <a:off x="5786530" y="4298812"/>
                <a:ext cx="1143000" cy="1143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052405D-FDD6-64E8-9BAB-9A597E8E3163}"/>
                  </a:ext>
                </a:extLst>
              </p:cNvPr>
              <p:cNvSpPr/>
              <p:nvPr/>
            </p:nvSpPr>
            <p:spPr>
              <a:xfrm>
                <a:off x="5786530" y="4226388"/>
                <a:ext cx="1143000" cy="10058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Value Iteration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F3E87AE-DC21-D8F0-2AAD-B6A556AFFD31}"/>
                  </a:ext>
                </a:extLst>
              </p:cNvPr>
              <p:cNvSpPr/>
              <p:nvPr/>
            </p:nvSpPr>
            <p:spPr>
              <a:xfrm>
                <a:off x="5786530" y="4861847"/>
                <a:ext cx="1143000" cy="685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>
                <a:prstTxWarp prst="textArchDown">
                  <a:avLst/>
                </a:prstTxWarp>
              </a:bodyPr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 Piece of Added Value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3E41A33-A9E6-38C9-547C-B3EA3C2A1B39}"/>
                </a:ext>
              </a:extLst>
            </p:cNvPr>
            <p:cNvGrpSpPr/>
            <p:nvPr/>
          </p:nvGrpSpPr>
          <p:grpSpPr>
            <a:xfrm>
              <a:off x="7629736" y="1415816"/>
              <a:ext cx="1143000" cy="1321259"/>
              <a:chOff x="5786530" y="4226388"/>
              <a:chExt cx="1143000" cy="132125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5D08D0D-7FA2-C1C4-8B87-A67258427E0B}"/>
                  </a:ext>
                </a:extLst>
              </p:cNvPr>
              <p:cNvSpPr/>
              <p:nvPr/>
            </p:nvSpPr>
            <p:spPr>
              <a:xfrm>
                <a:off x="5786530" y="4298812"/>
                <a:ext cx="1143000" cy="1143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3A83288-2F8F-E34E-826C-89BFBA40C931}"/>
                  </a:ext>
                </a:extLst>
              </p:cNvPr>
              <p:cNvSpPr/>
              <p:nvPr/>
            </p:nvSpPr>
            <p:spPr>
              <a:xfrm>
                <a:off x="5786530" y="4226388"/>
                <a:ext cx="1143000" cy="10058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Value Iteration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85A5B06-5B84-DA8D-ED1D-D42260BC6CC5}"/>
                  </a:ext>
                </a:extLst>
              </p:cNvPr>
              <p:cNvSpPr/>
              <p:nvPr/>
            </p:nvSpPr>
            <p:spPr>
              <a:xfrm>
                <a:off x="5786530" y="4861847"/>
                <a:ext cx="1143000" cy="685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>
                <a:prstTxWarp prst="textArchDown">
                  <a:avLst/>
                </a:prstTxWarp>
              </a:bodyPr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 Piece of Added Value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ABB1C2D-B5DB-0F71-95B9-5D94F6A3363C}"/>
                </a:ext>
              </a:extLst>
            </p:cNvPr>
            <p:cNvGrpSpPr/>
            <p:nvPr/>
          </p:nvGrpSpPr>
          <p:grpSpPr>
            <a:xfrm>
              <a:off x="7629736" y="4862720"/>
              <a:ext cx="1143000" cy="1321259"/>
              <a:chOff x="5786530" y="4226388"/>
              <a:chExt cx="1143000" cy="132125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0A9B5B5-86A2-AE2B-3289-46CE95127266}"/>
                  </a:ext>
                </a:extLst>
              </p:cNvPr>
              <p:cNvSpPr/>
              <p:nvPr/>
            </p:nvSpPr>
            <p:spPr>
              <a:xfrm>
                <a:off x="5786530" y="4298812"/>
                <a:ext cx="1143000" cy="1143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4FA103D-CC46-F7EC-A835-120D60FFAF38}"/>
                  </a:ext>
                </a:extLst>
              </p:cNvPr>
              <p:cNvSpPr/>
              <p:nvPr/>
            </p:nvSpPr>
            <p:spPr>
              <a:xfrm>
                <a:off x="5786530" y="4226388"/>
                <a:ext cx="1143000" cy="10058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Value Iteration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311D0E9-B4D5-BD71-E981-B13769028D59}"/>
                  </a:ext>
                </a:extLst>
              </p:cNvPr>
              <p:cNvSpPr/>
              <p:nvPr/>
            </p:nvSpPr>
            <p:spPr>
              <a:xfrm>
                <a:off x="5786530" y="4861847"/>
                <a:ext cx="1143000" cy="685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>
                <a:prstTxWarp prst="textArchDown">
                  <a:avLst/>
                </a:prstTxWarp>
              </a:bodyPr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 Piece of Added Value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AEBB2A3-380D-1338-6197-D5C94C869FB1}"/>
                </a:ext>
              </a:extLst>
            </p:cNvPr>
            <p:cNvGrpSpPr/>
            <p:nvPr/>
          </p:nvGrpSpPr>
          <p:grpSpPr>
            <a:xfrm>
              <a:off x="8335314" y="3095919"/>
              <a:ext cx="1143000" cy="1321259"/>
              <a:chOff x="5786530" y="4226388"/>
              <a:chExt cx="1143000" cy="1321259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393AECE-CDE8-AAF7-3348-A13257FD0B55}"/>
                  </a:ext>
                </a:extLst>
              </p:cNvPr>
              <p:cNvSpPr/>
              <p:nvPr/>
            </p:nvSpPr>
            <p:spPr>
              <a:xfrm>
                <a:off x="5786530" y="4298812"/>
                <a:ext cx="1143000" cy="1143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BF7C65F-8D7B-C8FD-7843-0038921FBF77}"/>
                  </a:ext>
                </a:extLst>
              </p:cNvPr>
              <p:cNvSpPr/>
              <p:nvPr/>
            </p:nvSpPr>
            <p:spPr>
              <a:xfrm>
                <a:off x="5786530" y="4226388"/>
                <a:ext cx="1143000" cy="10058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Value Iteration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3C81489-DEBB-23DB-8B9E-B36789F4817A}"/>
                  </a:ext>
                </a:extLst>
              </p:cNvPr>
              <p:cNvSpPr/>
              <p:nvPr/>
            </p:nvSpPr>
            <p:spPr>
              <a:xfrm>
                <a:off x="5786530" y="4861847"/>
                <a:ext cx="1143000" cy="685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>
                <a:prstTxWarp prst="textArchDown">
                  <a:avLst/>
                </a:prstTxWarp>
              </a:bodyPr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 Piece of Added Value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5AA38D9-63A6-A31E-AE56-198945350BC0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3683230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0AFA8-F0DE-795B-D0A9-C3F6D55AD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Review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972DB0-5FD0-84D1-94E1-5C4B09507A54}"/>
              </a:ext>
            </a:extLst>
          </p:cNvPr>
          <p:cNvGrpSpPr/>
          <p:nvPr/>
        </p:nvGrpSpPr>
        <p:grpSpPr>
          <a:xfrm>
            <a:off x="377279" y="992052"/>
            <a:ext cx="11387443" cy="5486400"/>
            <a:chOff x="655610" y="848278"/>
            <a:chExt cx="11387443" cy="5486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768C765-150E-5C58-6607-92A64E99A426}"/>
                </a:ext>
              </a:extLst>
            </p:cNvPr>
            <p:cNvSpPr/>
            <p:nvPr/>
          </p:nvSpPr>
          <p:spPr>
            <a:xfrm>
              <a:off x="655610" y="848278"/>
              <a:ext cx="5212080" cy="5486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200" b="1" i="1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Course Outline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13 Sections, 60-90 Minutes Each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Team Case Study</a:t>
              </a:r>
            </a:p>
            <a:p>
              <a:pPr marL="800100" lvl="1" indent="-342900">
                <a:buFont typeface="Wingdings" panose="05000000000000000000" pitchFamily="2" charset="2"/>
                <a:buChar char="§"/>
              </a:pPr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Short &amp; Progressive Presentations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Referencing the Project Management Body of Knowledge(PMBOK®) 6</a:t>
              </a:r>
              <a:r>
                <a:rPr lang="en-US" sz="2400" baseline="30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and 7</a:t>
              </a:r>
              <a:r>
                <a:rPr lang="en-US" sz="2400" baseline="30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Editions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Slides are Background for Conversations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5FBCB5-526F-BC91-55FE-281AA0DB2E3C}"/>
                </a:ext>
              </a:extLst>
            </p:cNvPr>
            <p:cNvSpPr/>
            <p:nvPr/>
          </p:nvSpPr>
          <p:spPr>
            <a:xfrm>
              <a:off x="6190893" y="848278"/>
              <a:ext cx="5852160" cy="5486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200" b="1" i="1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Sections</a:t>
              </a:r>
            </a:p>
            <a:p>
              <a:pPr marL="457200" indent="-457200">
                <a:buFont typeface="+mj-lt"/>
                <a:buAutoNum type="arabicParenR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Introduction to Project Management</a:t>
              </a:r>
            </a:p>
            <a:p>
              <a:pPr marL="457200" indent="-457200">
                <a:buFont typeface="+mj-lt"/>
                <a:buAutoNum type="arabicParenR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Waterfall(Standard) vs. Agile</a:t>
              </a:r>
            </a:p>
            <a:p>
              <a:pPr marL="457200" indent="-457200">
                <a:buFont typeface="+mj-lt"/>
                <a:buAutoNum type="arabicParenR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Initiation</a:t>
              </a:r>
            </a:p>
            <a:p>
              <a:pPr marL="457200" indent="-457200">
                <a:buFont typeface="+mj-lt"/>
                <a:buAutoNum type="arabicParenR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Planning</a:t>
              </a:r>
            </a:p>
            <a:p>
              <a:pPr marL="457200" indent="-457200">
                <a:buFont typeface="+mj-lt"/>
                <a:buAutoNum type="arabicParenR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Resource/People Management</a:t>
              </a:r>
            </a:p>
            <a:p>
              <a:pPr marL="457200" indent="-457200">
                <a:buFont typeface="+mj-lt"/>
                <a:buAutoNum type="arabicParenR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Communications Management</a:t>
              </a:r>
            </a:p>
            <a:p>
              <a:pPr marL="457200" indent="-457200">
                <a:buFont typeface="+mj-lt"/>
                <a:buAutoNum type="arabicParenR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Scope Management</a:t>
              </a:r>
            </a:p>
            <a:p>
              <a:pPr marL="457200" indent="-457200">
                <a:buFont typeface="+mj-lt"/>
                <a:buAutoNum type="arabicParenR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Schedule/Time Management</a:t>
              </a:r>
            </a:p>
            <a:p>
              <a:pPr marL="457200" indent="-457200">
                <a:buFont typeface="+mj-lt"/>
                <a:buAutoNum type="arabicParenR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Cost Management</a:t>
              </a:r>
            </a:p>
            <a:p>
              <a:pPr marL="457200" indent="-457200">
                <a:buFont typeface="+mj-lt"/>
                <a:buAutoNum type="arabicParenR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Risk Management</a:t>
              </a:r>
            </a:p>
            <a:p>
              <a:pPr marL="457200" indent="-457200">
                <a:buFont typeface="+mj-lt"/>
                <a:buAutoNum type="arabicParenR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Transition</a:t>
              </a:r>
            </a:p>
            <a:p>
              <a:pPr marL="457200" indent="-457200">
                <a:buFont typeface="+mj-lt"/>
                <a:buAutoNum type="arabicParenR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Strategic Implementations</a:t>
              </a:r>
            </a:p>
            <a:p>
              <a:pPr marL="457200" indent="-457200">
                <a:buFont typeface="+mj-lt"/>
                <a:buAutoNum type="arabicParenR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Mgt. Careers &amp; Tool Chest Review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3785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AC6E2-6905-C8C0-8716-25963C8F1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a Pipeline of Value Driven Ideas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B75BEB-71B4-DCCE-FE4D-B1C86D0A148A}"/>
              </a:ext>
            </a:extLst>
          </p:cNvPr>
          <p:cNvGrpSpPr/>
          <p:nvPr/>
        </p:nvGrpSpPr>
        <p:grpSpPr>
          <a:xfrm>
            <a:off x="463662" y="1078307"/>
            <a:ext cx="11514190" cy="4766095"/>
            <a:chOff x="377402" y="1190445"/>
            <a:chExt cx="11514190" cy="476609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B951287-9B21-55C9-A6F1-6EE4DF74F95B}"/>
                </a:ext>
              </a:extLst>
            </p:cNvPr>
            <p:cNvSpPr/>
            <p:nvPr/>
          </p:nvSpPr>
          <p:spPr>
            <a:xfrm>
              <a:off x="377402" y="1190445"/>
              <a:ext cx="2286000" cy="1371600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DD11AE4-2514-AF57-F9EE-12E99EC3F0D7}"/>
                </a:ext>
              </a:extLst>
            </p:cNvPr>
            <p:cNvSpPr/>
            <p:nvPr/>
          </p:nvSpPr>
          <p:spPr>
            <a:xfrm>
              <a:off x="2665592" y="1190445"/>
              <a:ext cx="2743200" cy="1371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Develop Initial list of Value Propositions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8D95AF3-D4D8-B7B0-5C4D-02C1DDEB99D5}"/>
                </a:ext>
              </a:extLst>
            </p:cNvPr>
            <p:cNvSpPr/>
            <p:nvPr/>
          </p:nvSpPr>
          <p:spPr>
            <a:xfrm>
              <a:off x="377402" y="2743200"/>
              <a:ext cx="2286000" cy="1371600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3235923-5A0E-8D3D-C8D4-95B003FA6D03}"/>
                </a:ext>
              </a:extLst>
            </p:cNvPr>
            <p:cNvSpPr/>
            <p:nvPr/>
          </p:nvSpPr>
          <p:spPr>
            <a:xfrm>
              <a:off x="2665592" y="2743200"/>
              <a:ext cx="2743200" cy="1371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Prioritize the Top 3-5 Initiatives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E4D6B1D-36D7-62C4-DA1E-2DEB34BE04C8}"/>
                </a:ext>
              </a:extLst>
            </p:cNvPr>
            <p:cNvSpPr/>
            <p:nvPr/>
          </p:nvSpPr>
          <p:spPr>
            <a:xfrm>
              <a:off x="377402" y="4295955"/>
              <a:ext cx="2286000" cy="1371600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F9AED12-13CB-B3C7-3AFF-2F6AEB3336FD}"/>
                </a:ext>
              </a:extLst>
            </p:cNvPr>
            <p:cNvSpPr/>
            <p:nvPr/>
          </p:nvSpPr>
          <p:spPr>
            <a:xfrm>
              <a:off x="2665592" y="4295955"/>
              <a:ext cx="2743200" cy="1371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Implementation of first Value Iteration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B0C0158-6FA1-3F09-F211-E233775FB949}"/>
                </a:ext>
              </a:extLst>
            </p:cNvPr>
            <p:cNvSpPr/>
            <p:nvPr/>
          </p:nvSpPr>
          <p:spPr>
            <a:xfrm>
              <a:off x="6860202" y="1190445"/>
              <a:ext cx="2286000" cy="1371600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D192ABF-CA8B-54C1-5152-41E8EDDDC6F2}"/>
                </a:ext>
              </a:extLst>
            </p:cNvPr>
            <p:cNvSpPr/>
            <p:nvPr/>
          </p:nvSpPr>
          <p:spPr>
            <a:xfrm>
              <a:off x="9148392" y="1190445"/>
              <a:ext cx="2743200" cy="1371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Review How the Implementation Went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AA47F17-65E0-3B55-BB66-5CD54867268C}"/>
                </a:ext>
              </a:extLst>
            </p:cNvPr>
            <p:cNvSpPr/>
            <p:nvPr/>
          </p:nvSpPr>
          <p:spPr>
            <a:xfrm>
              <a:off x="6860202" y="2743200"/>
              <a:ext cx="2286000" cy="1371600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32283C2-72E2-FB57-A402-CECF79FF17D5}"/>
                </a:ext>
              </a:extLst>
            </p:cNvPr>
            <p:cNvSpPr/>
            <p:nvPr/>
          </p:nvSpPr>
          <p:spPr>
            <a:xfrm>
              <a:off x="9148392" y="2743200"/>
              <a:ext cx="2743200" cy="1371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Reprioritize the Pipeline and Rethink Approach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4657D5-5E16-FCA0-C2CE-800A4DF284CE}"/>
                </a:ext>
              </a:extLst>
            </p:cNvPr>
            <p:cNvSpPr/>
            <p:nvPr/>
          </p:nvSpPr>
          <p:spPr>
            <a:xfrm>
              <a:off x="6860202" y="4295955"/>
              <a:ext cx="2286000" cy="1371600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E0DF2A9-3E3A-7756-5863-160286E9C139}"/>
                </a:ext>
              </a:extLst>
            </p:cNvPr>
            <p:cNvSpPr/>
            <p:nvPr/>
          </p:nvSpPr>
          <p:spPr>
            <a:xfrm>
              <a:off x="9148392" y="4295955"/>
              <a:ext cx="2743200" cy="1371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Get in A Rhythm</a:t>
              </a:r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EB0B142D-33F1-052F-0DA4-9F9CFC22C043}"/>
                </a:ext>
              </a:extLst>
            </p:cNvPr>
            <p:cNvSpPr/>
            <p:nvPr/>
          </p:nvSpPr>
          <p:spPr>
            <a:xfrm>
              <a:off x="3666226" y="2355012"/>
              <a:ext cx="483080" cy="595222"/>
            </a:xfrm>
            <a:prstGeom prst="downArrow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82FA3783-58C7-18B9-CAB2-B758D871798F}"/>
                </a:ext>
              </a:extLst>
            </p:cNvPr>
            <p:cNvSpPr/>
            <p:nvPr/>
          </p:nvSpPr>
          <p:spPr>
            <a:xfrm>
              <a:off x="3666226" y="3907767"/>
              <a:ext cx="483080" cy="595222"/>
            </a:xfrm>
            <a:prstGeom prst="downArrow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6C7A104B-491A-4703-C76E-6B4CF373C127}"/>
                </a:ext>
              </a:extLst>
            </p:cNvPr>
            <p:cNvSpPr/>
            <p:nvPr/>
          </p:nvSpPr>
          <p:spPr>
            <a:xfrm>
              <a:off x="10278452" y="2355012"/>
              <a:ext cx="483080" cy="595222"/>
            </a:xfrm>
            <a:prstGeom prst="downArrow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54AF6561-63FF-5B6F-46FF-3651FE93ED3E}"/>
                </a:ext>
              </a:extLst>
            </p:cNvPr>
            <p:cNvSpPr/>
            <p:nvPr/>
          </p:nvSpPr>
          <p:spPr>
            <a:xfrm>
              <a:off x="10278452" y="3907767"/>
              <a:ext cx="483080" cy="595222"/>
            </a:xfrm>
            <a:prstGeom prst="downArrow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690CA945-D327-27C4-E9D9-71AA089CA5B9}"/>
                </a:ext>
              </a:extLst>
            </p:cNvPr>
            <p:cNvSpPr/>
            <p:nvPr/>
          </p:nvSpPr>
          <p:spPr>
            <a:xfrm rot="16200000">
              <a:off x="6249480" y="1604512"/>
              <a:ext cx="483080" cy="595222"/>
            </a:xfrm>
            <a:prstGeom prst="downArrow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CA52887-F737-9FB9-B31F-DB7EAFD456B4}"/>
                </a:ext>
              </a:extLst>
            </p:cNvPr>
            <p:cNvSpPr/>
            <p:nvPr/>
          </p:nvSpPr>
          <p:spPr>
            <a:xfrm>
              <a:off x="3793466" y="5361318"/>
              <a:ext cx="228600" cy="595222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1CB5E8-BCF7-0837-D1A8-19268D98CA78}"/>
                </a:ext>
              </a:extLst>
            </p:cNvPr>
            <p:cNvSpPr/>
            <p:nvPr/>
          </p:nvSpPr>
          <p:spPr>
            <a:xfrm rot="16200000">
              <a:off x="5046194" y="4589512"/>
              <a:ext cx="228600" cy="2505456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AF5E885-9A1A-B95E-66FF-B25CE914E2BB}"/>
                </a:ext>
              </a:extLst>
            </p:cNvPr>
            <p:cNvSpPr/>
            <p:nvPr/>
          </p:nvSpPr>
          <p:spPr>
            <a:xfrm>
              <a:off x="6188419" y="1788257"/>
              <a:ext cx="228600" cy="4160520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C6AFD95-8C8F-79E0-47BB-0B9017D4ED8A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11039290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8733-E19E-8B4A-2D96-744F3673F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Iteration/Sprint Management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131B7D4-B419-C10B-CEA0-770ED228D416}"/>
              </a:ext>
            </a:extLst>
          </p:cNvPr>
          <p:cNvGrpSpPr/>
          <p:nvPr/>
        </p:nvGrpSpPr>
        <p:grpSpPr>
          <a:xfrm>
            <a:off x="346208" y="992038"/>
            <a:ext cx="11559382" cy="2203003"/>
            <a:chOff x="346208" y="992038"/>
            <a:chExt cx="11559382" cy="220300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5F5FE6F-3939-9A3C-2C7C-4413379D3445}"/>
                </a:ext>
              </a:extLst>
            </p:cNvPr>
            <p:cNvGrpSpPr/>
            <p:nvPr/>
          </p:nvGrpSpPr>
          <p:grpSpPr>
            <a:xfrm>
              <a:off x="881474" y="992038"/>
              <a:ext cx="3017520" cy="2203003"/>
              <a:chOff x="879882" y="992038"/>
              <a:chExt cx="3017520" cy="2203003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FFD72F2-230A-375D-D815-7402C8806990}"/>
                  </a:ext>
                </a:extLst>
              </p:cNvPr>
              <p:cNvSpPr/>
              <p:nvPr/>
            </p:nvSpPr>
            <p:spPr>
              <a:xfrm>
                <a:off x="879882" y="992038"/>
                <a:ext cx="3017520" cy="2743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Prioritized Iteration/Sprint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5924B4B-0ADE-5997-E8B9-7BA077A5D0D4}"/>
                  </a:ext>
                </a:extLst>
              </p:cNvPr>
              <p:cNvSpPr/>
              <p:nvPr/>
            </p:nvSpPr>
            <p:spPr>
              <a:xfrm>
                <a:off x="879882" y="1360612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Iteration/Sprint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A4E09A-E456-7257-5C3D-22727268DB37}"/>
                  </a:ext>
                </a:extLst>
              </p:cNvPr>
              <p:cNvSpPr/>
              <p:nvPr/>
            </p:nvSpPr>
            <p:spPr>
              <a:xfrm>
                <a:off x="879882" y="2003506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Iteration/Sprint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A35EC05-AD89-69F6-995E-71105C99CCB0}"/>
                  </a:ext>
                </a:extLst>
              </p:cNvPr>
              <p:cNvSpPr/>
              <p:nvPr/>
            </p:nvSpPr>
            <p:spPr>
              <a:xfrm>
                <a:off x="879882" y="2646401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Iteration/Sprint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250E2AB-BD6E-1080-CC1A-436E72E8850F}"/>
                </a:ext>
              </a:extLst>
            </p:cNvPr>
            <p:cNvGrpSpPr/>
            <p:nvPr/>
          </p:nvGrpSpPr>
          <p:grpSpPr>
            <a:xfrm>
              <a:off x="5792484" y="992038"/>
              <a:ext cx="3017520" cy="2203003"/>
              <a:chOff x="5811308" y="992038"/>
              <a:chExt cx="3017520" cy="2203003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78A6CDA-A8B2-CA37-660B-EAE5C0D58A41}"/>
                  </a:ext>
                </a:extLst>
              </p:cNvPr>
              <p:cNvSpPr/>
              <p:nvPr/>
            </p:nvSpPr>
            <p:spPr>
              <a:xfrm>
                <a:off x="5811308" y="992038"/>
                <a:ext cx="3017520" cy="2743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Resources Needed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1348F1-6769-6F58-C04E-A5879E14A848}"/>
                  </a:ext>
                </a:extLst>
              </p:cNvPr>
              <p:cNvSpPr/>
              <p:nvPr/>
            </p:nvSpPr>
            <p:spPr>
              <a:xfrm>
                <a:off x="5811308" y="1360612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Resources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783E340-BB4C-5C5C-B18C-AB22C03A19FB}"/>
                  </a:ext>
                </a:extLst>
              </p:cNvPr>
              <p:cNvSpPr/>
              <p:nvPr/>
            </p:nvSpPr>
            <p:spPr>
              <a:xfrm>
                <a:off x="5811308" y="2003506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Resources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8ED2ECE-A27B-305D-2F68-B838DEE7B0DE}"/>
                  </a:ext>
                </a:extLst>
              </p:cNvPr>
              <p:cNvSpPr/>
              <p:nvPr/>
            </p:nvSpPr>
            <p:spPr>
              <a:xfrm>
                <a:off x="5811308" y="2646401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Resources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270BFC5-4989-8E14-3035-99C56D8CB9AC}"/>
                </a:ext>
              </a:extLst>
            </p:cNvPr>
            <p:cNvGrpSpPr/>
            <p:nvPr/>
          </p:nvGrpSpPr>
          <p:grpSpPr>
            <a:xfrm>
              <a:off x="8888070" y="992038"/>
              <a:ext cx="3017520" cy="2203003"/>
              <a:chOff x="8888070" y="992038"/>
              <a:chExt cx="3017520" cy="220300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A54EEA7-7C6F-265C-1363-C335AFE89E81}"/>
                  </a:ext>
                </a:extLst>
              </p:cNvPr>
              <p:cNvSpPr/>
              <p:nvPr/>
            </p:nvSpPr>
            <p:spPr>
              <a:xfrm>
                <a:off x="8888070" y="992038"/>
                <a:ext cx="3017520" cy="2743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Expected Outcome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676FF9-D035-CFDC-7E50-07FBC7E3D424}"/>
                  </a:ext>
                </a:extLst>
              </p:cNvPr>
              <p:cNvSpPr/>
              <p:nvPr/>
            </p:nvSpPr>
            <p:spPr>
              <a:xfrm>
                <a:off x="8888070" y="1360612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Outcome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84BF3BB-0254-750B-0268-14C163C93D8D}"/>
                  </a:ext>
                </a:extLst>
              </p:cNvPr>
              <p:cNvSpPr/>
              <p:nvPr/>
            </p:nvSpPr>
            <p:spPr>
              <a:xfrm>
                <a:off x="8888070" y="2003506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Outcome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7C461FD-EE9C-A750-2BE3-41E2482633DC}"/>
                  </a:ext>
                </a:extLst>
              </p:cNvPr>
              <p:cNvSpPr/>
              <p:nvPr/>
            </p:nvSpPr>
            <p:spPr>
              <a:xfrm>
                <a:off x="8888070" y="2646401"/>
                <a:ext cx="301752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Outcome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EC6D813-0029-1BAC-A558-759B6CAA0A2A}"/>
                </a:ext>
              </a:extLst>
            </p:cNvPr>
            <p:cNvGrpSpPr/>
            <p:nvPr/>
          </p:nvGrpSpPr>
          <p:grpSpPr>
            <a:xfrm>
              <a:off x="346208" y="992038"/>
              <a:ext cx="457200" cy="2203003"/>
              <a:chOff x="346208" y="992038"/>
              <a:chExt cx="457200" cy="2203003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1E87F5A-22EB-6E30-3636-4A4DC5397642}"/>
                  </a:ext>
                </a:extLst>
              </p:cNvPr>
              <p:cNvSpPr/>
              <p:nvPr/>
            </p:nvSpPr>
            <p:spPr>
              <a:xfrm>
                <a:off x="346208" y="992038"/>
                <a:ext cx="457200" cy="2743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#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08F52A4-F1EA-C694-7BB8-22020BCD17C1}"/>
                  </a:ext>
                </a:extLst>
              </p:cNvPr>
              <p:cNvSpPr/>
              <p:nvPr/>
            </p:nvSpPr>
            <p:spPr>
              <a:xfrm>
                <a:off x="346208" y="1360612"/>
                <a:ext cx="45720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2534225-964C-5A21-1C62-B96C26D7556E}"/>
                  </a:ext>
                </a:extLst>
              </p:cNvPr>
              <p:cNvSpPr/>
              <p:nvPr/>
            </p:nvSpPr>
            <p:spPr>
              <a:xfrm>
                <a:off x="346208" y="2003506"/>
                <a:ext cx="45720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B425A65-D58C-BF61-3C56-8568B410CEFD}"/>
                  </a:ext>
                </a:extLst>
              </p:cNvPr>
              <p:cNvSpPr/>
              <p:nvPr/>
            </p:nvSpPr>
            <p:spPr>
              <a:xfrm>
                <a:off x="346208" y="2646401"/>
                <a:ext cx="45720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7EA0933-C125-0454-3929-E73D37A28059}"/>
                </a:ext>
              </a:extLst>
            </p:cNvPr>
            <p:cNvGrpSpPr/>
            <p:nvPr/>
          </p:nvGrpSpPr>
          <p:grpSpPr>
            <a:xfrm>
              <a:off x="3977059" y="992038"/>
              <a:ext cx="1737360" cy="2203003"/>
              <a:chOff x="3999742" y="997793"/>
              <a:chExt cx="1737360" cy="220300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0490E86-0343-8B70-FA3A-4B47E7BEFFA5}"/>
                  </a:ext>
                </a:extLst>
              </p:cNvPr>
              <p:cNvSpPr/>
              <p:nvPr/>
            </p:nvSpPr>
            <p:spPr>
              <a:xfrm>
                <a:off x="3999742" y="997793"/>
                <a:ext cx="1737360" cy="2743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Service/Area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167BCA7-F410-2742-4B25-608F5174D287}"/>
                  </a:ext>
                </a:extLst>
              </p:cNvPr>
              <p:cNvSpPr/>
              <p:nvPr/>
            </p:nvSpPr>
            <p:spPr>
              <a:xfrm>
                <a:off x="3999742" y="1366367"/>
                <a:ext cx="173736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Service/Area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937C58B-786E-BA1D-4D68-36123522CB9A}"/>
                  </a:ext>
                </a:extLst>
              </p:cNvPr>
              <p:cNvSpPr/>
              <p:nvPr/>
            </p:nvSpPr>
            <p:spPr>
              <a:xfrm>
                <a:off x="3999742" y="2009261"/>
                <a:ext cx="173736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Service/Area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92BC11D-68CA-1F1E-16F1-411759557632}"/>
                  </a:ext>
                </a:extLst>
              </p:cNvPr>
              <p:cNvSpPr/>
              <p:nvPr/>
            </p:nvSpPr>
            <p:spPr>
              <a:xfrm>
                <a:off x="3999742" y="2652156"/>
                <a:ext cx="1737360" cy="548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Service/Area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6DA8F13-FBDB-E107-0D20-8D40C4FF82AD}"/>
              </a:ext>
            </a:extLst>
          </p:cNvPr>
          <p:cNvGrpSpPr/>
          <p:nvPr/>
        </p:nvGrpSpPr>
        <p:grpSpPr>
          <a:xfrm>
            <a:off x="1201844" y="3442986"/>
            <a:ext cx="9784080" cy="2286000"/>
            <a:chOff x="621117" y="3489139"/>
            <a:chExt cx="9784080" cy="2286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1C846DD-0955-78AE-D2D9-63938AC830CE}"/>
                </a:ext>
              </a:extLst>
            </p:cNvPr>
            <p:cNvGrpSpPr/>
            <p:nvPr/>
          </p:nvGrpSpPr>
          <p:grpSpPr>
            <a:xfrm>
              <a:off x="621117" y="3489139"/>
              <a:ext cx="9784080" cy="2286000"/>
              <a:chOff x="293318" y="3558158"/>
              <a:chExt cx="11109371" cy="1828800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318343DA-2A80-B283-AEF5-D4510FF4C48A}"/>
                  </a:ext>
                </a:extLst>
              </p:cNvPr>
              <p:cNvSpPr/>
              <p:nvPr/>
            </p:nvSpPr>
            <p:spPr>
              <a:xfrm>
                <a:off x="1268083" y="3558158"/>
                <a:ext cx="9144000" cy="1828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4DFFA87-E2A9-9C44-E488-EF60BFA3D319}"/>
                  </a:ext>
                </a:extLst>
              </p:cNvPr>
              <p:cNvSpPr/>
              <p:nvPr/>
            </p:nvSpPr>
            <p:spPr>
              <a:xfrm>
                <a:off x="293318" y="3558158"/>
                <a:ext cx="2527540" cy="1828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10A54BF-54AD-3AB5-1BCC-7270494214B6}"/>
                  </a:ext>
                </a:extLst>
              </p:cNvPr>
              <p:cNvSpPr/>
              <p:nvPr/>
            </p:nvSpPr>
            <p:spPr>
              <a:xfrm>
                <a:off x="8875149" y="3558158"/>
                <a:ext cx="2527540" cy="1828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479C82C-BCD8-B854-7048-F94C1133427C}"/>
                </a:ext>
              </a:extLst>
            </p:cNvPr>
            <p:cNvSpPr/>
            <p:nvPr/>
          </p:nvSpPr>
          <p:spPr>
            <a:xfrm>
              <a:off x="2995121" y="3520809"/>
              <a:ext cx="5029200" cy="3657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u="sng" dirty="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Pipeline/Backlog of Iterations/Sprints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A4658C5-EA5D-4F45-D6A5-B7B75475919C}"/>
                </a:ext>
              </a:extLst>
            </p:cNvPr>
            <p:cNvGrpSpPr/>
            <p:nvPr/>
          </p:nvGrpSpPr>
          <p:grpSpPr>
            <a:xfrm>
              <a:off x="1250017" y="3917239"/>
              <a:ext cx="8526281" cy="1666358"/>
              <a:chOff x="1723987" y="3994873"/>
              <a:chExt cx="8526281" cy="1666358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0F172507-92DA-0CAA-5CE3-BEB109EACAB0}"/>
                  </a:ext>
                </a:extLst>
              </p:cNvPr>
              <p:cNvGrpSpPr/>
              <p:nvPr/>
            </p:nvGrpSpPr>
            <p:grpSpPr>
              <a:xfrm>
                <a:off x="1723987" y="3994873"/>
                <a:ext cx="2743200" cy="1666358"/>
                <a:chOff x="1723987" y="3994873"/>
                <a:chExt cx="2743200" cy="1666358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C10C15A0-393D-26A0-58F9-539F96825CA6}"/>
                    </a:ext>
                  </a:extLst>
                </p:cNvPr>
                <p:cNvSpPr/>
                <p:nvPr/>
              </p:nvSpPr>
              <p:spPr>
                <a:xfrm>
                  <a:off x="1723987" y="3994873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395DE5A-1BBB-6F09-EBEA-0306DF03F6F4}"/>
                    </a:ext>
                  </a:extLst>
                </p:cNvPr>
                <p:cNvSpPr/>
                <p:nvPr/>
              </p:nvSpPr>
              <p:spPr>
                <a:xfrm>
                  <a:off x="1723987" y="4342882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9AF89CC-F339-2092-4A07-8D4FA256A172}"/>
                    </a:ext>
                  </a:extLst>
                </p:cNvPr>
                <p:cNvSpPr/>
                <p:nvPr/>
              </p:nvSpPr>
              <p:spPr>
                <a:xfrm>
                  <a:off x="1723987" y="4690891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0AAA3C5-9F8D-DB17-E263-4444EF85A8C2}"/>
                    </a:ext>
                  </a:extLst>
                </p:cNvPr>
                <p:cNvSpPr/>
                <p:nvPr/>
              </p:nvSpPr>
              <p:spPr>
                <a:xfrm>
                  <a:off x="1723987" y="5038900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CE37EB14-A77F-69D0-791E-FD4C7B0BED43}"/>
                    </a:ext>
                  </a:extLst>
                </p:cNvPr>
                <p:cNvSpPr/>
                <p:nvPr/>
              </p:nvSpPr>
              <p:spPr>
                <a:xfrm>
                  <a:off x="1723987" y="5386911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730938D9-AE89-54FA-2A8A-9CB3DBED0EFD}"/>
                  </a:ext>
                </a:extLst>
              </p:cNvPr>
              <p:cNvGrpSpPr/>
              <p:nvPr/>
            </p:nvGrpSpPr>
            <p:grpSpPr>
              <a:xfrm>
                <a:off x="4615527" y="3994873"/>
                <a:ext cx="2743200" cy="1652031"/>
                <a:chOff x="4622143" y="3994873"/>
                <a:chExt cx="2743200" cy="1652031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F7A8EAF-446C-D51A-1D49-B797E67D3804}"/>
                    </a:ext>
                  </a:extLst>
                </p:cNvPr>
                <p:cNvSpPr/>
                <p:nvPr/>
              </p:nvSpPr>
              <p:spPr>
                <a:xfrm>
                  <a:off x="4622143" y="3994873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D29B7203-4E2A-AB05-97B6-728093D006C8}"/>
                    </a:ext>
                  </a:extLst>
                </p:cNvPr>
                <p:cNvSpPr/>
                <p:nvPr/>
              </p:nvSpPr>
              <p:spPr>
                <a:xfrm>
                  <a:off x="4622143" y="4339301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0EB6114-3D3C-E66A-60A9-2D8559A55E23}"/>
                    </a:ext>
                  </a:extLst>
                </p:cNvPr>
                <p:cNvSpPr/>
                <p:nvPr/>
              </p:nvSpPr>
              <p:spPr>
                <a:xfrm>
                  <a:off x="4622143" y="4683729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11A674DE-EA57-80CB-43DB-6DE1D12A89E5}"/>
                    </a:ext>
                  </a:extLst>
                </p:cNvPr>
                <p:cNvSpPr/>
                <p:nvPr/>
              </p:nvSpPr>
              <p:spPr>
                <a:xfrm>
                  <a:off x="4622143" y="5028157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8D8FB639-961C-E042-3CB8-5215E87D1654}"/>
                    </a:ext>
                  </a:extLst>
                </p:cNvPr>
                <p:cNvSpPr/>
                <p:nvPr/>
              </p:nvSpPr>
              <p:spPr>
                <a:xfrm>
                  <a:off x="4622143" y="5372584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D450123-256F-B958-F55B-95A90A27C194}"/>
                  </a:ext>
                </a:extLst>
              </p:cNvPr>
              <p:cNvGrpSpPr/>
              <p:nvPr/>
            </p:nvGrpSpPr>
            <p:grpSpPr>
              <a:xfrm>
                <a:off x="7507068" y="3994873"/>
                <a:ext cx="2743200" cy="1666358"/>
                <a:chOff x="7507068" y="3994873"/>
                <a:chExt cx="2743200" cy="1666358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0888B15B-5725-9ECE-1408-CD5BEDB7CDA2}"/>
                    </a:ext>
                  </a:extLst>
                </p:cNvPr>
                <p:cNvSpPr/>
                <p:nvPr/>
              </p:nvSpPr>
              <p:spPr>
                <a:xfrm>
                  <a:off x="7507068" y="3994873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A5A63E3-AF81-3BE5-A329-A8217168048B}"/>
                    </a:ext>
                  </a:extLst>
                </p:cNvPr>
                <p:cNvSpPr/>
                <p:nvPr/>
              </p:nvSpPr>
              <p:spPr>
                <a:xfrm>
                  <a:off x="7507068" y="4342882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266C59D8-111E-A2D8-7E00-31745530A6B0}"/>
                    </a:ext>
                  </a:extLst>
                </p:cNvPr>
                <p:cNvSpPr/>
                <p:nvPr/>
              </p:nvSpPr>
              <p:spPr>
                <a:xfrm>
                  <a:off x="7507068" y="4690891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404016B7-342C-66D7-7C9A-FE13102F02AE}"/>
                    </a:ext>
                  </a:extLst>
                </p:cNvPr>
                <p:cNvSpPr/>
                <p:nvPr/>
              </p:nvSpPr>
              <p:spPr>
                <a:xfrm>
                  <a:off x="7507068" y="5038900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CD468E5-4E1B-6930-3A8A-527FABA00EE1}"/>
                    </a:ext>
                  </a:extLst>
                </p:cNvPr>
                <p:cNvSpPr/>
                <p:nvPr/>
              </p:nvSpPr>
              <p:spPr>
                <a:xfrm>
                  <a:off x="7507068" y="5386911"/>
                  <a:ext cx="2743200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Iteration/Sprint</a:t>
                  </a:r>
                </a:p>
              </p:txBody>
            </p:sp>
          </p:grp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5F035AB-E788-7EED-93D1-E3C308D2F5E6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2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C15E5C5-46DB-484F-E754-C0B3470BEB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341255"/>
              </p:ext>
            </p:extLst>
          </p:nvPr>
        </p:nvGraphicFramePr>
        <p:xfrm>
          <a:off x="308702" y="5343223"/>
          <a:ext cx="1019766" cy="860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2" imgW="914400" imgH="771656" progId="Excel.Sheet.12">
                  <p:embed/>
                </p:oleObj>
              </mc:Choice>
              <mc:Fallback>
                <p:oleObj name="Worksheet" showAsIcon="1" r:id="rId2" imgW="914400" imgH="7716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8702" y="5343223"/>
                        <a:ext cx="1019766" cy="860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6186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45EAB-166F-9A6D-C1C6-4E3F8B8D7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CB810-A7F2-0F0E-25EF-F8A4E6F2A8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Initiation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A3727E-4CAE-5B2A-E59D-C33D20869B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Getting Things Going</a:t>
            </a:r>
          </a:p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Getting the Band Together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CCCA9-3D36-0C58-CC25-E5CA5AFF95A5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3</a:t>
            </a:r>
          </a:p>
        </p:txBody>
      </p:sp>
    </p:spTree>
    <p:extLst>
      <p:ext uri="{BB962C8B-B14F-4D97-AF65-F5344CB8AC3E}">
        <p14:creationId xmlns:p14="http://schemas.microsoft.com/office/powerpoint/2010/main" val="353460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09AF46F-428E-2D53-971E-3C37702C2F94}"/>
              </a:ext>
            </a:extLst>
          </p:cNvPr>
          <p:cNvSpPr/>
          <p:nvPr/>
        </p:nvSpPr>
        <p:spPr bwMode="auto">
          <a:xfrm>
            <a:off x="1924051" y="4095749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455613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>
                <a:tab pos="190500" algn="l"/>
                <a:tab pos="623888" algn="l"/>
                <a:tab pos="5207000" algn="r"/>
                <a:tab pos="5778500" algn="r"/>
                <a:tab pos="6172200" algn="r"/>
                <a:tab pos="6865938" algn="l"/>
                <a:tab pos="7024688" algn="l"/>
                <a:tab pos="7489825" algn="r"/>
                <a:tab pos="7546975" algn="r"/>
                <a:tab pos="8178800" algn="r"/>
                <a:tab pos="8288338" algn="r"/>
              </a:tabLst>
            </a:pPr>
            <a:r>
              <a:rPr lang="en-US" dirty="0">
                <a:solidFill>
                  <a:schemeClr val="tx2"/>
                </a:solidFill>
              </a:rPr>
              <a:t>Start it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3E6D70-467F-941B-0239-EE2F338E0A28}"/>
              </a:ext>
            </a:extLst>
          </p:cNvPr>
          <p:cNvSpPr/>
          <p:nvPr/>
        </p:nvSpPr>
        <p:spPr bwMode="auto">
          <a:xfrm>
            <a:off x="6610351" y="3295649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455613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>
                <a:tab pos="190500" algn="l"/>
                <a:tab pos="623888" algn="l"/>
                <a:tab pos="5207000" algn="r"/>
                <a:tab pos="5778500" algn="r"/>
                <a:tab pos="6172200" algn="r"/>
                <a:tab pos="6865938" algn="l"/>
                <a:tab pos="7024688" algn="l"/>
                <a:tab pos="7489825" algn="r"/>
                <a:tab pos="7546975" algn="r"/>
                <a:tab pos="8178800" algn="r"/>
                <a:tab pos="8288338" algn="r"/>
              </a:tabLst>
            </a:pPr>
            <a:r>
              <a:rPr lang="en-US" dirty="0">
                <a:solidFill>
                  <a:schemeClr val="tx2"/>
                </a:solidFill>
              </a:rPr>
              <a:t>Plan it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FC8A448-4A60-E526-CBE7-85E56BB97161}"/>
              </a:ext>
            </a:extLst>
          </p:cNvPr>
          <p:cNvSpPr/>
          <p:nvPr/>
        </p:nvSpPr>
        <p:spPr bwMode="auto">
          <a:xfrm>
            <a:off x="10048876" y="1714499"/>
            <a:ext cx="914400" cy="914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455613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>
                <a:tab pos="190500" algn="l"/>
                <a:tab pos="623888" algn="l"/>
                <a:tab pos="5207000" algn="r"/>
                <a:tab pos="5778500" algn="r"/>
                <a:tab pos="6172200" algn="r"/>
                <a:tab pos="6865938" algn="l"/>
                <a:tab pos="7024688" algn="l"/>
                <a:tab pos="7489825" algn="r"/>
                <a:tab pos="7546975" algn="r"/>
                <a:tab pos="8178800" algn="r"/>
                <a:tab pos="8288338" algn="r"/>
              </a:tabLst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rPr>
              <a:t>Do It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DFE58B-C6E8-7001-ABB1-A621C4993306}"/>
              </a:ext>
            </a:extLst>
          </p:cNvPr>
          <p:cNvSpPr/>
          <p:nvPr/>
        </p:nvSpPr>
        <p:spPr bwMode="auto">
          <a:xfrm>
            <a:off x="5437929" y="831850"/>
            <a:ext cx="640080" cy="6400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455613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>
                <a:tab pos="190500" algn="l"/>
                <a:tab pos="623888" algn="l"/>
                <a:tab pos="5207000" algn="r"/>
                <a:tab pos="5778500" algn="r"/>
                <a:tab pos="6172200" algn="r"/>
                <a:tab pos="6865938" algn="l"/>
                <a:tab pos="7024688" algn="l"/>
                <a:tab pos="7489825" algn="r"/>
                <a:tab pos="7546975" algn="r"/>
                <a:tab pos="8178800" algn="r"/>
                <a:tab pos="8288338" algn="r"/>
              </a:tabLst>
            </a:pPr>
            <a:r>
              <a:rPr lang="en-US" sz="1200" dirty="0">
                <a:solidFill>
                  <a:schemeClr val="tx2"/>
                </a:solidFill>
              </a:rPr>
              <a:t>Close It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91DDF4-9F6D-6426-4758-5F0250360D7A}"/>
              </a:ext>
            </a:extLst>
          </p:cNvPr>
          <p:cNvSpPr/>
          <p:nvPr/>
        </p:nvSpPr>
        <p:spPr bwMode="auto">
          <a:xfrm>
            <a:off x="8495454" y="315595"/>
            <a:ext cx="502920" cy="50292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455613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>
                <a:tab pos="190500" algn="l"/>
                <a:tab pos="623888" algn="l"/>
                <a:tab pos="5207000" algn="r"/>
                <a:tab pos="5778500" algn="r"/>
                <a:tab pos="6172200" algn="r"/>
                <a:tab pos="6865938" algn="l"/>
                <a:tab pos="7024688" algn="l"/>
                <a:tab pos="7489825" algn="r"/>
                <a:tab pos="7546975" algn="r"/>
                <a:tab pos="8178800" algn="r"/>
                <a:tab pos="8288338" algn="r"/>
              </a:tabLst>
            </a:pPr>
            <a:r>
              <a:rPr lang="en-US" sz="900" dirty="0">
                <a:solidFill>
                  <a:schemeClr val="tx2"/>
                </a:solidFill>
              </a:rPr>
              <a:t>Adjust It</a:t>
            </a:r>
            <a:endParaRPr kumimoji="0" lang="en-US" sz="9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pic>
        <p:nvPicPr>
          <p:cNvPr id="7" name="Picture 6" descr="Businessman cheering two hands">
            <a:extLst>
              <a:ext uri="{FF2B5EF4-FFF2-40B4-BE49-F238E27FC236}">
                <a16:creationId xmlns:a16="http://schemas.microsoft.com/office/drawing/2014/main" id="{9E4C073D-4494-7A59-BE2B-CB32B4E0F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0" y="1471930"/>
            <a:ext cx="996507" cy="3026219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C99D685D-4F59-0E79-1940-B001548AED1F}"/>
              </a:ext>
            </a:extLst>
          </p:cNvPr>
          <p:cNvSpPr/>
          <p:nvPr/>
        </p:nvSpPr>
        <p:spPr bwMode="auto">
          <a:xfrm>
            <a:off x="1458852" y="1354990"/>
            <a:ext cx="2100068" cy="739181"/>
          </a:xfrm>
          <a:prstGeom prst="cloudCallout">
            <a:avLst>
              <a:gd name="adj1" fmla="val -63444"/>
              <a:gd name="adj2" fmla="val 3423"/>
            </a:avLst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455613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>
                <a:tab pos="190500" algn="l"/>
                <a:tab pos="623888" algn="l"/>
                <a:tab pos="5207000" algn="r"/>
                <a:tab pos="5778500" algn="r"/>
                <a:tab pos="6172200" algn="r"/>
                <a:tab pos="6865938" algn="l"/>
                <a:tab pos="7024688" algn="l"/>
                <a:tab pos="7489825" algn="r"/>
                <a:tab pos="7546975" algn="r"/>
                <a:tab pos="8178800" algn="r"/>
                <a:tab pos="8288338" algn="r"/>
              </a:tabLst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I need you to lead a project.</a:t>
            </a:r>
          </a:p>
        </p:txBody>
      </p:sp>
      <p:pic>
        <p:nvPicPr>
          <p:cNvPr id="9" name="Picture 8" descr="Business woman thumbs up">
            <a:extLst>
              <a:ext uri="{FF2B5EF4-FFF2-40B4-BE49-F238E27FC236}">
                <a16:creationId xmlns:a16="http://schemas.microsoft.com/office/drawing/2014/main" id="{D0230C01-DCB9-EE8E-81AB-F77DEC3D9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48" y="1649729"/>
            <a:ext cx="935050" cy="2834640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94F87BC9-3C06-4830-6D41-597DF4D8CE4E}"/>
              </a:ext>
            </a:extLst>
          </p:cNvPr>
          <p:cNvSpPr/>
          <p:nvPr/>
        </p:nvSpPr>
        <p:spPr bwMode="auto">
          <a:xfrm flipH="1">
            <a:off x="2505605" y="2133478"/>
            <a:ext cx="1371600" cy="731520"/>
          </a:xfrm>
          <a:prstGeom prst="cloudCallout">
            <a:avLst>
              <a:gd name="adj1" fmla="val -54398"/>
              <a:gd name="adj2" fmla="val -61174"/>
            </a:avLst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455613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>
                <a:tab pos="190500" algn="l"/>
                <a:tab pos="623888" algn="l"/>
                <a:tab pos="5207000" algn="r"/>
                <a:tab pos="5778500" algn="r"/>
                <a:tab pos="6172200" algn="r"/>
                <a:tab pos="6865938" algn="l"/>
                <a:tab pos="7024688" algn="l"/>
                <a:tab pos="7489825" algn="r"/>
                <a:tab pos="7546975" algn="r"/>
                <a:tab pos="8178800" algn="r"/>
                <a:tab pos="8288338" algn="r"/>
              </a:tabLst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No problem.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1AAA5C3-3A9C-8832-B496-6BC278907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Journey in Project Management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D1B9105-5496-5044-7C45-603DE4B0F9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cap="small" dirty="0"/>
              <a:t>Let’s Take it Together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5C5C08-29E2-53C8-750A-659A5F6E5B1E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3</a:t>
            </a:r>
          </a:p>
        </p:txBody>
      </p:sp>
    </p:spTree>
    <p:extLst>
      <p:ext uri="{BB962C8B-B14F-4D97-AF65-F5344CB8AC3E}">
        <p14:creationId xmlns:p14="http://schemas.microsoft.com/office/powerpoint/2010/main" val="29369881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56CDC-AD29-1DA4-8BCB-2A89C1CDC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Assignment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F7B6E-C4ED-2B28-9D75-B2225FE941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Project Managers Are Normally Assigned</a:t>
            </a:r>
          </a:p>
        </p:txBody>
      </p:sp>
      <p:pic>
        <p:nvPicPr>
          <p:cNvPr id="10" name="Picture 9" descr="A person with her finger on her chin&#10;&#10;Description automatically generated">
            <a:extLst>
              <a:ext uri="{FF2B5EF4-FFF2-40B4-BE49-F238E27FC236}">
                <a16:creationId xmlns:a16="http://schemas.microsoft.com/office/drawing/2014/main" id="{E935EB9C-0D05-3175-BE9C-6D46F9C9A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1438" y="1534011"/>
            <a:ext cx="5248667" cy="5327915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37669FEA-B1DA-AF25-E2D2-3BCBF024063C}"/>
              </a:ext>
            </a:extLst>
          </p:cNvPr>
          <p:cNvSpPr/>
          <p:nvPr/>
        </p:nvSpPr>
        <p:spPr>
          <a:xfrm>
            <a:off x="4028535" y="1012031"/>
            <a:ext cx="1828800" cy="1188720"/>
          </a:xfrm>
          <a:prstGeom prst="cloudCallout">
            <a:avLst>
              <a:gd name="adj1" fmla="val -95665"/>
              <a:gd name="adj2" fmla="val 146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Okay, now what?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08A4A4-5A05-ACDC-679E-07E1C7D36DD2}"/>
              </a:ext>
            </a:extLst>
          </p:cNvPr>
          <p:cNvSpPr/>
          <p:nvPr/>
        </p:nvSpPr>
        <p:spPr>
          <a:xfrm>
            <a:off x="6421897" y="1606391"/>
            <a:ext cx="5029200" cy="4297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What’s the scope?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 expectations?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money, time, deliverables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skills are needed?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to engage first?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What’s the exposure?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are the key stakeholders?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 constraints?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 assumptions?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0DA46-1BFA-0134-84A3-07588B72E3BB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3</a:t>
            </a:r>
          </a:p>
        </p:txBody>
      </p:sp>
    </p:spTree>
    <p:extLst>
      <p:ext uri="{BB962C8B-B14F-4D97-AF65-F5344CB8AC3E}">
        <p14:creationId xmlns:p14="http://schemas.microsoft.com/office/powerpoint/2010/main" val="83797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8898D6-D656-D947-D752-6900F0FF3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it Going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B85F7-8D3A-7195-45D1-C409EBA52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Project Initiation: Putting the Band Together and Creating the Playlist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3E64E6E-B3C7-96BB-5C62-A538619D144B}"/>
              </a:ext>
            </a:extLst>
          </p:cNvPr>
          <p:cNvGrpSpPr/>
          <p:nvPr/>
        </p:nvGrpSpPr>
        <p:grpSpPr>
          <a:xfrm>
            <a:off x="372156" y="1531195"/>
            <a:ext cx="11509089" cy="4058936"/>
            <a:chOff x="467042" y="1410429"/>
            <a:chExt cx="11509089" cy="405893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315511D-40E2-44EC-BF00-8B71BBFF0B20}"/>
                </a:ext>
              </a:extLst>
            </p:cNvPr>
            <p:cNvGrpSpPr/>
            <p:nvPr/>
          </p:nvGrpSpPr>
          <p:grpSpPr>
            <a:xfrm>
              <a:off x="467042" y="1410429"/>
              <a:ext cx="5665163" cy="4058936"/>
              <a:chOff x="467042" y="1414738"/>
              <a:chExt cx="5665163" cy="405893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1274CD1-D09F-22CE-75CD-298EA00E5551}"/>
                  </a:ext>
                </a:extLst>
              </p:cNvPr>
              <p:cNvGrpSpPr/>
              <p:nvPr/>
            </p:nvGrpSpPr>
            <p:grpSpPr>
              <a:xfrm>
                <a:off x="467042" y="1414738"/>
                <a:ext cx="5665163" cy="923018"/>
                <a:chOff x="1053638" y="1414738"/>
                <a:chExt cx="5665163" cy="923018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7C9FD4D4-BA85-4F9F-98A0-E7D51B0033C9}"/>
                    </a:ext>
                  </a:extLst>
                </p:cNvPr>
                <p:cNvSpPr/>
                <p:nvPr/>
              </p:nvSpPr>
              <p:spPr>
                <a:xfrm>
                  <a:off x="1053638" y="1423356"/>
                  <a:ext cx="1828800" cy="914400"/>
                </a:xfrm>
                <a:prstGeom prst="round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FF379998-5B03-BCB1-4AA4-DE9FD02AC3C0}"/>
                    </a:ext>
                  </a:extLst>
                </p:cNvPr>
                <p:cNvSpPr/>
                <p:nvPr/>
              </p:nvSpPr>
              <p:spPr>
                <a:xfrm>
                  <a:off x="3061201" y="1414738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Why this project, what are the expected outcomes?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E1AE539-979F-E833-50E0-2222D863D50D}"/>
                  </a:ext>
                </a:extLst>
              </p:cNvPr>
              <p:cNvGrpSpPr/>
              <p:nvPr/>
            </p:nvGrpSpPr>
            <p:grpSpPr>
              <a:xfrm>
                <a:off x="467042" y="2460044"/>
                <a:ext cx="5665163" cy="923018"/>
                <a:chOff x="1053638" y="2471621"/>
                <a:chExt cx="5665163" cy="923018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FFF1672B-ECD2-C41F-6D0F-65B1E7197D1E}"/>
                    </a:ext>
                  </a:extLst>
                </p:cNvPr>
                <p:cNvSpPr/>
                <p:nvPr/>
              </p:nvSpPr>
              <p:spPr>
                <a:xfrm>
                  <a:off x="1053638" y="2480239"/>
                  <a:ext cx="1828800" cy="914400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26A2100E-A01F-01B0-D072-B5CB25093D56}"/>
                    </a:ext>
                  </a:extLst>
                </p:cNvPr>
                <p:cNvSpPr/>
                <p:nvPr/>
              </p:nvSpPr>
              <p:spPr>
                <a:xfrm>
                  <a:off x="3061201" y="2471621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What’s the initial understanding of scope, what’s in, and what’s out?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B666463-60E2-E5CC-A273-21A07FD2EA23}"/>
                  </a:ext>
                </a:extLst>
              </p:cNvPr>
              <p:cNvGrpSpPr/>
              <p:nvPr/>
            </p:nvGrpSpPr>
            <p:grpSpPr>
              <a:xfrm>
                <a:off x="467042" y="3505350"/>
                <a:ext cx="5665163" cy="923018"/>
                <a:chOff x="1053638" y="3528504"/>
                <a:chExt cx="5665163" cy="923018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5F2E908D-E296-62E5-9C07-39930505A37D}"/>
                    </a:ext>
                  </a:extLst>
                </p:cNvPr>
                <p:cNvSpPr/>
                <p:nvPr/>
              </p:nvSpPr>
              <p:spPr>
                <a:xfrm>
                  <a:off x="1053638" y="3537122"/>
                  <a:ext cx="1828800" cy="91440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34EB63F7-2ED4-95AD-B622-03C0E5D6DB64}"/>
                    </a:ext>
                  </a:extLst>
                </p:cNvPr>
                <p:cNvSpPr/>
                <p:nvPr/>
              </p:nvSpPr>
              <p:spPr>
                <a:xfrm>
                  <a:off x="3061201" y="3528504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Who are the resources needed and where do they sit?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D919C35-4524-19EE-E914-22852147183C}"/>
                  </a:ext>
                </a:extLst>
              </p:cNvPr>
              <p:cNvGrpSpPr/>
              <p:nvPr/>
            </p:nvGrpSpPr>
            <p:grpSpPr>
              <a:xfrm>
                <a:off x="467042" y="4550656"/>
                <a:ext cx="5665163" cy="923018"/>
                <a:chOff x="1053638" y="4585386"/>
                <a:chExt cx="5665163" cy="923018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8A419D52-C257-C7A6-FD9C-4C275206B599}"/>
                    </a:ext>
                  </a:extLst>
                </p:cNvPr>
                <p:cNvSpPr/>
                <p:nvPr/>
              </p:nvSpPr>
              <p:spPr>
                <a:xfrm>
                  <a:off x="3061201" y="4585386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What are the schedule expectations?</a:t>
                  </a:r>
                </a:p>
              </p:txBody>
            </p: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E51F917F-5B33-EC7E-78CD-72D492DE3A24}"/>
                    </a:ext>
                  </a:extLst>
                </p:cNvPr>
                <p:cNvGrpSpPr/>
                <p:nvPr/>
              </p:nvGrpSpPr>
              <p:grpSpPr>
                <a:xfrm>
                  <a:off x="1053638" y="4594004"/>
                  <a:ext cx="1828800" cy="914400"/>
                  <a:chOff x="1053638" y="4594004"/>
                  <a:chExt cx="1828800" cy="914400"/>
                </a:xfrm>
              </p:grpSpPr>
              <p:sp>
                <p:nvSpPr>
                  <p:cNvPr id="21" name="Rectangle: Rounded Corners 20">
                    <a:extLst>
                      <a:ext uri="{FF2B5EF4-FFF2-40B4-BE49-F238E27FC236}">
                        <a16:creationId xmlns:a16="http://schemas.microsoft.com/office/drawing/2014/main" id="{E7997B9A-681E-AD0B-03C0-55327F254F21}"/>
                      </a:ext>
                    </a:extLst>
                  </p:cNvPr>
                  <p:cNvSpPr/>
                  <p:nvPr/>
                </p:nvSpPr>
                <p:spPr>
                  <a:xfrm>
                    <a:off x="1053638" y="4594004"/>
                    <a:ext cx="1828800" cy="914400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46342669-0B22-C068-43AC-D7F77D9C9946}"/>
                      </a:ext>
                    </a:extLst>
                  </p:cNvPr>
                  <p:cNvSpPr txBox="1"/>
                  <p:nvPr/>
                </p:nvSpPr>
                <p:spPr>
                  <a:xfrm>
                    <a:off x="1177823" y="4849976"/>
                    <a:ext cx="1560042" cy="461665"/>
                  </a:xfrm>
                  <a:prstGeom prst="rect">
                    <a:avLst/>
                  </a:prstGeom>
                  <a:noFill/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RightUp"/>
                    <a:lightRig rig="threePt" dir="t"/>
                  </a:scene3d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Schedule</a:t>
                    </a:r>
                  </a:p>
                </p:txBody>
              </p:sp>
            </p:grp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E28D402-308C-B317-40FB-F0CB2F6CB713}"/>
                </a:ext>
              </a:extLst>
            </p:cNvPr>
            <p:cNvGrpSpPr/>
            <p:nvPr/>
          </p:nvGrpSpPr>
          <p:grpSpPr>
            <a:xfrm>
              <a:off x="6310968" y="1410429"/>
              <a:ext cx="5665163" cy="4054627"/>
              <a:chOff x="6310968" y="1410429"/>
              <a:chExt cx="5665163" cy="405462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2B767CF-1BB2-7F33-D011-4B58E8D90A11}"/>
                  </a:ext>
                </a:extLst>
              </p:cNvPr>
              <p:cNvGrpSpPr/>
              <p:nvPr/>
            </p:nvGrpSpPr>
            <p:grpSpPr>
              <a:xfrm>
                <a:off x="6310968" y="3498169"/>
                <a:ext cx="5665163" cy="923018"/>
                <a:chOff x="1050770" y="5595961"/>
                <a:chExt cx="5665163" cy="923018"/>
              </a:xfrm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F74DEF9F-9B80-CC33-AFAE-4BC3A1180D44}"/>
                    </a:ext>
                  </a:extLst>
                </p:cNvPr>
                <p:cNvSpPr/>
                <p:nvPr/>
              </p:nvSpPr>
              <p:spPr>
                <a:xfrm>
                  <a:off x="1050770" y="5604579"/>
                  <a:ext cx="1828800" cy="91440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B6B47887-6F42-A72A-F79A-9693182ED4DA}"/>
                    </a:ext>
                  </a:extLst>
                </p:cNvPr>
                <p:cNvSpPr/>
                <p:nvPr/>
              </p:nvSpPr>
              <p:spPr>
                <a:xfrm>
                  <a:off x="3058333" y="5595961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How are communications managed</a:t>
                  </a: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CAE650E-F36C-BA16-A773-27B91CB39DE5}"/>
                  </a:ext>
                </a:extLst>
              </p:cNvPr>
              <p:cNvGrpSpPr/>
              <p:nvPr/>
            </p:nvGrpSpPr>
            <p:grpSpPr>
              <a:xfrm>
                <a:off x="6310968" y="1410429"/>
                <a:ext cx="5665163" cy="923018"/>
                <a:chOff x="1053638" y="1414738"/>
                <a:chExt cx="5665163" cy="92301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20DBE91E-E145-6299-4839-671FA0D4878A}"/>
                    </a:ext>
                  </a:extLst>
                </p:cNvPr>
                <p:cNvSpPr/>
                <p:nvPr/>
              </p:nvSpPr>
              <p:spPr>
                <a:xfrm>
                  <a:off x="1053638" y="1423356"/>
                  <a:ext cx="1828800" cy="914400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0D99AE93-3D21-43A7-F589-70419E1E7415}"/>
                    </a:ext>
                  </a:extLst>
                </p:cNvPr>
                <p:cNvSpPr/>
                <p:nvPr/>
              </p:nvSpPr>
              <p:spPr>
                <a:xfrm>
                  <a:off x="3061201" y="1414738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What are the potential risks?</a:t>
                  </a: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C3879DA-C689-6BEA-2A2F-2F0FCA2C3087}"/>
                  </a:ext>
                </a:extLst>
              </p:cNvPr>
              <p:cNvGrpSpPr/>
              <p:nvPr/>
            </p:nvGrpSpPr>
            <p:grpSpPr>
              <a:xfrm>
                <a:off x="6310968" y="2454299"/>
                <a:ext cx="5665163" cy="923018"/>
                <a:chOff x="1053638" y="1414738"/>
                <a:chExt cx="5665163" cy="923018"/>
              </a:xfrm>
            </p:grpSpPr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id="{2D7E6985-9B29-3797-DD2D-4CCB70252C96}"/>
                    </a:ext>
                  </a:extLst>
                </p:cNvPr>
                <p:cNvSpPr/>
                <p:nvPr/>
              </p:nvSpPr>
              <p:spPr>
                <a:xfrm>
                  <a:off x="1053638" y="1423356"/>
                  <a:ext cx="1828800" cy="914400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id="{214BB1E8-8E12-13FF-EE69-E368DE8C3036}"/>
                    </a:ext>
                  </a:extLst>
                </p:cNvPr>
                <p:cNvSpPr/>
                <p:nvPr/>
              </p:nvSpPr>
              <p:spPr>
                <a:xfrm>
                  <a:off x="3061201" y="1414738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What are the current assumptions and constraints?</a:t>
                  </a:r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C62232D-203F-BFD3-17B0-A1A9B950F3B1}"/>
                  </a:ext>
                </a:extLst>
              </p:cNvPr>
              <p:cNvGrpSpPr/>
              <p:nvPr/>
            </p:nvGrpSpPr>
            <p:grpSpPr>
              <a:xfrm>
                <a:off x="6310968" y="4542038"/>
                <a:ext cx="5665163" cy="923018"/>
                <a:chOff x="1050770" y="5595961"/>
                <a:chExt cx="5665163" cy="92301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3DA63FB7-E9B1-1350-4595-926B3B40BB8A}"/>
                    </a:ext>
                  </a:extLst>
                </p:cNvPr>
                <p:cNvSpPr/>
                <p:nvPr/>
              </p:nvSpPr>
              <p:spPr>
                <a:xfrm>
                  <a:off x="1050770" y="5604579"/>
                  <a:ext cx="1828800" cy="914400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9B6CC109-39F0-F7E5-780B-6D3F9BC5814C}"/>
                    </a:ext>
                  </a:extLst>
                </p:cNvPr>
                <p:cNvSpPr/>
                <p:nvPr/>
              </p:nvSpPr>
              <p:spPr>
                <a:xfrm>
                  <a:off x="3058333" y="5595961"/>
                  <a:ext cx="3657600" cy="91440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Who are the initial stakeholders?</a:t>
                  </a:r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6CA76A9-5102-D981-12B6-4BC6767AE000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3</a:t>
            </a:r>
          </a:p>
        </p:txBody>
      </p:sp>
    </p:spTree>
    <p:extLst>
      <p:ext uri="{BB962C8B-B14F-4D97-AF65-F5344CB8AC3E}">
        <p14:creationId xmlns:p14="http://schemas.microsoft.com/office/powerpoint/2010/main" val="38610985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ADDB-79C5-547E-7072-83A9AE5D7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Style of Project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B2D3DD9-90C6-9D05-A154-923D0FC53D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Depends on What We Know or Think We Know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B99C0-C775-630A-9713-2D0EE806AF70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3A4D64-0251-73C0-B741-505E2BC9217F}"/>
              </a:ext>
            </a:extLst>
          </p:cNvPr>
          <p:cNvGrpSpPr/>
          <p:nvPr/>
        </p:nvGrpSpPr>
        <p:grpSpPr>
          <a:xfrm>
            <a:off x="1621766" y="1533683"/>
            <a:ext cx="8226718" cy="3852486"/>
            <a:chOff x="1621766" y="1533683"/>
            <a:chExt cx="8226718" cy="385248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AF51F12-FFB6-A52B-3122-B2A5230812DE}"/>
                </a:ext>
              </a:extLst>
            </p:cNvPr>
            <p:cNvGrpSpPr/>
            <p:nvPr/>
          </p:nvGrpSpPr>
          <p:grpSpPr>
            <a:xfrm>
              <a:off x="1621766" y="1533683"/>
              <a:ext cx="8226718" cy="1100150"/>
              <a:chOff x="1621766" y="1533683"/>
              <a:chExt cx="8226718" cy="1100150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EB8850C-C04C-1BD3-20AA-904708A73817}"/>
                  </a:ext>
                </a:extLst>
              </p:cNvPr>
              <p:cNvSpPr/>
              <p:nvPr/>
            </p:nvSpPr>
            <p:spPr>
              <a:xfrm>
                <a:off x="1621766" y="1536553"/>
                <a:ext cx="3372928" cy="10972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cap="small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Predictive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BE7A4472-3776-1CE5-951E-E952173DB8AE}"/>
                  </a:ext>
                </a:extLst>
              </p:cNvPr>
              <p:cNvSpPr/>
              <p:nvPr/>
            </p:nvSpPr>
            <p:spPr>
              <a:xfrm>
                <a:off x="5276484" y="1533683"/>
                <a:ext cx="4572000" cy="10972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cap="small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Longer View of Expected Results or Needs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315D1D1-412F-4500-9D55-8BD1E270693C}"/>
                </a:ext>
              </a:extLst>
            </p:cNvPr>
            <p:cNvGrpSpPr/>
            <p:nvPr/>
          </p:nvGrpSpPr>
          <p:grpSpPr>
            <a:xfrm>
              <a:off x="1621766" y="4286019"/>
              <a:ext cx="8226718" cy="1100150"/>
              <a:chOff x="1621766" y="2878925"/>
              <a:chExt cx="8226718" cy="1100150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7A52316-0DA6-06AB-9D57-7D59031896DC}"/>
                  </a:ext>
                </a:extLst>
              </p:cNvPr>
              <p:cNvSpPr/>
              <p:nvPr/>
            </p:nvSpPr>
            <p:spPr>
              <a:xfrm>
                <a:off x="1621766" y="2881795"/>
                <a:ext cx="3372928" cy="10972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cap="small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Adaptive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3BB7E90-2ADE-B702-3258-D2AE49179C72}"/>
                  </a:ext>
                </a:extLst>
              </p:cNvPr>
              <p:cNvSpPr/>
              <p:nvPr/>
            </p:nvSpPr>
            <p:spPr>
              <a:xfrm>
                <a:off x="5276484" y="2878925"/>
                <a:ext cx="4572000" cy="10972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cap="small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Short View of Results or Needs, Uncertainty of Future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FBDBCA1-5608-E7FD-4CE4-C1201CA35517}"/>
                </a:ext>
              </a:extLst>
            </p:cNvPr>
            <p:cNvGrpSpPr/>
            <p:nvPr/>
          </p:nvGrpSpPr>
          <p:grpSpPr>
            <a:xfrm>
              <a:off x="1621766" y="2909851"/>
              <a:ext cx="8226718" cy="1100150"/>
              <a:chOff x="1621766" y="4224167"/>
              <a:chExt cx="8226718" cy="110015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0240565-0AAE-5F9E-5617-65409160C1E6}"/>
                  </a:ext>
                </a:extLst>
              </p:cNvPr>
              <p:cNvSpPr/>
              <p:nvPr/>
            </p:nvSpPr>
            <p:spPr>
              <a:xfrm>
                <a:off x="1621766" y="4227037"/>
                <a:ext cx="3372928" cy="10972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cap="small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Hybrid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CBC86D7-8063-32DC-FA47-4289B019E773}"/>
                  </a:ext>
                </a:extLst>
              </p:cNvPr>
              <p:cNvSpPr/>
              <p:nvPr/>
            </p:nvSpPr>
            <p:spPr>
              <a:xfrm>
                <a:off x="5276484" y="4224167"/>
                <a:ext cx="4572000" cy="10972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cap="small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Understand Midrange Needs, Future Needs Unpredictable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0147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87105-8D6F-A684-0227-35E6E01B4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Environmental Factors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F47ED9-50FC-E0FC-063A-9EC1AF98AAF7}"/>
              </a:ext>
            </a:extLst>
          </p:cNvPr>
          <p:cNvGrpSpPr/>
          <p:nvPr/>
        </p:nvGrpSpPr>
        <p:grpSpPr>
          <a:xfrm>
            <a:off x="1195519" y="1312266"/>
            <a:ext cx="9796729" cy="5082391"/>
            <a:chOff x="1147316" y="1536553"/>
            <a:chExt cx="9796729" cy="508239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6F8337D-0E7D-79A2-F94C-9B2EF84880BB}"/>
                </a:ext>
              </a:extLst>
            </p:cNvPr>
            <p:cNvGrpSpPr/>
            <p:nvPr/>
          </p:nvGrpSpPr>
          <p:grpSpPr>
            <a:xfrm>
              <a:off x="1147316" y="1536553"/>
              <a:ext cx="4572000" cy="5082391"/>
              <a:chOff x="1147316" y="1536553"/>
              <a:chExt cx="4572000" cy="5082391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E8E2A09-3FB6-9E32-E1CE-2F5EF521C363}"/>
                  </a:ext>
                </a:extLst>
              </p:cNvPr>
              <p:cNvSpPr/>
              <p:nvPr/>
            </p:nvSpPr>
            <p:spPr>
              <a:xfrm>
                <a:off x="1147316" y="1536553"/>
                <a:ext cx="4572000" cy="118872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cap="small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Internal Environmental Factors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B307BE3-FC87-7210-AF33-9F9A463A19EC}"/>
                  </a:ext>
                </a:extLst>
              </p:cNvPr>
              <p:cNvSpPr/>
              <p:nvPr/>
            </p:nvSpPr>
            <p:spPr>
              <a:xfrm>
                <a:off x="1147316" y="2778464"/>
                <a:ext cx="4572000" cy="38404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Process Assets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Governance Documentation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Data Assets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Knowledge Assets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Security &amp; Safety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Culture, Structure, &amp; Governance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Geographic Distribution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Infrastructure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Technology &amp; Software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Resource Availability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Employee Capabilities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D1BFCE6-AA8E-43EE-E95A-867A410937D3}"/>
                </a:ext>
              </a:extLst>
            </p:cNvPr>
            <p:cNvGrpSpPr/>
            <p:nvPr/>
          </p:nvGrpSpPr>
          <p:grpSpPr>
            <a:xfrm>
              <a:off x="6372045" y="1536553"/>
              <a:ext cx="4572000" cy="5082391"/>
              <a:chOff x="6372045" y="1536553"/>
              <a:chExt cx="4572000" cy="5082391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9098E60-07ED-B32F-28C6-9837E1B3366B}"/>
                  </a:ext>
                </a:extLst>
              </p:cNvPr>
              <p:cNvSpPr/>
              <p:nvPr/>
            </p:nvSpPr>
            <p:spPr>
              <a:xfrm>
                <a:off x="6372045" y="1536553"/>
                <a:ext cx="4572000" cy="118872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cap="small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External Environmental Factors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5339A91D-8505-99F5-9E5D-BA40D8702DC0}"/>
                  </a:ext>
                </a:extLst>
              </p:cNvPr>
              <p:cNvSpPr/>
              <p:nvPr/>
            </p:nvSpPr>
            <p:spPr>
              <a:xfrm>
                <a:off x="6372045" y="2778464"/>
                <a:ext cx="4572000" cy="384048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Marketplace Conditions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Social &amp; Cultural Conditions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Regulatory Environment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Commercial Databases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Academic Research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Industry Standards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Financial Considerations</a:t>
                </a:r>
              </a:p>
              <a:p>
                <a:pPr marL="182880" indent="-18288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Physical Environment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16932A9-A7AB-2534-BB48-719508B40E0C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3</a:t>
            </a:r>
          </a:p>
        </p:txBody>
      </p:sp>
    </p:spTree>
    <p:extLst>
      <p:ext uri="{BB962C8B-B14F-4D97-AF65-F5344CB8AC3E}">
        <p14:creationId xmlns:p14="http://schemas.microsoft.com/office/powerpoint/2010/main" val="4265539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C9DE6-37AE-6A7C-C8FF-AB65C1C69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Performance Domains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482F1A-BA1A-C638-96D5-BDF571E13347}"/>
              </a:ext>
            </a:extLst>
          </p:cNvPr>
          <p:cNvGrpSpPr/>
          <p:nvPr/>
        </p:nvGrpSpPr>
        <p:grpSpPr>
          <a:xfrm>
            <a:off x="803274" y="1253396"/>
            <a:ext cx="7610360" cy="5029200"/>
            <a:chOff x="1976464" y="1253396"/>
            <a:chExt cx="7610360" cy="50292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AF0837E-31A8-FBEC-C6E4-5C8E4A95AD49}"/>
                </a:ext>
              </a:extLst>
            </p:cNvPr>
            <p:cNvSpPr/>
            <p:nvPr/>
          </p:nvSpPr>
          <p:spPr>
            <a:xfrm>
              <a:off x="3267044" y="1253396"/>
              <a:ext cx="5029200" cy="5029200"/>
            </a:xfrm>
            <a:prstGeom prst="ellipse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8FD09F9-166A-63A0-A103-66CDDFCB5EFC}"/>
                </a:ext>
              </a:extLst>
            </p:cNvPr>
            <p:cNvGrpSpPr/>
            <p:nvPr/>
          </p:nvGrpSpPr>
          <p:grpSpPr>
            <a:xfrm>
              <a:off x="1976464" y="1491951"/>
              <a:ext cx="7610360" cy="4552090"/>
              <a:chOff x="1976464" y="1443823"/>
              <a:chExt cx="7610360" cy="455209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0174AF3-8DA0-508E-3451-AA2ADF848657}"/>
                  </a:ext>
                </a:extLst>
              </p:cNvPr>
              <p:cNvSpPr/>
              <p:nvPr/>
            </p:nvSpPr>
            <p:spPr>
              <a:xfrm>
                <a:off x="2925370" y="1443823"/>
                <a:ext cx="2743200" cy="9144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Stakeholders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1697833-11FF-1DB9-3E92-1E88968DD4C1}"/>
                  </a:ext>
                </a:extLst>
              </p:cNvPr>
              <p:cNvSpPr/>
              <p:nvPr/>
            </p:nvSpPr>
            <p:spPr>
              <a:xfrm>
                <a:off x="1976464" y="2635635"/>
                <a:ext cx="2743200" cy="9144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Team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19761DF-F042-20E5-81D3-F2B1D5EAF47C}"/>
                  </a:ext>
                </a:extLst>
              </p:cNvPr>
              <p:cNvSpPr/>
              <p:nvPr/>
            </p:nvSpPr>
            <p:spPr>
              <a:xfrm>
                <a:off x="1976464" y="3858574"/>
                <a:ext cx="2743200" cy="9144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2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Development Approach &amp; Life Cycle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1820D03-2927-6DA9-F999-B39959BDEDFC}"/>
                  </a:ext>
                </a:extLst>
              </p:cNvPr>
              <p:cNvSpPr/>
              <p:nvPr/>
            </p:nvSpPr>
            <p:spPr>
              <a:xfrm>
                <a:off x="2925370" y="5050386"/>
                <a:ext cx="2743200" cy="9144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Planning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2B525CC-A399-18C4-C6F7-0D5BEB5FB5DC}"/>
                  </a:ext>
                </a:extLst>
              </p:cNvPr>
              <p:cNvSpPr/>
              <p:nvPr/>
            </p:nvSpPr>
            <p:spPr>
              <a:xfrm>
                <a:off x="6015487" y="1466685"/>
                <a:ext cx="2743200" cy="9144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Work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0ACF028-9C6C-36A6-A245-60DB594F67A5}"/>
                  </a:ext>
                </a:extLst>
              </p:cNvPr>
              <p:cNvSpPr/>
              <p:nvPr/>
            </p:nvSpPr>
            <p:spPr>
              <a:xfrm>
                <a:off x="6843624" y="2635635"/>
                <a:ext cx="2743200" cy="9144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Delivery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D877939-A3D7-8163-71B2-F3FB18B970CC}"/>
                  </a:ext>
                </a:extLst>
              </p:cNvPr>
              <p:cNvSpPr/>
              <p:nvPr/>
            </p:nvSpPr>
            <p:spPr>
              <a:xfrm>
                <a:off x="6843624" y="3858574"/>
                <a:ext cx="2743200" cy="9144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Measurement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B03CDF0A-1793-4667-EFEC-60742F263EDA}"/>
                  </a:ext>
                </a:extLst>
              </p:cNvPr>
              <p:cNvSpPr/>
              <p:nvPr/>
            </p:nvSpPr>
            <p:spPr>
              <a:xfrm>
                <a:off x="6015487" y="5081513"/>
                <a:ext cx="2743200" cy="9144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Uncertainty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5AC2928-3B0E-17D7-6D02-5F65181F6A4A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73DA0D-CB7E-2F94-B771-926606B6FA00}"/>
              </a:ext>
            </a:extLst>
          </p:cNvPr>
          <p:cNvSpPr txBox="1"/>
          <p:nvPr/>
        </p:nvSpPr>
        <p:spPr>
          <a:xfrm>
            <a:off x="8898564" y="2813447"/>
            <a:ext cx="274498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Interdependent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Concurrent</a:t>
            </a:r>
          </a:p>
        </p:txBody>
      </p:sp>
    </p:spTree>
    <p:extLst>
      <p:ext uri="{BB962C8B-B14F-4D97-AF65-F5344CB8AC3E}">
        <p14:creationId xmlns:p14="http://schemas.microsoft.com/office/powerpoint/2010/main" val="7657831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AFBF4-CBA0-8168-A9A5-419670AD4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Narrowing the Knowledge Gap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FCBA7-F666-9DF6-B334-1F69FEE246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When do Project Managers Engage?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F630AF-8F0E-B014-FF84-6EB5C116DA7C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3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F57EC2-8C96-A50B-42CE-CFEF03703FFF}"/>
              </a:ext>
            </a:extLst>
          </p:cNvPr>
          <p:cNvGrpSpPr/>
          <p:nvPr/>
        </p:nvGrpSpPr>
        <p:grpSpPr>
          <a:xfrm>
            <a:off x="1319492" y="1294068"/>
            <a:ext cx="9025531" cy="5239799"/>
            <a:chOff x="1319492" y="1294068"/>
            <a:chExt cx="9025531" cy="523979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A7EAAE5-A409-5CAE-5D7F-61E45693D0A4}"/>
                </a:ext>
              </a:extLst>
            </p:cNvPr>
            <p:cNvGrpSpPr/>
            <p:nvPr/>
          </p:nvGrpSpPr>
          <p:grpSpPr>
            <a:xfrm>
              <a:off x="1319492" y="1294068"/>
              <a:ext cx="9025531" cy="5239799"/>
              <a:chOff x="1319492" y="1294068"/>
              <a:chExt cx="9025531" cy="5239799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87EC38C5-4B98-37F5-F7DE-680E9AA352B6}"/>
                  </a:ext>
                </a:extLst>
              </p:cNvPr>
              <p:cNvGrpSpPr/>
              <p:nvPr/>
            </p:nvGrpSpPr>
            <p:grpSpPr>
              <a:xfrm>
                <a:off x="1319492" y="1294068"/>
                <a:ext cx="9025531" cy="5239799"/>
                <a:chOff x="1319492" y="1294068"/>
                <a:chExt cx="9025531" cy="5239799"/>
              </a:xfrm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2A8756CA-E39F-B927-B805-BD6A8495E0ED}"/>
                    </a:ext>
                  </a:extLst>
                </p:cNvPr>
                <p:cNvGrpSpPr/>
                <p:nvPr/>
              </p:nvGrpSpPr>
              <p:grpSpPr>
                <a:xfrm>
                  <a:off x="1319492" y="1294068"/>
                  <a:ext cx="9025531" cy="5239799"/>
                  <a:chOff x="1319492" y="1294068"/>
                  <a:chExt cx="9025531" cy="5239799"/>
                </a:xfrm>
              </p:grpSpPr>
              <p:grpSp>
                <p:nvGrpSpPr>
                  <p:cNvPr id="78" name="Group 77">
                    <a:extLst>
                      <a:ext uri="{FF2B5EF4-FFF2-40B4-BE49-F238E27FC236}">
                        <a16:creationId xmlns:a16="http://schemas.microsoft.com/office/drawing/2014/main" id="{846846D4-B522-E121-3CC5-079CFA40292F}"/>
                      </a:ext>
                    </a:extLst>
                  </p:cNvPr>
                  <p:cNvGrpSpPr/>
                  <p:nvPr/>
                </p:nvGrpSpPr>
                <p:grpSpPr>
                  <a:xfrm>
                    <a:off x="1319492" y="1294068"/>
                    <a:ext cx="9025531" cy="5239799"/>
                    <a:chOff x="1319492" y="1294068"/>
                    <a:chExt cx="9025531" cy="5239799"/>
                  </a:xfrm>
                </p:grpSpPr>
                <p:grpSp>
                  <p:nvGrpSpPr>
                    <p:cNvPr id="76" name="Group 75">
                      <a:extLst>
                        <a:ext uri="{FF2B5EF4-FFF2-40B4-BE49-F238E27FC236}">
                          <a16:creationId xmlns:a16="http://schemas.microsoft.com/office/drawing/2014/main" id="{A1D56A55-2418-5216-2705-5F0BEAAA99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32543" y="3760990"/>
                      <a:ext cx="8412480" cy="2332734"/>
                      <a:chOff x="1932543" y="3760990"/>
                      <a:chExt cx="8412480" cy="2332734"/>
                    </a:xfrm>
                  </p:grpSpPr>
                  <p:sp>
                    <p:nvSpPr>
                      <p:cNvPr id="74" name="Right Triangle 73">
                        <a:extLst>
                          <a:ext uri="{FF2B5EF4-FFF2-40B4-BE49-F238E27FC236}">
                            <a16:creationId xmlns:a16="http://schemas.microsoft.com/office/drawing/2014/main" id="{FBD725E2-FD6E-33F0-A67C-93F2EB5B17B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32543" y="3760990"/>
                        <a:ext cx="8412480" cy="1706236"/>
                      </a:xfrm>
                      <a:prstGeom prst="rtTriangle">
                        <a:avLst/>
                      </a:prstGeom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5" name="Rectangle 74">
                        <a:extLst>
                          <a:ext uri="{FF2B5EF4-FFF2-40B4-BE49-F238E27FC236}">
                            <a16:creationId xmlns:a16="http://schemas.microsoft.com/office/drawing/2014/main" id="{0FDBD61C-C16C-FBAB-3898-741990B71E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32543" y="5453644"/>
                        <a:ext cx="8412480" cy="64008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49" name="Group 48">
                      <a:extLst>
                        <a:ext uri="{FF2B5EF4-FFF2-40B4-BE49-F238E27FC236}">
                          <a16:creationId xmlns:a16="http://schemas.microsoft.com/office/drawing/2014/main" id="{D6637C82-B44F-1752-ED85-E61936D476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9492" y="1294068"/>
                      <a:ext cx="8985121" cy="4830580"/>
                      <a:chOff x="1319492" y="1199182"/>
                      <a:chExt cx="8985121" cy="4830580"/>
                    </a:xfrm>
                  </p:grpSpPr>
                  <p:grpSp>
                    <p:nvGrpSpPr>
                      <p:cNvPr id="73" name="Group 72">
                        <a:extLst>
                          <a:ext uri="{FF2B5EF4-FFF2-40B4-BE49-F238E27FC236}">
                            <a16:creationId xmlns:a16="http://schemas.microsoft.com/office/drawing/2014/main" id="{65B72B93-372E-2892-C21E-EEF874D3D17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19492" y="1339304"/>
                        <a:ext cx="8985121" cy="4690458"/>
                        <a:chOff x="1319492" y="1321886"/>
                        <a:chExt cx="8985121" cy="4690458"/>
                      </a:xfrm>
                    </p:grpSpPr>
                    <p:grpSp>
                      <p:nvGrpSpPr>
                        <p:cNvPr id="10" name="Group 9">
                          <a:extLst>
                            <a:ext uri="{FF2B5EF4-FFF2-40B4-BE49-F238E27FC236}">
                              <a16:creationId xmlns:a16="http://schemas.microsoft.com/office/drawing/2014/main" id="{6BE66FDC-C8F2-9CF4-19CD-9CE72C012B6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36029" y="1337900"/>
                          <a:ext cx="8229600" cy="3929851"/>
                          <a:chOff x="1670265" y="1398861"/>
                          <a:chExt cx="8229600" cy="3929851"/>
                        </a:xfrm>
                      </p:grpSpPr>
                      <p:grpSp>
                        <p:nvGrpSpPr>
                          <p:cNvPr id="4" name="Group 3">
                            <a:extLst>
                              <a:ext uri="{FF2B5EF4-FFF2-40B4-BE49-F238E27FC236}">
                                <a16:creationId xmlns:a16="http://schemas.microsoft.com/office/drawing/2014/main" id="{FD60FCA1-B044-43F4-0ED3-9FEE12885F7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70265" y="1398861"/>
                            <a:ext cx="8229600" cy="1645920"/>
                            <a:chOff x="1079371" y="327204"/>
                            <a:chExt cx="8851470" cy="2452607"/>
                          </a:xfrm>
                        </p:grpSpPr>
                        <p:cxnSp>
                          <p:nvCxnSpPr>
                            <p:cNvPr id="5" name="Straight Connector 4">
                              <a:extLst>
                                <a:ext uri="{FF2B5EF4-FFF2-40B4-BE49-F238E27FC236}">
                                  <a16:creationId xmlns:a16="http://schemas.microsoft.com/office/drawing/2014/main" id="{910E47DD-7E41-4FE0-320F-74BF5BA49AF7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1079371" y="327204"/>
                              <a:ext cx="8851470" cy="2452607"/>
                            </a:xfrm>
                            <a:prstGeom prst="line">
                              <a:avLst/>
                            </a:prstGeom>
                            <a:solidFill>
                              <a:schemeClr val="accent1"/>
                            </a:solidFill>
                            <a:ln w="57150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dash"/>
                              <a:round/>
                              <a:headEnd type="none" w="med" len="med"/>
                              <a:tailEnd type="none" w="med" len="sm"/>
                            </a:ln>
                            <a:effectLst/>
                          </p:spPr>
                        </p:cxnSp>
                        <p:cxnSp>
                          <p:nvCxnSpPr>
                            <p:cNvPr id="6" name="Straight Connector 5">
                              <a:extLst>
                                <a:ext uri="{FF2B5EF4-FFF2-40B4-BE49-F238E27FC236}">
                                  <a16:creationId xmlns:a16="http://schemas.microsoft.com/office/drawing/2014/main" id="{B19FCA09-9921-04A3-4B56-7ADF7B383E74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>
                              <a:off x="2654387" y="765031"/>
                              <a:ext cx="7276454" cy="2014780"/>
                            </a:xfrm>
                            <a:prstGeom prst="line">
                              <a:avLst/>
                            </a:prstGeom>
                            <a:solidFill>
                              <a:schemeClr val="accent1"/>
                            </a:solidFill>
                            <a:ln w="57150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sm"/>
                            </a:ln>
                            <a:effectLst/>
                          </p:spPr>
                        </p:cxnSp>
                      </p:grpSp>
                      <p:grpSp>
                        <p:nvGrpSpPr>
                          <p:cNvPr id="7" name="Group 6">
                            <a:extLst>
                              <a:ext uri="{FF2B5EF4-FFF2-40B4-BE49-F238E27FC236}">
                                <a16:creationId xmlns:a16="http://schemas.microsoft.com/office/drawing/2014/main" id="{5A5FEF26-D980-A04E-1215-B2B99B4167A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70265" y="3682792"/>
                            <a:ext cx="8229600" cy="1645920"/>
                            <a:chOff x="1079371" y="3403618"/>
                            <a:chExt cx="8851470" cy="2413860"/>
                          </a:xfrm>
                        </p:grpSpPr>
                        <p:cxnSp>
                          <p:nvCxnSpPr>
                            <p:cNvPr id="8" name="Straight Connector 7">
                              <a:extLst>
                                <a:ext uri="{FF2B5EF4-FFF2-40B4-BE49-F238E27FC236}">
                                  <a16:creationId xmlns:a16="http://schemas.microsoft.com/office/drawing/2014/main" id="{D263C905-C9FF-A434-C949-0D65FEB1EC21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 flipV="1">
                              <a:off x="1079371" y="3403618"/>
                              <a:ext cx="8851470" cy="2413860"/>
                            </a:xfrm>
                            <a:prstGeom prst="line">
                              <a:avLst/>
                            </a:prstGeom>
                            <a:solidFill>
                              <a:schemeClr val="accent1"/>
                            </a:solidFill>
                            <a:ln w="57150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dash"/>
                              <a:round/>
                              <a:headEnd type="none" w="med" len="med"/>
                              <a:tailEnd type="none" w="med" len="sm"/>
                            </a:ln>
                            <a:effectLst/>
                          </p:spPr>
                        </p:cxnSp>
                        <p:cxnSp>
                          <p:nvCxnSpPr>
                            <p:cNvPr id="9" name="Straight Connector 8">
                              <a:extLst>
                                <a:ext uri="{FF2B5EF4-FFF2-40B4-BE49-F238E27FC236}">
                                  <a16:creationId xmlns:a16="http://schemas.microsoft.com/office/drawing/2014/main" id="{F9063218-9F69-1DD4-C8BE-96F1E2843501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 bwMode="auto">
                            <a:xfrm flipV="1">
                              <a:off x="2654387" y="3403618"/>
                              <a:ext cx="7276454" cy="1983783"/>
                            </a:xfrm>
                            <a:prstGeom prst="line">
                              <a:avLst/>
                            </a:prstGeom>
                            <a:solidFill>
                              <a:schemeClr val="accent1"/>
                            </a:solidFill>
                            <a:ln w="57150" cap="flat" cmpd="sng" algn="ctr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sm"/>
                            </a:ln>
                            <a:effectLst/>
                          </p:spPr>
                        </p:cxnSp>
                      </p:grpSp>
                    </p:grpSp>
                    <p:cxnSp>
                      <p:nvCxnSpPr>
                        <p:cNvPr id="15" name="Straight Arrow Connector 14">
                          <a:extLst>
                            <a:ext uri="{FF2B5EF4-FFF2-40B4-BE49-F238E27FC236}">
                              <a16:creationId xmlns:a16="http://schemas.microsoft.com/office/drawing/2014/main" id="{A262F0D1-E650-2529-70D2-D997FED7204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2036029" y="1337900"/>
                          <a:ext cx="0" cy="3931920"/>
                        </a:xfrm>
                        <a:prstGeom prst="straightConnector1">
                          <a:avLst/>
                        </a:prstGeom>
                        <a:solidFill>
                          <a:schemeClr val="accent1"/>
                        </a:solidFill>
                        <a:ln w="28575" cap="flat" cmpd="sng" algn="ctr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  <a:headEnd type="triangle"/>
                          <a:tailEnd type="triangle"/>
                        </a:ln>
                        <a:effectLst/>
                      </p:spPr>
                    </p:cxnSp>
                    <p:cxnSp>
                      <p:nvCxnSpPr>
                        <p:cNvPr id="16" name="Straight Arrow Connector 15">
                          <a:extLst>
                            <a:ext uri="{FF2B5EF4-FFF2-40B4-BE49-F238E27FC236}">
                              <a16:creationId xmlns:a16="http://schemas.microsoft.com/office/drawing/2014/main" id="{49FEFBB4-C094-423B-63A4-1C1E5D2C2DA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2397431" y="1429338"/>
                          <a:ext cx="0" cy="3749040"/>
                        </a:xfrm>
                        <a:prstGeom prst="straightConnector1">
                          <a:avLst/>
                        </a:prstGeom>
                        <a:solidFill>
                          <a:schemeClr val="accent1"/>
                        </a:solidFill>
                        <a:ln w="28575" cap="flat" cmpd="sng" algn="ctr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  <a:headEnd type="triangle"/>
                          <a:tailEnd type="triangle"/>
                        </a:ln>
                        <a:effectLst/>
                      </p:spPr>
                    </p:cxnSp>
                    <p:sp>
                      <p:nvSpPr>
                        <p:cNvPr id="17" name="TextBox 16">
                          <a:extLst>
                            <a:ext uri="{FF2B5EF4-FFF2-40B4-BE49-F238E27FC236}">
                              <a16:creationId xmlns:a16="http://schemas.microsoft.com/office/drawing/2014/main" id="{977E1E52-FD74-5A28-192D-38DAA5CB3F4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396636" y="3146664"/>
                          <a:ext cx="3657600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Ideation / Commercial Notification</a:t>
                          </a:r>
                        </a:p>
                      </p:txBody>
                    </p:sp>
                    <p:grpSp>
                      <p:nvGrpSpPr>
                        <p:cNvPr id="20" name="Group 19">
                          <a:extLst>
                            <a:ext uri="{FF2B5EF4-FFF2-40B4-BE49-F238E27FC236}">
                              <a16:creationId xmlns:a16="http://schemas.microsoft.com/office/drawing/2014/main" id="{1533AAC7-BBED-EE82-EF44-0D431E4F48A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19492" y="1321886"/>
                          <a:ext cx="549772" cy="3993508"/>
                          <a:chOff x="509590" y="1739900"/>
                          <a:chExt cx="549772" cy="3993508"/>
                        </a:xfrm>
                      </p:grpSpPr>
                      <p:sp>
                        <p:nvSpPr>
                          <p:cNvPr id="12" name="TextBox 11">
                            <a:extLst>
                              <a:ext uri="{FF2B5EF4-FFF2-40B4-BE49-F238E27FC236}">
                                <a16:creationId xmlns:a16="http://schemas.microsoft.com/office/drawing/2014/main" id="{9B98644C-B182-1A45-52F6-C4F8C693696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 rot="16200000">
                            <a:off x="-132253" y="3551423"/>
                            <a:ext cx="1653018" cy="36933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  <p:txBody>
                          <a:bodyPr wrap="none" rtlCol="0" anchor="ctr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dirty="0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a:t>Knowledge Gap</a:t>
                            </a:r>
                          </a:p>
                        </p:txBody>
                      </p:sp>
                      <p:cxnSp>
                        <p:nvCxnSpPr>
                          <p:cNvPr id="13" name="Straight Arrow Connector 12">
                            <a:extLst>
                              <a:ext uri="{FF2B5EF4-FFF2-40B4-BE49-F238E27FC236}">
                                <a16:creationId xmlns:a16="http://schemas.microsoft.com/office/drawing/2014/main" id="{AD7CDB52-4B87-FDA2-2D09-48A982B0419F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 flipV="1">
                            <a:off x="694255" y="1739900"/>
                            <a:ext cx="0" cy="1097280"/>
                          </a:xfrm>
                          <a:prstGeom prst="straightConnector1">
                            <a:avLst/>
                          </a:prstGeom>
                          <a:solidFill>
                            <a:schemeClr val="accent1"/>
                          </a:solidFill>
                          <a:ln w="38100" cap="flat" cmpd="sng" algn="ctr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</p:cxnSp>
                      <p:cxnSp>
                        <p:nvCxnSpPr>
                          <p:cNvPr id="14" name="Straight Arrow Connector 13">
                            <a:extLst>
                              <a:ext uri="{FF2B5EF4-FFF2-40B4-BE49-F238E27FC236}">
                                <a16:creationId xmlns:a16="http://schemas.microsoft.com/office/drawing/2014/main" id="{E407E490-B9C2-2061-D9F4-84951A3A4A30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694255" y="4636128"/>
                            <a:ext cx="0" cy="1097280"/>
                          </a:xfrm>
                          <a:prstGeom prst="straightConnector1">
                            <a:avLst/>
                          </a:prstGeom>
                          <a:solidFill>
                            <a:schemeClr val="accent1"/>
                          </a:solidFill>
                          <a:ln w="38100" cap="flat" cmpd="sng" algn="ctr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</p:cxnSp>
                      <p:cxnSp>
                        <p:nvCxnSpPr>
                          <p:cNvPr id="18" name="Straight Arrow Connector 17">
                            <a:extLst>
                              <a:ext uri="{FF2B5EF4-FFF2-40B4-BE49-F238E27FC236}">
                                <a16:creationId xmlns:a16="http://schemas.microsoft.com/office/drawing/2014/main" id="{73BF06FA-CB6C-AFCA-A100-066D387C3A9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rot="5400000" flipH="1" flipV="1">
                            <a:off x="876482" y="1573034"/>
                            <a:ext cx="0" cy="365760"/>
                          </a:xfrm>
                          <a:prstGeom prst="straightConnector1">
                            <a:avLst/>
                          </a:prstGeom>
                          <a:solidFill>
                            <a:schemeClr val="accent1"/>
                          </a:solidFill>
                          <a:ln w="38100" cap="flat" cmpd="sng" algn="ctr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  <a:effectLst/>
                        </p:spPr>
                      </p:cxnSp>
                      <p:cxnSp>
                        <p:nvCxnSpPr>
                          <p:cNvPr id="19" name="Straight Arrow Connector 18">
                            <a:extLst>
                              <a:ext uri="{FF2B5EF4-FFF2-40B4-BE49-F238E27FC236}">
                                <a16:creationId xmlns:a16="http://schemas.microsoft.com/office/drawing/2014/main" id="{E93DD4CD-DE03-E443-BA42-E90D6E53F298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rot="5400000" flipH="1" flipV="1">
                            <a:off x="876482" y="5531100"/>
                            <a:ext cx="0" cy="365760"/>
                          </a:xfrm>
                          <a:prstGeom prst="straightConnector1">
                            <a:avLst/>
                          </a:prstGeom>
                          <a:solidFill>
                            <a:schemeClr val="accent1"/>
                          </a:solidFill>
                          <a:ln w="38100" cap="flat" cmpd="sng" algn="ctr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arrow" w="med" len="med"/>
                          </a:ln>
                          <a:effectLst/>
                        </p:spPr>
                      </p:cxnSp>
                    </p:grpSp>
                    <p:cxnSp>
                      <p:nvCxnSpPr>
                        <p:cNvPr id="21" name="Straight Arrow Connector 20">
                          <a:extLst>
                            <a:ext uri="{FF2B5EF4-FFF2-40B4-BE49-F238E27FC236}">
                              <a16:creationId xmlns:a16="http://schemas.microsoft.com/office/drawing/2014/main" id="{FB0B571D-A4A7-201B-0E18-9EE09F718F6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2819797" y="1518711"/>
                          <a:ext cx="0" cy="3566160"/>
                        </a:xfrm>
                        <a:prstGeom prst="straightConnector1">
                          <a:avLst/>
                        </a:prstGeom>
                        <a:solidFill>
                          <a:schemeClr val="accent1"/>
                        </a:solidFill>
                        <a:ln w="28575" cap="flat" cmpd="sng" algn="ctr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prstDash val="sysDash"/>
                          <a:round/>
                          <a:headEnd type="triangle"/>
                          <a:tailEnd type="triangle"/>
                        </a:ln>
                        <a:effectLst/>
                      </p:spPr>
                    </p:cxnSp>
                    <p:sp>
                      <p:nvSpPr>
                        <p:cNvPr id="22" name="TextBox 21">
                          <a:extLst>
                            <a:ext uri="{FF2B5EF4-FFF2-40B4-BE49-F238E27FC236}">
                              <a16:creationId xmlns:a16="http://schemas.microsoft.com/office/drawing/2014/main" id="{2A4DA03E-06FF-E3AF-7FB4-B02B05B94A5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1448607" y="3146663"/>
                          <a:ext cx="2328715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Project Team Engagement</a:t>
                          </a:r>
                        </a:p>
                      </p:txBody>
                    </p:sp>
                    <p:cxnSp>
                      <p:nvCxnSpPr>
                        <p:cNvPr id="23" name="Straight Arrow Connector 22">
                          <a:extLst>
                            <a:ext uri="{FF2B5EF4-FFF2-40B4-BE49-F238E27FC236}">
                              <a16:creationId xmlns:a16="http://schemas.microsoft.com/office/drawing/2014/main" id="{56B140D8-15A5-93EE-8BF7-C4F52898DFC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3503425" y="1644985"/>
                          <a:ext cx="0" cy="3291840"/>
                        </a:xfrm>
                        <a:prstGeom prst="straightConnector1">
                          <a:avLst/>
                        </a:prstGeom>
                        <a:solidFill>
                          <a:schemeClr val="accent1"/>
                        </a:solidFill>
                        <a:ln w="28575" cap="flat" cmpd="sng" algn="ctr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triangle"/>
                          <a:tailEnd type="triangle"/>
                        </a:ln>
                        <a:effectLst/>
                      </p:spPr>
                    </p:cxnSp>
                    <p:sp>
                      <p:nvSpPr>
                        <p:cNvPr id="24" name="TextBox 23">
                          <a:extLst>
                            <a:ext uri="{FF2B5EF4-FFF2-40B4-BE49-F238E27FC236}">
                              <a16:creationId xmlns:a16="http://schemas.microsoft.com/office/drawing/2014/main" id="{A5E97113-DA82-44E0-0622-794EB1860F5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1513582" y="2972942"/>
                          <a:ext cx="3305104" cy="64008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 anchor="ctr">
                          <a:spAutoFit/>
                        </a:bodyPr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1</a:t>
                          </a:r>
                          <a:r>
                            <a:rPr lang="en-US" sz="1400" baseline="30000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st</a:t>
                          </a:r>
                          <a:r>
                            <a:rPr lang="en-US" sz="1400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Level Cost Estimates, Schedule, Scope, Resourcing, Risk</a:t>
                          </a:r>
                        </a:p>
                      </p:txBody>
                    </p:sp>
                    <p:sp>
                      <p:nvSpPr>
                        <p:cNvPr id="26" name="TextBox 25">
                          <a:extLst>
                            <a:ext uri="{FF2B5EF4-FFF2-40B4-BE49-F238E27FC236}">
                              <a16:creationId xmlns:a16="http://schemas.microsoft.com/office/drawing/2014/main" id="{3058C3BA-1865-88A0-90F1-AA509A80145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2102860" y="3173671"/>
                          <a:ext cx="3162212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 anchor="ctr">
                          <a:spAutoFit/>
                        </a:bodyPr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Project Approved &amp; kick-off Sessions</a:t>
                          </a:r>
                        </a:p>
                      </p:txBody>
                    </p:sp>
                    <p:cxnSp>
                      <p:nvCxnSpPr>
                        <p:cNvPr id="27" name="Straight Arrow Connector 26">
                          <a:extLst>
                            <a:ext uri="{FF2B5EF4-FFF2-40B4-BE49-F238E27FC236}">
                              <a16:creationId xmlns:a16="http://schemas.microsoft.com/office/drawing/2014/main" id="{FCA0C621-AEE2-3674-EACC-F16EBFD2147A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3847402" y="1695057"/>
                          <a:ext cx="0" cy="3200400"/>
                        </a:xfrm>
                        <a:prstGeom prst="straightConnector1">
                          <a:avLst/>
                        </a:prstGeom>
                        <a:solidFill>
                          <a:schemeClr val="accent1"/>
                        </a:solidFill>
                        <a:ln w="28575" cap="flat" cmpd="sng" algn="ctr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triangle"/>
                          <a:tailEnd type="triangle"/>
                        </a:ln>
                        <a:effectLst/>
                      </p:spPr>
                    </p:cxnSp>
                    <p:grpSp>
                      <p:nvGrpSpPr>
                        <p:cNvPr id="31" name="Group 30">
                          <a:extLst>
                            <a:ext uri="{FF2B5EF4-FFF2-40B4-BE49-F238E27FC236}">
                              <a16:creationId xmlns:a16="http://schemas.microsoft.com/office/drawing/2014/main" id="{F432F841-BE02-78B3-9952-6C48B326D19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72154" y="5643012"/>
                          <a:ext cx="8229600" cy="369332"/>
                          <a:chOff x="2072155" y="5442708"/>
                          <a:chExt cx="8052239" cy="369332"/>
                        </a:xfrm>
                      </p:grpSpPr>
                      <p:sp>
                        <p:nvSpPr>
                          <p:cNvPr id="28" name="TextBox 27">
                            <a:extLst>
                              <a:ext uri="{FF2B5EF4-FFF2-40B4-BE49-F238E27FC236}">
                                <a16:creationId xmlns:a16="http://schemas.microsoft.com/office/drawing/2014/main" id="{121FC56D-696C-336C-52F4-C21D1D5840E0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542327" y="5442708"/>
                            <a:ext cx="1102800" cy="3693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 anchor="ctr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dirty="0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a:t>Time</a:t>
                            </a:r>
                          </a:p>
                        </p:txBody>
                      </p:sp>
                      <p:cxnSp>
                        <p:nvCxnSpPr>
                          <p:cNvPr id="29" name="Straight Arrow Connector 28">
                            <a:extLst>
                              <a:ext uri="{FF2B5EF4-FFF2-40B4-BE49-F238E27FC236}">
                                <a16:creationId xmlns:a16="http://schemas.microsoft.com/office/drawing/2014/main" id="{77E12F0D-375B-E085-697F-4D181F280C9B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V="1">
                            <a:off x="6649674" y="5642763"/>
                            <a:ext cx="3474720" cy="0"/>
                          </a:xfrm>
                          <a:prstGeom prst="straightConnector1">
                            <a:avLst/>
                          </a:prstGeom>
                          <a:solidFill>
                            <a:schemeClr val="accent1"/>
                          </a:solidFill>
                          <a:ln w="38100" cap="flat" cmpd="sng" algn="ctr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triangle"/>
                          </a:ln>
                          <a:effectLst/>
                        </p:spPr>
                      </p:cxnSp>
                      <p:cxnSp>
                        <p:nvCxnSpPr>
                          <p:cNvPr id="30" name="Straight Arrow Connector 29">
                            <a:extLst>
                              <a:ext uri="{FF2B5EF4-FFF2-40B4-BE49-F238E27FC236}">
                                <a16:creationId xmlns:a16="http://schemas.microsoft.com/office/drawing/2014/main" id="{E92AA0EB-3AFC-781C-32DB-43FF7FBE45D6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H="1">
                            <a:off x="2072155" y="5642763"/>
                            <a:ext cx="3474720" cy="0"/>
                          </a:xfrm>
                          <a:prstGeom prst="straightConnector1">
                            <a:avLst/>
                          </a:prstGeom>
                          <a:solidFill>
                            <a:schemeClr val="accent1"/>
                          </a:solidFill>
                          <a:ln w="38100" cap="flat" cmpd="sng" algn="ctr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prstDash val="solid"/>
                            <a:round/>
                            <a:headEnd type="none" w="med" len="med"/>
                            <a:tailEnd type="triangle"/>
                          </a:ln>
                          <a:effectLst/>
                        </p:spPr>
                      </p:cxnSp>
                    </p:grpSp>
                    <p:grpSp>
                      <p:nvGrpSpPr>
                        <p:cNvPr id="44" name="Group 43">
                          <a:extLst>
                            <a:ext uri="{FF2B5EF4-FFF2-40B4-BE49-F238E27FC236}">
                              <a16:creationId xmlns:a16="http://schemas.microsoft.com/office/drawing/2014/main" id="{65EF6FE4-4E72-A4BC-2525-A88C25728CC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033877" y="5211394"/>
                          <a:ext cx="1483897" cy="584775"/>
                          <a:chOff x="2033877" y="5211394"/>
                          <a:chExt cx="1483897" cy="584775"/>
                        </a:xfrm>
                      </p:grpSpPr>
                      <p:cxnSp>
                        <p:nvCxnSpPr>
                          <p:cNvPr id="32" name="Straight Arrow Connector 31">
                            <a:extLst>
                              <a:ext uri="{FF2B5EF4-FFF2-40B4-BE49-F238E27FC236}">
                                <a16:creationId xmlns:a16="http://schemas.microsoft.com/office/drawing/2014/main" id="{EDB86E28-88A4-B0CF-3A4F-8D414AE2CB96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H="1">
                            <a:off x="2054734" y="5503781"/>
                            <a:ext cx="1463040" cy="0"/>
                          </a:xfrm>
                          <a:prstGeom prst="straightConnector1">
                            <a:avLst/>
                          </a:prstGeom>
                          <a:solidFill>
                            <a:schemeClr val="accent1"/>
                          </a:solidFill>
                          <a:ln w="28575" cap="flat" cmpd="sng" algn="ctr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prstDash val="sysDash"/>
                            <a:round/>
                            <a:headEnd type="triangle"/>
                            <a:tailEnd type="triangle"/>
                          </a:ln>
                          <a:effectLst/>
                        </p:spPr>
                      </p:cxnSp>
                      <p:sp>
                        <p:nvSpPr>
                          <p:cNvPr id="33" name="TextBox 32">
                            <a:extLst>
                              <a:ext uri="{FF2B5EF4-FFF2-40B4-BE49-F238E27FC236}">
                                <a16:creationId xmlns:a16="http://schemas.microsoft.com/office/drawing/2014/main" id="{7A243A13-3841-2405-5822-53B2D1494479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033877" y="5211394"/>
                            <a:ext cx="1463040" cy="58477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1600" dirty="0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a:t>Ideation &amp; Approvals</a:t>
                            </a:r>
                          </a:p>
                        </p:txBody>
                      </p:sp>
                    </p:grpSp>
                    <p:grpSp>
                      <p:nvGrpSpPr>
                        <p:cNvPr id="45" name="Group 44">
                          <a:extLst>
                            <a:ext uri="{FF2B5EF4-FFF2-40B4-BE49-F238E27FC236}">
                              <a16:creationId xmlns:a16="http://schemas.microsoft.com/office/drawing/2014/main" id="{BD6EF13D-2C02-B900-678F-86E6B449DE3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517774" y="5211394"/>
                          <a:ext cx="1371600" cy="584775"/>
                          <a:chOff x="3517774" y="5211394"/>
                          <a:chExt cx="1371600" cy="584775"/>
                        </a:xfrm>
                      </p:grpSpPr>
                      <p:cxnSp>
                        <p:nvCxnSpPr>
                          <p:cNvPr id="36" name="Straight Arrow Connector 35">
                            <a:extLst>
                              <a:ext uri="{FF2B5EF4-FFF2-40B4-BE49-F238E27FC236}">
                                <a16:creationId xmlns:a16="http://schemas.microsoft.com/office/drawing/2014/main" id="{60C8511C-3CF0-D97E-5299-2C61A94B5B9B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H="1">
                            <a:off x="3517774" y="5503781"/>
                            <a:ext cx="1371600" cy="0"/>
                          </a:xfrm>
                          <a:prstGeom prst="straightConnector1">
                            <a:avLst/>
                          </a:prstGeom>
                          <a:solidFill>
                            <a:schemeClr val="accent1"/>
                          </a:solidFill>
                          <a:ln w="28575" cap="flat" cmpd="sng" algn="ctr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prstDash val="solid"/>
                            <a:round/>
                            <a:headEnd type="triangle"/>
                            <a:tailEnd type="triangle"/>
                          </a:ln>
                          <a:effectLst/>
                        </p:spPr>
                      </p:cxnSp>
                      <p:sp>
                        <p:nvSpPr>
                          <p:cNvPr id="37" name="TextBox 36">
                            <a:extLst>
                              <a:ext uri="{FF2B5EF4-FFF2-40B4-BE49-F238E27FC236}">
                                <a16:creationId xmlns:a16="http://schemas.microsoft.com/office/drawing/2014/main" id="{DD8DDFBB-4E74-7098-2C55-57BE47532DC8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568818" y="5211394"/>
                            <a:ext cx="1280160" cy="58477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1600" dirty="0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a:t>Initiation &amp; Planning</a:t>
                            </a:r>
                          </a:p>
                        </p:txBody>
                      </p:sp>
                    </p:grpSp>
                    <p:cxnSp>
                      <p:nvCxnSpPr>
                        <p:cNvPr id="38" name="Straight Arrow Connector 37">
                          <a:extLst>
                            <a:ext uri="{FF2B5EF4-FFF2-40B4-BE49-F238E27FC236}">
                              <a16:creationId xmlns:a16="http://schemas.microsoft.com/office/drawing/2014/main" id="{63B17C54-9170-6BB0-1138-ED59FF596B8A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4409094" y="1832217"/>
                          <a:ext cx="0" cy="2926080"/>
                        </a:xfrm>
                        <a:prstGeom prst="straightConnector1">
                          <a:avLst/>
                        </a:prstGeom>
                        <a:solidFill>
                          <a:schemeClr val="accent1"/>
                        </a:solidFill>
                        <a:ln w="28575" cap="flat" cmpd="sng" algn="ctr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triangle"/>
                          <a:tailEnd type="triangle"/>
                        </a:ln>
                        <a:effectLst/>
                      </p:spPr>
                    </p:cxnSp>
                    <p:sp>
                      <p:nvSpPr>
                        <p:cNvPr id="39" name="TextBox 38">
                          <a:extLst>
                            <a:ext uri="{FF2B5EF4-FFF2-40B4-BE49-F238E27FC236}">
                              <a16:creationId xmlns:a16="http://schemas.microsoft.com/office/drawing/2014/main" id="{0710EC78-6F17-A2F8-6925-B7BBDEFCDEF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2719667" y="3063114"/>
                          <a:ext cx="2834640" cy="52322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rIns="0" rtlCol="0" anchor="ctr">
                          <a:spAutoFit/>
                        </a:bodyPr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Requirements / Discovery / Revised Cost / Updated Timelines</a:t>
                          </a:r>
                        </a:p>
                      </p:txBody>
                    </p:sp>
                    <p:cxnSp>
                      <p:nvCxnSpPr>
                        <p:cNvPr id="42" name="Straight Arrow Connector 41">
                          <a:extLst>
                            <a:ext uri="{FF2B5EF4-FFF2-40B4-BE49-F238E27FC236}">
                              <a16:creationId xmlns:a16="http://schemas.microsoft.com/office/drawing/2014/main" id="{C86DB0EA-B311-EECA-1452-73E37C5AA24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4882006" y="1907403"/>
                          <a:ext cx="0" cy="2743200"/>
                        </a:xfrm>
                        <a:prstGeom prst="straightConnector1">
                          <a:avLst/>
                        </a:prstGeom>
                        <a:solidFill>
                          <a:schemeClr val="accent1"/>
                        </a:solidFill>
                        <a:ln w="28575" cap="flat" cmpd="sng" algn="ctr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triangle"/>
                          <a:tailEnd type="triangle"/>
                        </a:ln>
                        <a:effectLst/>
                      </p:spPr>
                    </p:cxnSp>
                    <p:sp>
                      <p:nvSpPr>
                        <p:cNvPr id="43" name="TextBox 42">
                          <a:extLst>
                            <a:ext uri="{FF2B5EF4-FFF2-40B4-BE49-F238E27FC236}">
                              <a16:creationId xmlns:a16="http://schemas.microsoft.com/office/drawing/2014/main" id="{5A0E8BBA-95E9-3590-FDEF-7852E8329FB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3237852" y="3078267"/>
                          <a:ext cx="2834640" cy="45720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 anchor="ctr">
                          <a:spAutoFit/>
                        </a:bodyPr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Acceptance of Baseline Schedule, Cost, Scope, Risk, Etc.</a:t>
                          </a:r>
                        </a:p>
                      </p:txBody>
                    </p:sp>
                    <p:grpSp>
                      <p:nvGrpSpPr>
                        <p:cNvPr id="59" name="Group 58">
                          <a:extLst>
                            <a:ext uri="{FF2B5EF4-FFF2-40B4-BE49-F238E27FC236}">
                              <a16:creationId xmlns:a16="http://schemas.microsoft.com/office/drawing/2014/main" id="{95606BF7-95F0-1300-74F0-8D506C74B30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865236" y="5211438"/>
                          <a:ext cx="3474720" cy="338554"/>
                          <a:chOff x="4865236" y="5211438"/>
                          <a:chExt cx="3474720" cy="338554"/>
                        </a:xfrm>
                      </p:grpSpPr>
                      <p:cxnSp>
                        <p:nvCxnSpPr>
                          <p:cNvPr id="47" name="Straight Arrow Connector 46">
                            <a:extLst>
                              <a:ext uri="{FF2B5EF4-FFF2-40B4-BE49-F238E27FC236}">
                                <a16:creationId xmlns:a16="http://schemas.microsoft.com/office/drawing/2014/main" id="{9EF7FA15-5754-EDDB-71E9-C467FA8B0C50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H="1">
                            <a:off x="4865236" y="5503825"/>
                            <a:ext cx="3474720" cy="0"/>
                          </a:xfrm>
                          <a:prstGeom prst="straightConnector1">
                            <a:avLst/>
                          </a:prstGeom>
                          <a:solidFill>
                            <a:schemeClr val="accent1"/>
                          </a:solidFill>
                          <a:ln w="28575" cap="flat" cmpd="sng" algn="ctr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prstDash val="solid"/>
                            <a:round/>
                            <a:headEnd type="triangle"/>
                            <a:tailEnd type="triangle"/>
                          </a:ln>
                          <a:effectLst/>
                        </p:spPr>
                      </p:cxnSp>
                      <p:sp>
                        <p:nvSpPr>
                          <p:cNvPr id="48" name="TextBox 47">
                            <a:extLst>
                              <a:ext uri="{FF2B5EF4-FFF2-40B4-BE49-F238E27FC236}">
                                <a16:creationId xmlns:a16="http://schemas.microsoft.com/office/drawing/2014/main" id="{2D610CFA-9AEC-07FE-410A-9A8F3F93050E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962825" y="5211438"/>
                            <a:ext cx="3291840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1600" dirty="0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a:t>Design/ Develop / Test / Train</a:t>
                            </a:r>
                          </a:p>
                        </p:txBody>
                      </p:sp>
                    </p:grpSp>
                    <p:grpSp>
                      <p:nvGrpSpPr>
                        <p:cNvPr id="63" name="Group 62">
                          <a:extLst>
                            <a:ext uri="{FF2B5EF4-FFF2-40B4-BE49-F238E27FC236}">
                              <a16:creationId xmlns:a16="http://schemas.microsoft.com/office/drawing/2014/main" id="{56E7DD0B-9C3D-0909-7193-AC45CC5D3F4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887001" y="4701975"/>
                          <a:ext cx="5394960" cy="338554"/>
                          <a:chOff x="4887001" y="4701975"/>
                          <a:chExt cx="5212080" cy="338554"/>
                        </a:xfrm>
                      </p:grpSpPr>
                      <p:cxnSp>
                        <p:nvCxnSpPr>
                          <p:cNvPr id="50" name="Straight Arrow Connector 49">
                            <a:extLst>
                              <a:ext uri="{FF2B5EF4-FFF2-40B4-BE49-F238E27FC236}">
                                <a16:creationId xmlns:a16="http://schemas.microsoft.com/office/drawing/2014/main" id="{6A8EC422-E542-8507-5E29-84D16DAA0332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H="1">
                            <a:off x="4887001" y="5020489"/>
                            <a:ext cx="5212080" cy="0"/>
                          </a:xfrm>
                          <a:prstGeom prst="straightConnector1">
                            <a:avLst/>
                          </a:prstGeom>
                          <a:solidFill>
                            <a:schemeClr val="accent1"/>
                          </a:solidFill>
                          <a:ln w="28575" cap="flat" cmpd="sng" algn="ctr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prstDash val="solid"/>
                            <a:round/>
                            <a:headEnd type="triangle"/>
                            <a:tailEnd type="triangle"/>
                          </a:ln>
                          <a:effectLst/>
                        </p:spPr>
                      </p:cxnSp>
                      <p:sp>
                        <p:nvSpPr>
                          <p:cNvPr id="51" name="TextBox 50">
                            <a:extLst>
                              <a:ext uri="{FF2B5EF4-FFF2-40B4-BE49-F238E27FC236}">
                                <a16:creationId xmlns:a16="http://schemas.microsoft.com/office/drawing/2014/main" id="{359F5628-2F7C-011B-D93B-E213589F080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938044" y="4701975"/>
                            <a:ext cx="5076809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1600" dirty="0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a:t>Scope, Schedule, Cost Controls</a:t>
                            </a:r>
                          </a:p>
                        </p:txBody>
                      </p:sp>
                    </p:grpSp>
                    <p:cxnSp>
                      <p:nvCxnSpPr>
                        <p:cNvPr id="52" name="Straight Arrow Connector 51">
                          <a:extLst>
                            <a:ext uri="{FF2B5EF4-FFF2-40B4-BE49-F238E27FC236}">
                              <a16:creationId xmlns:a16="http://schemas.microsoft.com/office/drawing/2014/main" id="{66ECC30A-13FC-B9F2-3A3C-3E160A5CB31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6114912" y="2175403"/>
                          <a:ext cx="0" cy="2286000"/>
                        </a:xfrm>
                        <a:prstGeom prst="straightConnector1">
                          <a:avLst/>
                        </a:prstGeom>
                        <a:solidFill>
                          <a:schemeClr val="accent1"/>
                        </a:solidFill>
                        <a:ln w="28575" cap="flat" cmpd="sng" algn="ctr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triangle"/>
                          <a:tailEnd type="triangle"/>
                        </a:ln>
                        <a:effectLst/>
                      </p:spPr>
                    </p:cxnSp>
                    <p:cxnSp>
                      <p:nvCxnSpPr>
                        <p:cNvPr id="53" name="Straight Arrow Connector 52">
                          <a:extLst>
                            <a:ext uri="{FF2B5EF4-FFF2-40B4-BE49-F238E27FC236}">
                              <a16:creationId xmlns:a16="http://schemas.microsoft.com/office/drawing/2014/main" id="{7E314D24-0596-A648-7B7A-24F7D248C5F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7051086" y="2362644"/>
                          <a:ext cx="0" cy="1920240"/>
                        </a:xfrm>
                        <a:prstGeom prst="straightConnector1">
                          <a:avLst/>
                        </a:prstGeom>
                        <a:solidFill>
                          <a:schemeClr val="accent1"/>
                        </a:solidFill>
                        <a:ln w="28575" cap="flat" cmpd="sng" algn="ctr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triangle"/>
                          <a:tailEnd type="triangle"/>
                        </a:ln>
                        <a:effectLst/>
                      </p:spPr>
                    </p:cxnSp>
                    <p:cxnSp>
                      <p:nvCxnSpPr>
                        <p:cNvPr id="54" name="Straight Arrow Connector 53">
                          <a:extLst>
                            <a:ext uri="{FF2B5EF4-FFF2-40B4-BE49-F238E27FC236}">
                              <a16:creationId xmlns:a16="http://schemas.microsoft.com/office/drawing/2014/main" id="{F4876E35-04E9-C5C0-5E7A-A34182E4C667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9476430" y="2845968"/>
                          <a:ext cx="0" cy="914400"/>
                        </a:xfrm>
                        <a:prstGeom prst="straightConnector1">
                          <a:avLst/>
                        </a:prstGeom>
                        <a:solidFill>
                          <a:schemeClr val="accent1"/>
                        </a:solidFill>
                        <a:ln w="28575" cap="flat" cmpd="sng" algn="ctr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triangle"/>
                          <a:tailEnd type="triangle"/>
                        </a:ln>
                        <a:effectLst/>
                      </p:spPr>
                    </p:cxnSp>
                    <p:cxnSp>
                      <p:nvCxnSpPr>
                        <p:cNvPr id="55" name="Straight Arrow Connector 54">
                          <a:extLst>
                            <a:ext uri="{FF2B5EF4-FFF2-40B4-BE49-F238E27FC236}">
                              <a16:creationId xmlns:a16="http://schemas.microsoft.com/office/drawing/2014/main" id="{0BF68532-8DAB-822C-F455-4D4DDA5709F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8357378" y="2597773"/>
                          <a:ext cx="0" cy="1417320"/>
                        </a:xfrm>
                        <a:prstGeom prst="straightConnector1">
                          <a:avLst/>
                        </a:prstGeom>
                        <a:solidFill>
                          <a:schemeClr val="accent1"/>
                        </a:solidFill>
                        <a:ln w="28575" cap="flat" cmpd="sng" algn="ctr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triangle"/>
                          <a:tailEnd type="triangle"/>
                        </a:ln>
                        <a:effectLst/>
                      </p:spPr>
                    </p:cxnSp>
                    <p:sp>
                      <p:nvSpPr>
                        <p:cNvPr id="56" name="TextBox 55">
                          <a:extLst>
                            <a:ext uri="{FF2B5EF4-FFF2-40B4-BE49-F238E27FC236}">
                              <a16:creationId xmlns:a16="http://schemas.microsoft.com/office/drawing/2014/main" id="{614E6EDB-CBA4-3362-39B4-DAD68930FF1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4358703" y="2783553"/>
                          <a:ext cx="2286000" cy="109728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rIns="0" rtlCol="0" anchor="ctr">
                          <a:spAutoFit/>
                        </a:bodyPr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Solution Design / Core Development / Unit Testing</a:t>
                          </a:r>
                        </a:p>
                      </p:txBody>
                    </p:sp>
                    <p:sp>
                      <p:nvSpPr>
                        <p:cNvPr id="57" name="TextBox 56">
                          <a:extLst>
                            <a:ext uri="{FF2B5EF4-FFF2-40B4-BE49-F238E27FC236}">
                              <a16:creationId xmlns:a16="http://schemas.microsoft.com/office/drawing/2014/main" id="{9050D978-0420-6DB2-0B16-F2B04850886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6940658" y="2819872"/>
                          <a:ext cx="1463040" cy="100584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rIns="0" rtlCol="0" anchor="ctr">
                          <a:spAutoFit/>
                        </a:bodyPr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User Acceptance Testing, End User Training</a:t>
                          </a:r>
                        </a:p>
                      </p:txBody>
                    </p:sp>
                    <p:sp>
                      <p:nvSpPr>
                        <p:cNvPr id="58" name="TextBox 57">
                          <a:extLst>
                            <a:ext uri="{FF2B5EF4-FFF2-40B4-BE49-F238E27FC236}">
                              <a16:creationId xmlns:a16="http://schemas.microsoft.com/office/drawing/2014/main" id="{85557F73-D5CC-3A32-30AC-CD12873249A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5639113" y="2848530"/>
                          <a:ext cx="1920240" cy="91440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rIns="0" rtlCol="0" anchor="ctr">
                          <a:spAutoFit/>
                        </a:bodyPr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Integration &amp; End-to-End Testing / Training Data Setup</a:t>
                          </a:r>
                        </a:p>
                      </p:txBody>
                    </p:sp>
                    <p:sp>
                      <p:nvSpPr>
                        <p:cNvPr id="60" name="TextBox 59">
                          <a:extLst>
                            <a:ext uri="{FF2B5EF4-FFF2-40B4-BE49-F238E27FC236}">
                              <a16:creationId xmlns:a16="http://schemas.microsoft.com/office/drawing/2014/main" id="{1F271CF1-9362-8A5C-AADA-02DC49A2374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8455838" y="2943331"/>
                          <a:ext cx="914400" cy="73866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rIns="0" rtlCol="0" anchor="ctr">
                          <a:spAutoFit/>
                        </a:bodyPr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Go-Live Support / Hypercare</a:t>
                          </a:r>
                        </a:p>
                      </p:txBody>
                    </p:sp>
                    <p:sp>
                      <p:nvSpPr>
                        <p:cNvPr id="61" name="TextBox 60">
                          <a:extLst>
                            <a:ext uri="{FF2B5EF4-FFF2-40B4-BE49-F238E27FC236}">
                              <a16:creationId xmlns:a16="http://schemas.microsoft.com/office/drawing/2014/main" id="{86A2E4E2-2EC2-9FDD-3B74-A7713C769E6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9453017" y="3077189"/>
                          <a:ext cx="731520" cy="52322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rIns="0" rtlCol="0" anchor="ctr">
                          <a:spAutoFit/>
                        </a:bodyPr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Steady State</a:t>
                          </a:r>
                        </a:p>
                      </p:txBody>
                    </p:sp>
                    <p:grpSp>
                      <p:nvGrpSpPr>
                        <p:cNvPr id="64" name="Group 63">
                          <a:extLst>
                            <a:ext uri="{FF2B5EF4-FFF2-40B4-BE49-F238E27FC236}">
                              <a16:creationId xmlns:a16="http://schemas.microsoft.com/office/drawing/2014/main" id="{49E3C01D-5876-707C-A69A-9BB8D1D2B62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383093" y="3961557"/>
                          <a:ext cx="1920240" cy="584775"/>
                          <a:chOff x="4865236" y="5211438"/>
                          <a:chExt cx="1920240" cy="584775"/>
                        </a:xfrm>
                      </p:grpSpPr>
                      <p:cxnSp>
                        <p:nvCxnSpPr>
                          <p:cNvPr id="65" name="Straight Arrow Connector 64">
                            <a:extLst>
                              <a:ext uri="{FF2B5EF4-FFF2-40B4-BE49-F238E27FC236}">
                                <a16:creationId xmlns:a16="http://schemas.microsoft.com/office/drawing/2014/main" id="{24902072-1B57-B1A5-C924-9B89D9741AFF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H="1">
                            <a:off x="4865236" y="5503825"/>
                            <a:ext cx="1920240" cy="0"/>
                          </a:xfrm>
                          <a:prstGeom prst="straightConnector1">
                            <a:avLst/>
                          </a:prstGeom>
                          <a:solidFill>
                            <a:schemeClr val="accent1"/>
                          </a:solidFill>
                          <a:ln w="28575" cap="flat" cmpd="sng" algn="ctr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prstDash val="solid"/>
                            <a:round/>
                            <a:headEnd type="triangle"/>
                            <a:tailEnd type="triangle"/>
                          </a:ln>
                          <a:effectLst/>
                        </p:spPr>
                      </p:cxnSp>
                      <p:sp>
                        <p:nvSpPr>
                          <p:cNvPr id="66" name="TextBox 65">
                            <a:extLst>
                              <a:ext uri="{FF2B5EF4-FFF2-40B4-BE49-F238E27FC236}">
                                <a16:creationId xmlns:a16="http://schemas.microsoft.com/office/drawing/2014/main" id="{C9B7F277-3BA5-B6AF-3843-F9E0B9142DBE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962825" y="5211438"/>
                            <a:ext cx="1737360" cy="58477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1600" dirty="0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a:t>Transition to</a:t>
                            </a:r>
                          </a:p>
                          <a:p>
                            <a:pPr algn="ctr"/>
                            <a:r>
                              <a:rPr lang="en-US" sz="1600" dirty="0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a:t>Run the Business</a:t>
                            </a:r>
                          </a:p>
                        </p:txBody>
                      </p:sp>
                    </p:grpSp>
                    <p:grpSp>
                      <p:nvGrpSpPr>
                        <p:cNvPr id="67" name="Group 66">
                          <a:extLst>
                            <a:ext uri="{FF2B5EF4-FFF2-40B4-BE49-F238E27FC236}">
                              <a16:creationId xmlns:a16="http://schemas.microsoft.com/office/drawing/2014/main" id="{780D009D-C197-4116-F3A6-E3B39C1089E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319150" y="5214559"/>
                          <a:ext cx="1188720" cy="338554"/>
                          <a:chOff x="3517774" y="5211394"/>
                          <a:chExt cx="1371600" cy="338554"/>
                        </a:xfrm>
                      </p:grpSpPr>
                      <p:cxnSp>
                        <p:nvCxnSpPr>
                          <p:cNvPr id="68" name="Straight Arrow Connector 67">
                            <a:extLst>
                              <a:ext uri="{FF2B5EF4-FFF2-40B4-BE49-F238E27FC236}">
                                <a16:creationId xmlns:a16="http://schemas.microsoft.com/office/drawing/2014/main" id="{FDAA7EFC-3B4B-02EC-D9FF-CC884036F0C7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H="1">
                            <a:off x="3517774" y="5503781"/>
                            <a:ext cx="1371600" cy="0"/>
                          </a:xfrm>
                          <a:prstGeom prst="straightConnector1">
                            <a:avLst/>
                          </a:prstGeom>
                          <a:solidFill>
                            <a:schemeClr val="accent1"/>
                          </a:solidFill>
                          <a:ln w="28575" cap="flat" cmpd="sng" algn="ctr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prstDash val="solid"/>
                            <a:round/>
                            <a:headEnd type="triangle"/>
                            <a:tailEnd type="triangle"/>
                          </a:ln>
                          <a:effectLst/>
                        </p:spPr>
                      </p:cxnSp>
                      <p:sp>
                        <p:nvSpPr>
                          <p:cNvPr id="69" name="TextBox 68">
                            <a:extLst>
                              <a:ext uri="{FF2B5EF4-FFF2-40B4-BE49-F238E27FC236}">
                                <a16:creationId xmlns:a16="http://schemas.microsoft.com/office/drawing/2014/main" id="{573EB1BF-EA8F-E18F-A4F4-F9DB5C7D285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568818" y="5211394"/>
                            <a:ext cx="1280160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1600" dirty="0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a:t>Support</a:t>
                            </a:r>
                          </a:p>
                        </p:txBody>
                      </p:sp>
                    </p:grpSp>
                    <p:grpSp>
                      <p:nvGrpSpPr>
                        <p:cNvPr id="70" name="Group 69">
                          <a:extLst>
                            <a:ext uri="{FF2B5EF4-FFF2-40B4-BE49-F238E27FC236}">
                              <a16:creationId xmlns:a16="http://schemas.microsoft.com/office/drawing/2014/main" id="{7503A294-435C-E748-8FB6-F653182436A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481653" y="5209989"/>
                          <a:ext cx="822960" cy="338554"/>
                          <a:chOff x="3517774" y="5211394"/>
                          <a:chExt cx="1371600" cy="338554"/>
                        </a:xfrm>
                      </p:grpSpPr>
                      <p:cxnSp>
                        <p:nvCxnSpPr>
                          <p:cNvPr id="71" name="Straight Arrow Connector 70">
                            <a:extLst>
                              <a:ext uri="{FF2B5EF4-FFF2-40B4-BE49-F238E27FC236}">
                                <a16:creationId xmlns:a16="http://schemas.microsoft.com/office/drawing/2014/main" id="{AA45C60D-118C-3B34-AB36-18A0E10F3E14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 bwMode="auto">
                          <a:xfrm flipH="1">
                            <a:off x="3517774" y="5503781"/>
                            <a:ext cx="1371600" cy="0"/>
                          </a:xfrm>
                          <a:prstGeom prst="straightConnector1">
                            <a:avLst/>
                          </a:prstGeom>
                          <a:solidFill>
                            <a:schemeClr val="accent1"/>
                          </a:solidFill>
                          <a:ln w="28575" cap="flat" cmpd="sng" algn="ctr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prstDash val="solid"/>
                            <a:round/>
                            <a:headEnd type="triangle"/>
                            <a:tailEnd type="triangle"/>
                          </a:ln>
                          <a:effectLst/>
                        </p:spPr>
                      </p:cxnSp>
                      <p:sp>
                        <p:nvSpPr>
                          <p:cNvPr id="72" name="TextBox 71">
                            <a:extLst>
                              <a:ext uri="{FF2B5EF4-FFF2-40B4-BE49-F238E27FC236}">
                                <a16:creationId xmlns:a16="http://schemas.microsoft.com/office/drawing/2014/main" id="{A19B7392-1F9C-6990-EF20-693F989F1B5D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568818" y="5211394"/>
                            <a:ext cx="1280160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1600" dirty="0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a:t>Close</a:t>
                            </a:r>
                          </a:p>
                        </p:txBody>
                      </p:sp>
                    </p:grpSp>
                  </p:grpSp>
                  <p:sp>
                    <p:nvSpPr>
                      <p:cNvPr id="34" name="Rectangle: Rounded Corners 33">
                        <a:extLst>
                          <a:ext uri="{FF2B5EF4-FFF2-40B4-BE49-F238E27FC236}">
                            <a16:creationId xmlns:a16="http://schemas.microsoft.com/office/drawing/2014/main" id="{949CABF1-9ADD-286F-D8D7-6F860877F99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2052923" y="1199182"/>
                        <a:ext cx="1481328" cy="274320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 w="190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indent="0" algn="ctr" defTabSz="455613" rtl="0" eaLnBrk="0" fontAlgn="base" latinLnBrk="0" hangingPunct="0">
                          <a:lnSpc>
                            <a:spcPct val="100000"/>
                          </a:lnSpc>
                          <a:spcBef>
                            <a:spcPct val="10000"/>
                          </a:spcBef>
                          <a:spcAft>
                            <a:spcPct val="10000"/>
                          </a:spcAft>
                          <a:buClrTx/>
                          <a:buSzTx/>
                          <a:buFontTx/>
                          <a:buNone/>
                          <a:tabLst>
                            <a:tab pos="190500" algn="l"/>
                            <a:tab pos="623888" algn="l"/>
                            <a:tab pos="5207000" algn="r"/>
                            <a:tab pos="5778500" algn="r"/>
                            <a:tab pos="6172200" algn="r"/>
                            <a:tab pos="6865938" algn="l"/>
                            <a:tab pos="7024688" algn="l"/>
                            <a:tab pos="7489825" algn="r"/>
                            <a:tab pos="7546975" algn="r"/>
                            <a:tab pos="8178800" algn="r"/>
                            <a:tab pos="8288338" algn="r"/>
                          </a:tabLst>
                        </a:pPr>
                        <a:r>
                          <a:rPr lang="en-US" sz="1200" dirty="0">
                            <a:solidFill>
                              <a:schemeClr val="bg1"/>
                            </a:solidFill>
                          </a:rPr>
                          <a:t>Prj. Approvals</a:t>
                        </a:r>
                        <a:endPara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endParaRPr>
                      </a:p>
                    </p:txBody>
                  </p:sp>
                  <p:sp>
                    <p:nvSpPr>
                      <p:cNvPr id="41" name="Rectangle: Rounded Corners 40">
                        <a:extLst>
                          <a:ext uri="{FF2B5EF4-FFF2-40B4-BE49-F238E27FC236}">
                            <a16:creationId xmlns:a16="http://schemas.microsoft.com/office/drawing/2014/main" id="{9F21D2A1-E8D3-9810-E3EB-AE1812C90AA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529938" y="1202463"/>
                        <a:ext cx="1371600" cy="274320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65000"/>
                        </a:schemeClr>
                      </a:solidFill>
                      <a:ln w="190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ctr" anchorCtr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indent="0" algn="ctr" defTabSz="455613" rtl="0" eaLnBrk="0" fontAlgn="base" latinLnBrk="0" hangingPunct="0">
                          <a:lnSpc>
                            <a:spcPct val="100000"/>
                          </a:lnSpc>
                          <a:spcBef>
                            <a:spcPct val="10000"/>
                          </a:spcBef>
                          <a:spcAft>
                            <a:spcPct val="10000"/>
                          </a:spcAft>
                          <a:buClrTx/>
                          <a:buSzTx/>
                          <a:buFontTx/>
                          <a:buNone/>
                          <a:tabLst>
                            <a:tab pos="190500" algn="l"/>
                            <a:tab pos="623888" algn="l"/>
                            <a:tab pos="5207000" algn="r"/>
                            <a:tab pos="5778500" algn="r"/>
                            <a:tab pos="6172200" algn="r"/>
                            <a:tab pos="6865938" algn="l"/>
                            <a:tab pos="7024688" algn="l"/>
                            <a:tab pos="7489825" algn="r"/>
                            <a:tab pos="7546975" algn="r"/>
                            <a:tab pos="8178800" algn="r"/>
                            <a:tab pos="8288338" algn="r"/>
                          </a:tabLst>
                        </a:pPr>
                        <a:r>
                          <a:rPr kumimoji="0" lang="en-US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+mn-lt"/>
                          </a:rPr>
                          <a:t>Getting it Going</a:t>
                        </a:r>
                      </a:p>
                    </p:txBody>
                  </p:sp>
                </p:grpSp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481FCF6F-D0AD-FC76-08F8-2F8FBA6182E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65631" y="6010647"/>
                      <a:ext cx="1416734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8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Lifecycle</a:t>
                      </a:r>
                    </a:p>
                  </p:txBody>
                </p:sp>
              </p:grp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7E74C40B-6A3D-5555-8404-21AE253D77F7}"/>
                      </a:ext>
                    </a:extLst>
                  </p:cNvPr>
                  <p:cNvCxnSpPr/>
                  <p:nvPr/>
                </p:nvCxnSpPr>
                <p:spPr>
                  <a:xfrm>
                    <a:off x="3513786" y="5101640"/>
                    <a:ext cx="0" cy="1005840"/>
                  </a:xfrm>
                  <a:prstGeom prst="line">
                    <a:avLst/>
                  </a:prstGeom>
                  <a:ln w="38100">
                    <a:solidFill>
                      <a:srgbClr val="C00000">
                        <a:alpha val="50000"/>
                      </a:srgbClr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F4820E23-11DD-CC38-8784-209DC27540EE}"/>
                    </a:ext>
                  </a:extLst>
                </p:cNvPr>
                <p:cNvSpPr/>
                <p:nvPr/>
              </p:nvSpPr>
              <p:spPr>
                <a:xfrm rot="5400000">
                  <a:off x="789252" y="2636963"/>
                  <a:ext cx="3962153" cy="1481327"/>
                </a:xfrm>
                <a:prstGeom prst="trapezoid">
                  <a:avLst/>
                </a:prstGeom>
                <a:solidFill>
                  <a:srgbClr val="00B050">
                    <a:alpha val="34000"/>
                  </a:srgbClr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Trapezoid 78">
                  <a:extLst>
                    <a:ext uri="{FF2B5EF4-FFF2-40B4-BE49-F238E27FC236}">
                      <a16:creationId xmlns:a16="http://schemas.microsoft.com/office/drawing/2014/main" id="{21CB600E-D943-5941-AACC-CD5FC45D927C}"/>
                    </a:ext>
                  </a:extLst>
                </p:cNvPr>
                <p:cNvSpPr/>
                <p:nvPr/>
              </p:nvSpPr>
              <p:spPr>
                <a:xfrm rot="5400000">
                  <a:off x="2495732" y="2708542"/>
                  <a:ext cx="3383280" cy="1371601"/>
                </a:xfrm>
                <a:prstGeom prst="trapezoid">
                  <a:avLst/>
                </a:prstGeom>
                <a:solidFill>
                  <a:srgbClr val="FFFF00">
                    <a:alpha val="34000"/>
                  </a:srgbClr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" name="Trapezoid 10">
                <a:extLst>
                  <a:ext uri="{FF2B5EF4-FFF2-40B4-BE49-F238E27FC236}">
                    <a16:creationId xmlns:a16="http://schemas.microsoft.com/office/drawing/2014/main" id="{5D0F97F2-625F-FD4A-AA25-F9D6AFD68FAC}"/>
                  </a:ext>
                </a:extLst>
              </p:cNvPr>
              <p:cNvSpPr/>
              <p:nvPr/>
            </p:nvSpPr>
            <p:spPr>
              <a:xfrm rot="16018508" flipH="1">
                <a:off x="2198164" y="4868851"/>
                <a:ext cx="1097280" cy="1632185"/>
              </a:xfrm>
              <a:prstGeom prst="trapezoid">
                <a:avLst/>
              </a:prstGeom>
              <a:solidFill>
                <a:srgbClr val="FF0000">
                  <a:alpha val="34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04BDB8-44B5-BE64-6FC0-B0F6E589F329}"/>
                </a:ext>
              </a:extLst>
            </p:cNvPr>
            <p:cNvSpPr txBox="1"/>
            <p:nvPr/>
          </p:nvSpPr>
          <p:spPr>
            <a:xfrm>
              <a:off x="2003936" y="6029411"/>
              <a:ext cx="14362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Earlier the Better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828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BE66D35-6371-4809-9433-1EBF87915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3047998" cy="4573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F86F2-7E2B-7338-B203-4E44A673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1" y="397275"/>
            <a:ext cx="2628785" cy="37612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Team</a:t>
            </a:r>
            <a:b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Project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2226D5-9CBF-DF92-4BF6-BD6CFD38C794}"/>
              </a:ext>
            </a:extLst>
          </p:cNvPr>
          <p:cNvSpPr/>
          <p:nvPr/>
        </p:nvSpPr>
        <p:spPr>
          <a:xfrm>
            <a:off x="0" y="4573946"/>
            <a:ext cx="3047998" cy="2284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Project Management Application</a:t>
            </a:r>
          </a:p>
          <a:p>
            <a:pPr algn="ctr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BC294E-2B20-CB53-4E4A-7623E65647A3}"/>
              </a:ext>
            </a:extLst>
          </p:cNvPr>
          <p:cNvSpPr/>
          <p:nvPr/>
        </p:nvSpPr>
        <p:spPr>
          <a:xfrm>
            <a:off x="3047998" y="0"/>
            <a:ext cx="9144002" cy="685799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9DC947-1F85-D5C5-BF1C-5C885EC072CF}"/>
              </a:ext>
            </a:extLst>
          </p:cNvPr>
          <p:cNvSpPr/>
          <p:nvPr/>
        </p:nvSpPr>
        <p:spPr>
          <a:xfrm>
            <a:off x="3642359" y="1861800"/>
            <a:ext cx="7955280" cy="338328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Teams of 3-5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 Presentations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Progressive Content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for a Minium Viable Product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 a Pipeline of Added Value</a:t>
            </a:r>
          </a:p>
        </p:txBody>
      </p:sp>
    </p:spTree>
    <p:extLst>
      <p:ext uri="{BB962C8B-B14F-4D97-AF65-F5344CB8AC3E}">
        <p14:creationId xmlns:p14="http://schemas.microsoft.com/office/powerpoint/2010/main" val="18988835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DF184-B3C4-DE19-E459-0450F46D4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Charter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F7369-7F3A-9BD1-848E-DC1375B998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Formal Initiation Document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F05D77E-A3F1-961C-936F-8E3AC233F978}"/>
              </a:ext>
            </a:extLst>
          </p:cNvPr>
          <p:cNvGrpSpPr/>
          <p:nvPr/>
        </p:nvGrpSpPr>
        <p:grpSpPr>
          <a:xfrm>
            <a:off x="5561672" y="825500"/>
            <a:ext cx="4539063" cy="4641931"/>
            <a:chOff x="3482708" y="1569485"/>
            <a:chExt cx="4539063" cy="464193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EAFB23C-EB34-A739-5823-DB70FE767DA4}"/>
                </a:ext>
              </a:extLst>
            </p:cNvPr>
            <p:cNvGrpSpPr/>
            <p:nvPr/>
          </p:nvGrpSpPr>
          <p:grpSpPr>
            <a:xfrm>
              <a:off x="5066439" y="1569485"/>
              <a:ext cx="1371600" cy="1784350"/>
              <a:chOff x="5179257" y="1198562"/>
              <a:chExt cx="1371600" cy="178435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9E40F10-C278-13DB-C336-67816E9DE441}"/>
                  </a:ext>
                </a:extLst>
              </p:cNvPr>
              <p:cNvSpPr/>
              <p:nvPr/>
            </p:nvSpPr>
            <p:spPr bwMode="auto">
              <a:xfrm>
                <a:off x="5179257" y="1611312"/>
                <a:ext cx="1371600" cy="1371600"/>
              </a:xfrm>
              <a:prstGeom prst="ellipse">
                <a:avLst/>
              </a:prstGeom>
              <a:blipFill dpi="0" rotWithShape="1">
                <a:blip r:embed="rId2">
                  <a:biLevel thresh="25000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 l="5000" t="5000" r="5000" b="5000"/>
                </a:stretch>
              </a:blipFill>
              <a:ln w="44450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blipFill>
                    <a:blip r:embed="rId2">
                      <a:extLst>
                        <a:ext uri="{96DAC541-7B7A-43D3-8B79-37D633B846F1}">
                          <asvg:svgBlip xmlns:asvg="http://schemas.microsoft.com/office/drawing/2016/SVG/main" r:embed="rId3"/>
                        </a:ext>
                      </a:extLst>
                    </a:blip>
                    <a:stretch>
                      <a:fillRect/>
                    </a:stretch>
                  </a:blip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C7E389A-DA3B-BDEB-21B9-B326FBFC9C56}"/>
                  </a:ext>
                </a:extLst>
              </p:cNvPr>
              <p:cNvSpPr/>
              <p:nvPr/>
            </p:nvSpPr>
            <p:spPr bwMode="auto">
              <a:xfrm>
                <a:off x="5362137" y="1198562"/>
                <a:ext cx="1005840" cy="381000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Charter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755C20E-0E1D-F48A-F62F-EF834E797D25}"/>
                </a:ext>
              </a:extLst>
            </p:cNvPr>
            <p:cNvGrpSpPr/>
            <p:nvPr/>
          </p:nvGrpSpPr>
          <p:grpSpPr>
            <a:xfrm>
              <a:off x="3482708" y="3421062"/>
              <a:ext cx="4539063" cy="1327150"/>
              <a:chOff x="3482708" y="3421062"/>
              <a:chExt cx="4539063" cy="132715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B3B227A-97F1-99F0-75E7-77DC5FC0EF6C}"/>
                  </a:ext>
                </a:extLst>
              </p:cNvPr>
              <p:cNvGrpSpPr/>
              <p:nvPr/>
            </p:nvGrpSpPr>
            <p:grpSpPr>
              <a:xfrm>
                <a:off x="3482708" y="3421062"/>
                <a:ext cx="1005840" cy="1327150"/>
                <a:chOff x="2513103" y="3421062"/>
                <a:chExt cx="1005840" cy="1327150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26BB4153-CE51-FEF3-7537-5D8FE8AC463B}"/>
                    </a:ext>
                  </a:extLst>
                </p:cNvPr>
                <p:cNvSpPr/>
                <p:nvPr/>
              </p:nvSpPr>
              <p:spPr bwMode="auto">
                <a:xfrm>
                  <a:off x="2558823" y="3833812"/>
                  <a:ext cx="914400" cy="914400"/>
                </a:xfrm>
                <a:prstGeom prst="ellipse">
                  <a:avLst/>
                </a:prstGeom>
                <a:blipFill dpi="0" rotWithShape="1">
                  <a:blip r:embed="rId4">
                    <a:biLevel thresh="25000"/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rcRect/>
                  <a:stretch>
                    <a:fillRect l="5000" t="5000" r="5000" b="5000"/>
                  </a:stretch>
                </a:blipFill>
                <a:ln w="44450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79662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58744" algn="l"/>
                      <a:tab pos="519886" algn="l"/>
                      <a:tab pos="4338993" algn="r"/>
                      <a:tab pos="4815224" algn="r"/>
                      <a:tab pos="5143294" algn="r"/>
                      <a:tab pos="5721386" algn="l"/>
                      <a:tab pos="5853673" algn="l"/>
                      <a:tab pos="6241271" algn="r"/>
                      <a:tab pos="6288894" algn="r"/>
                      <a:tab pos="6815394" algn="r"/>
                      <a:tab pos="6906672" algn="r"/>
                    </a:tabLst>
                  </a:pPr>
                  <a:endParaRPr lang="en-US" sz="1333" dirty="0">
                    <a:blipFill>
                      <a:blip r:embed="rId2">
                        <a:extLst>
                          <a:ext uri="{96DAC541-7B7A-43D3-8B79-37D633B846F1}">
                            <asvg:svgBlip xmlns:asvg="http://schemas.microsoft.com/office/drawing/2016/SVG/main" r:embed="rId3"/>
                          </a:ext>
                        </a:extLst>
                      </a:blip>
                      <a:stretch>
                        <a:fillRect/>
                      </a:stretch>
                    </a:blipFill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3EF2058-7964-C02E-4CFC-A0E175C2FE43}"/>
                    </a:ext>
                  </a:extLst>
                </p:cNvPr>
                <p:cNvSpPr/>
                <p:nvPr/>
              </p:nvSpPr>
              <p:spPr bwMode="auto">
                <a:xfrm>
                  <a:off x="2513103" y="3421062"/>
                  <a:ext cx="1005840" cy="381000"/>
                </a:xfrm>
                <a:prstGeom prst="rect">
                  <a:avLst/>
                </a:prstGeom>
                <a:noFill/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76200" tIns="38100" rIns="76200" bIns="381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379662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58744" algn="l"/>
                      <a:tab pos="519886" algn="l"/>
                      <a:tab pos="4338993" algn="r"/>
                      <a:tab pos="4815224" algn="r"/>
                      <a:tab pos="5143294" algn="r"/>
                      <a:tab pos="5721386" algn="l"/>
                      <a:tab pos="5853673" algn="l"/>
                      <a:tab pos="6241271" algn="r"/>
                      <a:tab pos="6288894" algn="r"/>
                      <a:tab pos="6815394" algn="r"/>
                      <a:tab pos="6906672" algn="r"/>
                    </a:tabLst>
                  </a:pPr>
                  <a:r>
                    <a:rPr lang="en-US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Scope</a:t>
                  </a: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E3F7BA2-9707-E205-3B8A-7D211C46FACE}"/>
                  </a:ext>
                </a:extLst>
              </p:cNvPr>
              <p:cNvGrpSpPr/>
              <p:nvPr/>
            </p:nvGrpSpPr>
            <p:grpSpPr>
              <a:xfrm>
                <a:off x="4706169" y="3421062"/>
                <a:ext cx="1005840" cy="1327150"/>
                <a:chOff x="4352487" y="3421062"/>
                <a:chExt cx="1005840" cy="1327150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EADD82ED-2690-335E-9825-3C1E82A8033F}"/>
                    </a:ext>
                  </a:extLst>
                </p:cNvPr>
                <p:cNvSpPr/>
                <p:nvPr/>
              </p:nvSpPr>
              <p:spPr bwMode="auto">
                <a:xfrm>
                  <a:off x="4398207" y="3833812"/>
                  <a:ext cx="914400" cy="914400"/>
                </a:xfrm>
                <a:prstGeom prst="ellipse">
                  <a:avLst/>
                </a:prstGeom>
                <a:blipFill dpi="0" rotWithShape="1">
                  <a:blip r:embed="rId6">
                    <a:biLevel thresh="25000"/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>
                    <a:fillRect l="5000" t="5000" r="5000" b="5000"/>
                  </a:stretch>
                </a:blipFill>
                <a:ln w="44450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79662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58744" algn="l"/>
                      <a:tab pos="519886" algn="l"/>
                      <a:tab pos="4338993" algn="r"/>
                      <a:tab pos="4815224" algn="r"/>
                      <a:tab pos="5143294" algn="r"/>
                      <a:tab pos="5721386" algn="l"/>
                      <a:tab pos="5853673" algn="l"/>
                      <a:tab pos="6241271" algn="r"/>
                      <a:tab pos="6288894" algn="r"/>
                      <a:tab pos="6815394" algn="r"/>
                      <a:tab pos="6906672" algn="r"/>
                    </a:tabLst>
                  </a:pPr>
                  <a:endParaRPr lang="en-US" sz="1333" dirty="0">
                    <a:blipFill>
                      <a:blip r:embed="rId2">
                        <a:extLst>
                          <a:ext uri="{96DAC541-7B7A-43D3-8B79-37D633B846F1}">
                            <asvg:svgBlip xmlns:asvg="http://schemas.microsoft.com/office/drawing/2016/SVG/main" r:embed="rId3"/>
                          </a:ext>
                        </a:extLst>
                      </a:blip>
                      <a:stretch>
                        <a:fillRect/>
                      </a:stretch>
                    </a:blipFill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AA86B1B3-6CB5-C4FB-6333-8577BC68A0C7}"/>
                    </a:ext>
                  </a:extLst>
                </p:cNvPr>
                <p:cNvSpPr/>
                <p:nvPr/>
              </p:nvSpPr>
              <p:spPr bwMode="auto">
                <a:xfrm>
                  <a:off x="4352487" y="3421062"/>
                  <a:ext cx="1005840" cy="381000"/>
                </a:xfrm>
                <a:prstGeom prst="rect">
                  <a:avLst/>
                </a:prstGeom>
                <a:noFill/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76200" tIns="38100" rIns="76200" bIns="381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379662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58744" algn="l"/>
                      <a:tab pos="519886" algn="l"/>
                      <a:tab pos="4338993" algn="r"/>
                      <a:tab pos="4815224" algn="r"/>
                      <a:tab pos="5143294" algn="r"/>
                      <a:tab pos="5721386" algn="l"/>
                      <a:tab pos="5853673" algn="l"/>
                      <a:tab pos="6241271" algn="r"/>
                      <a:tab pos="6288894" algn="r"/>
                      <a:tab pos="6815394" algn="r"/>
                      <a:tab pos="6906672" algn="r"/>
                    </a:tabLst>
                  </a:pPr>
                  <a:r>
                    <a:rPr lang="en-US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People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A39A7F1-1386-6393-9051-DC6D2E514CEB}"/>
                  </a:ext>
                </a:extLst>
              </p:cNvPr>
              <p:cNvGrpSpPr/>
              <p:nvPr/>
            </p:nvGrpSpPr>
            <p:grpSpPr>
              <a:xfrm>
                <a:off x="5929630" y="3421062"/>
                <a:ext cx="914400" cy="1327150"/>
                <a:chOff x="6237592" y="3421062"/>
                <a:chExt cx="914400" cy="1327150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512632E2-A248-A72B-DCDD-7D05B49BF8C0}"/>
                    </a:ext>
                  </a:extLst>
                </p:cNvPr>
                <p:cNvSpPr/>
                <p:nvPr/>
              </p:nvSpPr>
              <p:spPr bwMode="auto">
                <a:xfrm>
                  <a:off x="6237592" y="3833812"/>
                  <a:ext cx="914400" cy="914400"/>
                </a:xfrm>
                <a:prstGeom prst="ellipse">
                  <a:avLst/>
                </a:prstGeom>
                <a:blipFill dpi="0" rotWithShape="1">
                  <a:blip r:embed="rId8">
                    <a:biLevel thresh="25000"/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/>
                  <a:stretch>
                    <a:fillRect l="5000" t="5000" r="5000" b="5000"/>
                  </a:stretch>
                </a:blipFill>
                <a:ln w="44450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79662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58744" algn="l"/>
                      <a:tab pos="519886" algn="l"/>
                      <a:tab pos="4338993" algn="r"/>
                      <a:tab pos="4815224" algn="r"/>
                      <a:tab pos="5143294" algn="r"/>
                      <a:tab pos="5721386" algn="l"/>
                      <a:tab pos="5853673" algn="l"/>
                      <a:tab pos="6241271" algn="r"/>
                      <a:tab pos="6288894" algn="r"/>
                      <a:tab pos="6815394" algn="r"/>
                      <a:tab pos="6906672" algn="r"/>
                    </a:tabLst>
                  </a:pPr>
                  <a:endParaRPr lang="en-US" sz="1333" dirty="0">
                    <a:blipFill>
                      <a:blip r:embed="rId2">
                        <a:extLst>
                          <a:ext uri="{96DAC541-7B7A-43D3-8B79-37D633B846F1}">
                            <asvg:svgBlip xmlns:asvg="http://schemas.microsoft.com/office/drawing/2016/SVG/main" r:embed="rId3"/>
                          </a:ext>
                        </a:extLst>
                      </a:blip>
                      <a:stretch>
                        <a:fillRect/>
                      </a:stretch>
                    </a:blipFill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8BD79F6-C81A-4258-C3EB-59C209D8770A}"/>
                    </a:ext>
                  </a:extLst>
                </p:cNvPr>
                <p:cNvSpPr/>
                <p:nvPr/>
              </p:nvSpPr>
              <p:spPr bwMode="auto">
                <a:xfrm>
                  <a:off x="6329032" y="3421062"/>
                  <a:ext cx="731520" cy="381000"/>
                </a:xfrm>
                <a:prstGeom prst="rect">
                  <a:avLst/>
                </a:prstGeom>
                <a:noFill/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76200" tIns="38100" rIns="76200" bIns="381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379662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58744" algn="l"/>
                      <a:tab pos="519886" algn="l"/>
                      <a:tab pos="4338993" algn="r"/>
                      <a:tab pos="4815224" algn="r"/>
                      <a:tab pos="5143294" algn="r"/>
                      <a:tab pos="5721386" algn="l"/>
                      <a:tab pos="5853673" algn="l"/>
                      <a:tab pos="6241271" algn="r"/>
                      <a:tab pos="6288894" algn="r"/>
                      <a:tab pos="6815394" algn="r"/>
                      <a:tab pos="6906672" algn="r"/>
                    </a:tabLst>
                  </a:pPr>
                  <a:r>
                    <a:rPr lang="en-US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Time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34A1D82-27B7-403B-E273-F4F0C66359DF}"/>
                  </a:ext>
                </a:extLst>
              </p:cNvPr>
              <p:cNvGrpSpPr/>
              <p:nvPr/>
            </p:nvGrpSpPr>
            <p:grpSpPr>
              <a:xfrm>
                <a:off x="7107371" y="3421062"/>
                <a:ext cx="914400" cy="1327150"/>
                <a:chOff x="8076976" y="3421062"/>
                <a:chExt cx="914400" cy="1327150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DD6A9B9C-7AE5-8842-825F-5B917140906B}"/>
                    </a:ext>
                  </a:extLst>
                </p:cNvPr>
                <p:cNvSpPr/>
                <p:nvPr/>
              </p:nvSpPr>
              <p:spPr bwMode="auto">
                <a:xfrm>
                  <a:off x="8076976" y="3833812"/>
                  <a:ext cx="914400" cy="914400"/>
                </a:xfrm>
                <a:prstGeom prst="ellipse">
                  <a:avLst/>
                </a:prstGeom>
                <a:blipFill dpi="0" rotWithShape="1">
                  <a:blip r:embed="rId10">
                    <a:biLevel thresh="25000"/>
                    <a:extLs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rcRect/>
                  <a:stretch>
                    <a:fillRect l="5000" t="5000" r="5000" b="5000"/>
                  </a:stretch>
                </a:blipFill>
                <a:ln w="44450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79662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58744" algn="l"/>
                      <a:tab pos="519886" algn="l"/>
                      <a:tab pos="4338993" algn="r"/>
                      <a:tab pos="4815224" algn="r"/>
                      <a:tab pos="5143294" algn="r"/>
                      <a:tab pos="5721386" algn="l"/>
                      <a:tab pos="5853673" algn="l"/>
                      <a:tab pos="6241271" algn="r"/>
                      <a:tab pos="6288894" algn="r"/>
                      <a:tab pos="6815394" algn="r"/>
                      <a:tab pos="6906672" algn="r"/>
                    </a:tabLst>
                  </a:pPr>
                  <a:endParaRPr lang="en-US" sz="1333" dirty="0">
                    <a:blipFill>
                      <a:blip r:embed="rId2">
                        <a:extLst>
                          <a:ext uri="{96DAC541-7B7A-43D3-8B79-37D633B846F1}">
                            <asvg:svgBlip xmlns:asvg="http://schemas.microsoft.com/office/drawing/2016/SVG/main" r:embed="rId3"/>
                          </a:ext>
                        </a:extLst>
                      </a:blip>
                      <a:stretch>
                        <a:fillRect/>
                      </a:stretch>
                    </a:blipFill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93B7506-F28F-711F-526C-C1679E2E7B5C}"/>
                    </a:ext>
                  </a:extLst>
                </p:cNvPr>
                <p:cNvSpPr/>
                <p:nvPr/>
              </p:nvSpPr>
              <p:spPr bwMode="auto">
                <a:xfrm>
                  <a:off x="8076976" y="3421062"/>
                  <a:ext cx="914400" cy="381000"/>
                </a:xfrm>
                <a:prstGeom prst="rect">
                  <a:avLst/>
                </a:prstGeom>
                <a:noFill/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76200" tIns="38100" rIns="76200" bIns="381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379662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58744" algn="l"/>
                      <a:tab pos="519886" algn="l"/>
                      <a:tab pos="4338993" algn="r"/>
                      <a:tab pos="4815224" algn="r"/>
                      <a:tab pos="5143294" algn="r"/>
                      <a:tab pos="5721386" algn="l"/>
                      <a:tab pos="5853673" algn="l"/>
                      <a:tab pos="6241271" algn="r"/>
                      <a:tab pos="6288894" algn="r"/>
                      <a:tab pos="6815394" algn="r"/>
                      <a:tab pos="6906672" algn="r"/>
                    </a:tabLst>
                  </a:pPr>
                  <a:r>
                    <a:rPr lang="en-US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Money</a:t>
                  </a:r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51B05D7-550B-8FC7-B931-0593176B70EE}"/>
                </a:ext>
              </a:extLst>
            </p:cNvPr>
            <p:cNvGrpSpPr/>
            <p:nvPr/>
          </p:nvGrpSpPr>
          <p:grpSpPr>
            <a:xfrm>
              <a:off x="3750727" y="4884266"/>
              <a:ext cx="4003025" cy="1327150"/>
              <a:chOff x="3755405" y="4884266"/>
              <a:chExt cx="4003025" cy="1327150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75C2540-22B4-C1C5-82BE-A2A9866BD67C}"/>
                  </a:ext>
                </a:extLst>
              </p:cNvPr>
              <p:cNvGrpSpPr/>
              <p:nvPr/>
            </p:nvGrpSpPr>
            <p:grpSpPr>
              <a:xfrm>
                <a:off x="3755405" y="4884266"/>
                <a:ext cx="1645920" cy="1327150"/>
                <a:chOff x="2953211" y="5135091"/>
                <a:chExt cx="1645920" cy="1327150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DDD5ACF0-36F2-2F2E-ECBC-E99AE4350F72}"/>
                    </a:ext>
                  </a:extLst>
                </p:cNvPr>
                <p:cNvSpPr/>
                <p:nvPr/>
              </p:nvSpPr>
              <p:spPr bwMode="auto">
                <a:xfrm>
                  <a:off x="3318971" y="5547841"/>
                  <a:ext cx="914400" cy="914400"/>
                </a:xfrm>
                <a:prstGeom prst="ellipse">
                  <a:avLst/>
                </a:prstGeom>
                <a:blipFill dpi="0" rotWithShape="1">
                  <a:blip r:embed="rId12">
                    <a:biLevel thresh="25000"/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/>
                  <a:stretch>
                    <a:fillRect l="5000" t="5000" r="5000" b="5000"/>
                  </a:stretch>
                </a:blipFill>
                <a:ln w="44450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79662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58744" algn="l"/>
                      <a:tab pos="519886" algn="l"/>
                      <a:tab pos="4338993" algn="r"/>
                      <a:tab pos="4815224" algn="r"/>
                      <a:tab pos="5143294" algn="r"/>
                      <a:tab pos="5721386" algn="l"/>
                      <a:tab pos="5853673" algn="l"/>
                      <a:tab pos="6241271" algn="r"/>
                      <a:tab pos="6288894" algn="r"/>
                      <a:tab pos="6815394" algn="r"/>
                      <a:tab pos="6906672" algn="r"/>
                    </a:tabLst>
                  </a:pPr>
                  <a:endParaRPr lang="en-US" sz="1333" dirty="0">
                    <a:blipFill>
                      <a:blip r:embed="rId2">
                        <a:extLst>
                          <a:ext uri="{96DAC541-7B7A-43D3-8B79-37D633B846F1}">
                            <asvg:svgBlip xmlns:asvg="http://schemas.microsoft.com/office/drawing/2016/SVG/main" r:embed="rId3"/>
                          </a:ext>
                        </a:extLst>
                      </a:blip>
                      <a:stretch>
                        <a:fillRect/>
                      </a:stretch>
                    </a:blipFill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1973E2E-A93B-B9D1-7C6A-FA1054479651}"/>
                    </a:ext>
                  </a:extLst>
                </p:cNvPr>
                <p:cNvSpPr/>
                <p:nvPr/>
              </p:nvSpPr>
              <p:spPr bwMode="auto">
                <a:xfrm>
                  <a:off x="2953211" y="5135091"/>
                  <a:ext cx="1645920" cy="381000"/>
                </a:xfrm>
                <a:prstGeom prst="rect">
                  <a:avLst/>
                </a:prstGeom>
                <a:noFill/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76200" tIns="38100" rIns="76200" bIns="381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379662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58744" algn="l"/>
                      <a:tab pos="519886" algn="l"/>
                      <a:tab pos="4338993" algn="r"/>
                      <a:tab pos="4815224" algn="r"/>
                      <a:tab pos="5143294" algn="r"/>
                      <a:tab pos="5721386" algn="l"/>
                      <a:tab pos="5853673" algn="l"/>
                      <a:tab pos="6241271" algn="r"/>
                      <a:tab pos="6288894" algn="r"/>
                      <a:tab pos="6815394" algn="r"/>
                      <a:tab pos="6906672" algn="r"/>
                    </a:tabLst>
                  </a:pPr>
                  <a:r>
                    <a:rPr lang="en-US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Communicate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CBDCF038-E1F4-2C5D-E340-431BABBF132D}"/>
                  </a:ext>
                </a:extLst>
              </p:cNvPr>
              <p:cNvGrpSpPr/>
              <p:nvPr/>
            </p:nvGrpSpPr>
            <p:grpSpPr>
              <a:xfrm>
                <a:off x="5375939" y="4884266"/>
                <a:ext cx="914400" cy="1327150"/>
                <a:chOff x="5417110" y="5135091"/>
                <a:chExt cx="914400" cy="1327150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420F8FE9-3870-3DC5-75A0-E1721AD3293B}"/>
                    </a:ext>
                  </a:extLst>
                </p:cNvPr>
                <p:cNvSpPr/>
                <p:nvPr/>
              </p:nvSpPr>
              <p:spPr bwMode="auto">
                <a:xfrm>
                  <a:off x="5417110" y="5547841"/>
                  <a:ext cx="914400" cy="914400"/>
                </a:xfrm>
                <a:prstGeom prst="ellipse">
                  <a:avLst/>
                </a:prstGeom>
                <a:blipFill dpi="0" rotWithShape="1">
                  <a:blip r:embed="rId14">
                    <a:biLevel thresh="25000"/>
                    <a:extLs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rcRect/>
                  <a:stretch>
                    <a:fillRect l="5000" t="5000" r="5000" b="5000"/>
                  </a:stretch>
                </a:blipFill>
                <a:ln w="44450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79662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58744" algn="l"/>
                      <a:tab pos="519886" algn="l"/>
                      <a:tab pos="4338993" algn="r"/>
                      <a:tab pos="4815224" algn="r"/>
                      <a:tab pos="5143294" algn="r"/>
                      <a:tab pos="5721386" algn="l"/>
                      <a:tab pos="5853673" algn="l"/>
                      <a:tab pos="6241271" algn="r"/>
                      <a:tab pos="6288894" algn="r"/>
                      <a:tab pos="6815394" algn="r"/>
                      <a:tab pos="6906672" algn="r"/>
                    </a:tabLst>
                  </a:pPr>
                  <a:endParaRPr lang="en-US" sz="1333" dirty="0">
                    <a:blipFill>
                      <a:blip r:embed="rId2">
                        <a:extLst>
                          <a:ext uri="{96DAC541-7B7A-43D3-8B79-37D633B846F1}">
                            <asvg:svgBlip xmlns:asvg="http://schemas.microsoft.com/office/drawing/2016/SVG/main" r:embed="rId3"/>
                          </a:ext>
                        </a:extLst>
                      </a:blip>
                      <a:stretch>
                        <a:fillRect/>
                      </a:stretch>
                    </a:blipFill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5B85FE57-F242-8B5D-ACF9-969FA8F69883}"/>
                    </a:ext>
                  </a:extLst>
                </p:cNvPr>
                <p:cNvSpPr/>
                <p:nvPr/>
              </p:nvSpPr>
              <p:spPr bwMode="auto">
                <a:xfrm>
                  <a:off x="5508550" y="5135091"/>
                  <a:ext cx="731520" cy="381000"/>
                </a:xfrm>
                <a:prstGeom prst="rect">
                  <a:avLst/>
                </a:prstGeom>
                <a:noFill/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76200" tIns="38100" rIns="76200" bIns="381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379662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58744" algn="l"/>
                      <a:tab pos="519886" algn="l"/>
                      <a:tab pos="4338993" algn="r"/>
                      <a:tab pos="4815224" algn="r"/>
                      <a:tab pos="5143294" algn="r"/>
                      <a:tab pos="5721386" algn="l"/>
                      <a:tab pos="5853673" algn="l"/>
                      <a:tab pos="6241271" algn="r"/>
                      <a:tab pos="6288894" algn="r"/>
                      <a:tab pos="6815394" algn="r"/>
                      <a:tab pos="6906672" algn="r"/>
                    </a:tabLst>
                  </a:pPr>
                  <a:r>
                    <a:rPr lang="en-US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Risks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01571B69-FEB8-7E67-05B7-5EDABC860772}"/>
                  </a:ext>
                </a:extLst>
              </p:cNvPr>
              <p:cNvGrpSpPr/>
              <p:nvPr/>
            </p:nvGrpSpPr>
            <p:grpSpPr>
              <a:xfrm>
                <a:off x="6386830" y="4884266"/>
                <a:ext cx="1371600" cy="1327150"/>
                <a:chOff x="7022193" y="5135091"/>
                <a:chExt cx="1371600" cy="1327150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03FCFD04-01EB-737F-4FAF-E543925F08D6}"/>
                    </a:ext>
                  </a:extLst>
                </p:cNvPr>
                <p:cNvSpPr/>
                <p:nvPr/>
              </p:nvSpPr>
              <p:spPr bwMode="auto">
                <a:xfrm>
                  <a:off x="7250793" y="5547841"/>
                  <a:ext cx="914400" cy="914400"/>
                </a:xfrm>
                <a:prstGeom prst="ellipse">
                  <a:avLst/>
                </a:prstGeom>
                <a:blipFill dpi="0" rotWithShape="1">
                  <a:blip r:embed="rId16">
                    <a:biLevel thresh="25000"/>
                    <a:extLs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 l="5000" t="5000" r="5000" b="5000"/>
                  </a:stretch>
                </a:blipFill>
                <a:ln w="44450" cap="flat" cmpd="sng" algn="ctr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76200" tIns="38100" rIns="76200" bIns="3810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379662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58744" algn="l"/>
                      <a:tab pos="519886" algn="l"/>
                      <a:tab pos="4338993" algn="r"/>
                      <a:tab pos="4815224" algn="r"/>
                      <a:tab pos="5143294" algn="r"/>
                      <a:tab pos="5721386" algn="l"/>
                      <a:tab pos="5853673" algn="l"/>
                      <a:tab pos="6241271" algn="r"/>
                      <a:tab pos="6288894" algn="r"/>
                      <a:tab pos="6815394" algn="r"/>
                      <a:tab pos="6906672" algn="r"/>
                    </a:tabLst>
                  </a:pPr>
                  <a:endParaRPr lang="en-US" sz="1333" dirty="0">
                    <a:blipFill>
                      <a:blip r:embed="rId2">
                        <a:extLst>
                          <a:ext uri="{96DAC541-7B7A-43D3-8B79-37D633B846F1}">
                            <asvg:svgBlip xmlns:asvg="http://schemas.microsoft.com/office/drawing/2016/SVG/main" r:embed="rId3"/>
                          </a:ext>
                        </a:extLst>
                      </a:blip>
                      <a:stretch>
                        <a:fillRect/>
                      </a:stretch>
                    </a:blipFill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3427B88-D63E-5FA3-EDA3-0E836829D5CB}"/>
                    </a:ext>
                  </a:extLst>
                </p:cNvPr>
                <p:cNvSpPr/>
                <p:nvPr/>
              </p:nvSpPr>
              <p:spPr bwMode="auto">
                <a:xfrm>
                  <a:off x="7022193" y="5135091"/>
                  <a:ext cx="1371600" cy="381000"/>
                </a:xfrm>
                <a:prstGeom prst="rect">
                  <a:avLst/>
                </a:prstGeom>
                <a:noFill/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76200" tIns="38100" rIns="76200" bIns="3810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379662" eaLnBrk="0" fontAlgn="base" hangingPunct="0">
                    <a:spcBef>
                      <a:spcPct val="10000"/>
                    </a:spcBef>
                    <a:spcAft>
                      <a:spcPct val="10000"/>
                    </a:spcAft>
                    <a:tabLst>
                      <a:tab pos="158744" algn="l"/>
                      <a:tab pos="519886" algn="l"/>
                      <a:tab pos="4338993" algn="r"/>
                      <a:tab pos="4815224" algn="r"/>
                      <a:tab pos="5143294" algn="r"/>
                      <a:tab pos="5721386" algn="l"/>
                      <a:tab pos="5853673" algn="l"/>
                      <a:tab pos="6241271" algn="r"/>
                      <a:tab pos="6288894" algn="r"/>
                      <a:tab pos="6815394" algn="r"/>
                      <a:tab pos="6906672" algn="r"/>
                    </a:tabLst>
                  </a:pPr>
                  <a:r>
                    <a:rPr lang="en-US" sz="20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Constraints</a:t>
                  </a:r>
                </a:p>
              </p:txBody>
            </p:sp>
          </p:grpSp>
        </p:grp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F4B57D88-D4C3-00AA-91C1-148155EA9818}"/>
              </a:ext>
            </a:extLst>
          </p:cNvPr>
          <p:cNvSpPr/>
          <p:nvPr/>
        </p:nvSpPr>
        <p:spPr>
          <a:xfrm>
            <a:off x="552091" y="1460500"/>
            <a:ext cx="4572000" cy="457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Project Charter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Executive Summary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Formalizes the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Used at Initiation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Not a Living Document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Guides the Project Start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Communications Tool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Can be Contract Appendix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Sets Initial Scope Baseline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Not all Charters are Equal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BC9C6F-2823-7050-68D8-E0E5A5CF220A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3</a:t>
            </a:r>
          </a:p>
        </p:txBody>
      </p:sp>
    </p:spTree>
    <p:extLst>
      <p:ext uri="{BB962C8B-B14F-4D97-AF65-F5344CB8AC3E}">
        <p14:creationId xmlns:p14="http://schemas.microsoft.com/office/powerpoint/2010/main" val="3818445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9FF7B-A639-376E-B19E-B39B54E7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 and Assumptions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0144B1-2A3A-B706-4BB6-5DEF8BA8C943}"/>
              </a:ext>
            </a:extLst>
          </p:cNvPr>
          <p:cNvGrpSpPr/>
          <p:nvPr/>
        </p:nvGrpSpPr>
        <p:grpSpPr>
          <a:xfrm>
            <a:off x="1506467" y="938852"/>
            <a:ext cx="9179066" cy="5345122"/>
            <a:chOff x="1595889" y="1094120"/>
            <a:chExt cx="9179066" cy="534512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77A08E0-96EB-E327-FCF7-9784EC08B2C0}"/>
                </a:ext>
              </a:extLst>
            </p:cNvPr>
            <p:cNvGrpSpPr/>
            <p:nvPr/>
          </p:nvGrpSpPr>
          <p:grpSpPr>
            <a:xfrm>
              <a:off x="1595889" y="1094120"/>
              <a:ext cx="3976777" cy="5345122"/>
              <a:chOff x="1362974" y="1094120"/>
              <a:chExt cx="3976777" cy="5345122"/>
            </a:xfrm>
          </p:grpSpPr>
          <p:pic>
            <p:nvPicPr>
              <p:cNvPr id="6" name="Picture 5" descr="A person with a ball and chain&#10;&#10;Description automatically generated">
                <a:extLst>
                  <a:ext uri="{FF2B5EF4-FFF2-40B4-BE49-F238E27FC236}">
                    <a16:creationId xmlns:a16="http://schemas.microsoft.com/office/drawing/2014/main" id="{83BD8CA8-AF63-0607-087C-5781B1599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0015" y="1094120"/>
                <a:ext cx="2842694" cy="182880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FCF6984-8D5F-D900-FF0C-0D5DD94ED6DA}"/>
                  </a:ext>
                </a:extLst>
              </p:cNvPr>
              <p:cNvSpPr/>
              <p:nvPr/>
            </p:nvSpPr>
            <p:spPr>
              <a:xfrm>
                <a:off x="1979762" y="2858288"/>
                <a:ext cx="2743200" cy="457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cap="small" dirty="0">
                    <a:solidFill>
                      <a:srgbClr val="0070C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Constraints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02B929C-AD66-27D7-1B7F-2BE0511346AF}"/>
                  </a:ext>
                </a:extLst>
              </p:cNvPr>
              <p:cNvSpPr/>
              <p:nvPr/>
            </p:nvSpPr>
            <p:spPr>
              <a:xfrm>
                <a:off x="1362974" y="3298236"/>
                <a:ext cx="3976777" cy="31410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Must be completed by.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 agreement ends on this date.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System is being sunset on this date.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 only have this amount approved to spend.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There’s a holiday weekend where we should go live.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 need to have all agreed to functionality on day one.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key resource is out of pocket during a specific period.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E182CEE-B420-E2F2-218A-D418842DDB89}"/>
                </a:ext>
              </a:extLst>
            </p:cNvPr>
            <p:cNvGrpSpPr/>
            <p:nvPr/>
          </p:nvGrpSpPr>
          <p:grpSpPr>
            <a:xfrm>
              <a:off x="6798178" y="1094120"/>
              <a:ext cx="3976777" cy="5345122"/>
              <a:chOff x="5909661" y="1094120"/>
              <a:chExt cx="3976777" cy="5345122"/>
            </a:xfrm>
          </p:grpSpPr>
          <p:pic>
            <p:nvPicPr>
              <p:cNvPr id="8" name="Picture 7" descr="A hand drawing a diagram on a whiteboard&#10;&#10;Description automatically generated">
                <a:extLst>
                  <a:ext uri="{FF2B5EF4-FFF2-40B4-BE49-F238E27FC236}">
                    <a16:creationId xmlns:a16="http://schemas.microsoft.com/office/drawing/2014/main" id="{1F4517C5-F5C5-F353-FE23-20145302A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7351" y="1094120"/>
                <a:ext cx="3721396" cy="182880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C93519-8D70-DA2B-4975-277743C8F4F3}"/>
                  </a:ext>
                </a:extLst>
              </p:cNvPr>
              <p:cNvSpPr/>
              <p:nvPr/>
            </p:nvSpPr>
            <p:spPr>
              <a:xfrm>
                <a:off x="6526449" y="2858288"/>
                <a:ext cx="2743200" cy="457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cap="small" dirty="0">
                    <a:solidFill>
                      <a:srgbClr val="0070C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Assumptions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5456BAB-40AF-D803-9EC4-8C3E5E241C25}"/>
                  </a:ext>
                </a:extLst>
              </p:cNvPr>
              <p:cNvSpPr/>
              <p:nvPr/>
            </p:nvSpPr>
            <p:spPr>
              <a:xfrm>
                <a:off x="5909661" y="3298236"/>
                <a:ext cx="3976777" cy="31410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When we want to go live there will be a low impact on stakeholders.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project will deliver an expected value within a short time.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If we deliver this project the demand will be there.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cost we estimated in the approvals will be all that’s needed.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 have the skill and abilities to implement this.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A0D333D-18C2-1ACF-AE82-38850CFD57BC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3</a:t>
            </a:r>
          </a:p>
        </p:txBody>
      </p:sp>
    </p:spTree>
    <p:extLst>
      <p:ext uri="{BB962C8B-B14F-4D97-AF65-F5344CB8AC3E}">
        <p14:creationId xmlns:p14="http://schemas.microsoft.com/office/powerpoint/2010/main" val="15017421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EA8BE-4A70-7DC9-10AF-88B461A5A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F0CB8-3467-8E11-A7B7-2FCB1937E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Exercise: Kick Starting the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FCF4F-6548-D8D6-27BA-2DBDBA04A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What’s the project all about?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A1B5D-BC2C-C6D3-4F39-3585DE41C19B}"/>
              </a:ext>
            </a:extLst>
          </p:cNvPr>
          <p:cNvSpPr txBox="1"/>
          <p:nvPr/>
        </p:nvSpPr>
        <p:spPr>
          <a:xfrm>
            <a:off x="5466573" y="1843961"/>
            <a:ext cx="5325497" cy="3291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Initiation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What’s the project about?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needs to be involved?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is it expected to be ready?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Constraints and assumptions?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will the project team communicate?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is the project funded?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big risks?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 descr="A person kicking a football ball&#10;&#10;Description automatically generated">
            <a:extLst>
              <a:ext uri="{FF2B5EF4-FFF2-40B4-BE49-F238E27FC236}">
                <a16:creationId xmlns:a16="http://schemas.microsoft.com/office/drawing/2014/main" id="{0EF84E1F-4016-F8B8-6F50-399B11593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6" y="2098365"/>
            <a:ext cx="3467584" cy="287695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832450-8B7C-EF6A-5BF0-677A18237063}"/>
              </a:ext>
            </a:extLst>
          </p:cNvPr>
          <p:cNvSpPr txBox="1"/>
          <p:nvPr/>
        </p:nvSpPr>
        <p:spPr>
          <a:xfrm>
            <a:off x="560717" y="6340415"/>
            <a:ext cx="1204882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 Exercise</a:t>
            </a:r>
          </a:p>
        </p:txBody>
      </p:sp>
    </p:spTree>
    <p:extLst>
      <p:ext uri="{BB962C8B-B14F-4D97-AF65-F5344CB8AC3E}">
        <p14:creationId xmlns:p14="http://schemas.microsoft.com/office/powerpoint/2010/main" val="9243489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8F231-3ED0-0E87-5A11-F6D97A3C0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21B6F-8069-657F-5B60-A7A6B9C5A8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95F14-332E-5CCD-A8BD-4F910127E0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Who, What, When, How</a:t>
            </a:r>
          </a:p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Baselining Expectations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CFF8F5-E7F2-A5F6-0C87-098D3BA39420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4</a:t>
            </a:r>
          </a:p>
        </p:txBody>
      </p:sp>
    </p:spTree>
    <p:extLst>
      <p:ext uri="{BB962C8B-B14F-4D97-AF65-F5344CB8AC3E}">
        <p14:creationId xmlns:p14="http://schemas.microsoft.com/office/powerpoint/2010/main" val="12119707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76D83688-C4CF-4573-04EF-6157132FB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for What?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F6AF5-8B6F-5DEB-F9D1-ECF862A78B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What Tools/Processes/Methodologies Planned to Use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E4D4AA0-E447-D0D5-65BE-EB3BE425E482}"/>
              </a:ext>
            </a:extLst>
          </p:cNvPr>
          <p:cNvGrpSpPr/>
          <p:nvPr/>
        </p:nvGrpSpPr>
        <p:grpSpPr>
          <a:xfrm>
            <a:off x="486090" y="1255156"/>
            <a:ext cx="11398230" cy="4974177"/>
            <a:chOff x="486090" y="1255156"/>
            <a:chExt cx="11398230" cy="49741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3B9500B-3559-E05D-747A-191B100AA692}"/>
                </a:ext>
              </a:extLst>
            </p:cNvPr>
            <p:cNvGrpSpPr/>
            <p:nvPr/>
          </p:nvGrpSpPr>
          <p:grpSpPr>
            <a:xfrm>
              <a:off x="486090" y="1255156"/>
              <a:ext cx="5569649" cy="1513937"/>
              <a:chOff x="1064068" y="1833112"/>
              <a:chExt cx="5569649" cy="151393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3173464-6EC1-9E7B-B4A4-DA961F1F632D}"/>
                  </a:ext>
                </a:extLst>
              </p:cNvPr>
              <p:cNvGrpSpPr/>
              <p:nvPr/>
            </p:nvGrpSpPr>
            <p:grpSpPr>
              <a:xfrm>
                <a:off x="1064068" y="1833112"/>
                <a:ext cx="1371600" cy="1513937"/>
                <a:chOff x="1064068" y="1833112"/>
                <a:chExt cx="1371600" cy="1513937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75E9EC4-E3F4-529D-2C6B-2ED3F3920687}"/>
                    </a:ext>
                  </a:extLst>
                </p:cNvPr>
                <p:cNvSpPr/>
                <p:nvPr/>
              </p:nvSpPr>
              <p:spPr>
                <a:xfrm>
                  <a:off x="1064068" y="1833112"/>
                  <a:ext cx="1371600" cy="137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Project Plan</a:t>
                  </a:r>
                </a:p>
              </p:txBody>
            </p:sp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53296C04-3E5B-B604-9FEB-A293A29ABC37}"/>
                    </a:ext>
                  </a:extLst>
                </p:cNvPr>
                <p:cNvSpPr/>
                <p:nvPr/>
              </p:nvSpPr>
              <p:spPr>
                <a:xfrm>
                  <a:off x="1064068" y="1975449"/>
                  <a:ext cx="1371600" cy="1371600"/>
                </a:xfrm>
                <a:prstGeom prst="ellipse">
                  <a:avLst/>
                </a:prstGeom>
                <a:blipFill dpi="0" rotWithShape="1">
                  <a:blip r:embed="rId2">
                    <a:duotone>
                      <a:prstClr val="black"/>
                      <a:srgbClr val="D9C3A5">
                        <a:tint val="50000"/>
                        <a:satMod val="180000"/>
                      </a:srgbClr>
                    </a:duotone>
                  </a:blip>
                  <a:srcRect/>
                  <a:stretch>
                    <a:fillRect l="5000" t="5000" r="5000" b="5000"/>
                  </a:stretch>
                </a:blipFill>
                <a:ln w="5715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0CB3A242-1F3C-E51F-FA95-4600CEEE6B32}"/>
                  </a:ext>
                </a:extLst>
              </p:cNvPr>
              <p:cNvSpPr/>
              <p:nvPr/>
            </p:nvSpPr>
            <p:spPr>
              <a:xfrm>
                <a:off x="2518917" y="1975449"/>
                <a:ext cx="4114800" cy="13716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Work Breakdown Structures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Activity Dependencies and Durations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Baselined Scope of Work Demonstrated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Subject Mater Experts Input and Buy-in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Activities with Ownership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3EC100-5982-B561-72DB-D12E1AAB3C6A}"/>
                </a:ext>
              </a:extLst>
            </p:cNvPr>
            <p:cNvGrpSpPr/>
            <p:nvPr/>
          </p:nvGrpSpPr>
          <p:grpSpPr>
            <a:xfrm>
              <a:off x="486090" y="2985276"/>
              <a:ext cx="5569649" cy="1513937"/>
              <a:chOff x="1064068" y="1833112"/>
              <a:chExt cx="5569649" cy="151393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B451447-217A-6ED4-9961-823C70C150EB}"/>
                  </a:ext>
                </a:extLst>
              </p:cNvPr>
              <p:cNvGrpSpPr/>
              <p:nvPr/>
            </p:nvGrpSpPr>
            <p:grpSpPr>
              <a:xfrm>
                <a:off x="1064068" y="1833112"/>
                <a:ext cx="1371600" cy="1513937"/>
                <a:chOff x="1064068" y="1833112"/>
                <a:chExt cx="1371600" cy="1513937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F3E98F1-20E5-CECD-6A4A-5085160108F1}"/>
                    </a:ext>
                  </a:extLst>
                </p:cNvPr>
                <p:cNvSpPr/>
                <p:nvPr/>
              </p:nvSpPr>
              <p:spPr>
                <a:xfrm>
                  <a:off x="1064068" y="1833112"/>
                  <a:ext cx="1371600" cy="137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Resource Plan</a:t>
                  </a: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FB18066F-19F0-6EFB-473C-5952CAE8F385}"/>
                    </a:ext>
                  </a:extLst>
                </p:cNvPr>
                <p:cNvSpPr/>
                <p:nvPr/>
              </p:nvSpPr>
              <p:spPr>
                <a:xfrm>
                  <a:off x="1064068" y="1975449"/>
                  <a:ext cx="1371600" cy="1371600"/>
                </a:xfrm>
                <a:prstGeom prst="ellipse">
                  <a:avLst/>
                </a:prstGeom>
                <a:blipFill dpi="0" rotWithShape="1">
                  <a:blip r:embed="rId3">
                    <a:biLevel thresh="25000"/>
                  </a:blip>
                  <a:srcRect/>
                  <a:stretch>
                    <a:fillRect l="5000" t="5000" r="5000" b="5000"/>
                  </a:stretch>
                </a:blipFill>
                <a:ln w="5715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186A6E5-E142-31E7-22ED-5C0A33755407}"/>
                  </a:ext>
                </a:extLst>
              </p:cNvPr>
              <p:cNvSpPr/>
              <p:nvPr/>
            </p:nvSpPr>
            <p:spPr>
              <a:xfrm>
                <a:off x="2518917" y="1975449"/>
                <a:ext cx="4114800" cy="13716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Sponsors, Stakeholders, Decision Makers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Internal &amp; External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Functional Leads &amp; Work Product Owners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Available Contact Information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Connected to Project Plan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3644B1E-5CB0-F803-55C1-2936DF70E68B}"/>
                </a:ext>
              </a:extLst>
            </p:cNvPr>
            <p:cNvGrpSpPr/>
            <p:nvPr/>
          </p:nvGrpSpPr>
          <p:grpSpPr>
            <a:xfrm>
              <a:off x="6314671" y="1255156"/>
              <a:ext cx="5569649" cy="1513937"/>
              <a:chOff x="1064068" y="1833112"/>
              <a:chExt cx="5569649" cy="151393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097A8D6-3FD4-11AC-4B7F-A4FB14BF8A47}"/>
                  </a:ext>
                </a:extLst>
              </p:cNvPr>
              <p:cNvGrpSpPr/>
              <p:nvPr/>
            </p:nvGrpSpPr>
            <p:grpSpPr>
              <a:xfrm>
                <a:off x="1064068" y="1833112"/>
                <a:ext cx="1371600" cy="1513937"/>
                <a:chOff x="1064068" y="1833112"/>
                <a:chExt cx="1371600" cy="151393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84D12E-B162-0464-B3FF-F16FA390A428}"/>
                    </a:ext>
                  </a:extLst>
                </p:cNvPr>
                <p:cNvSpPr/>
                <p:nvPr/>
              </p:nvSpPr>
              <p:spPr>
                <a:xfrm>
                  <a:off x="1064068" y="1833112"/>
                  <a:ext cx="1371600" cy="137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Communications</a:t>
                  </a: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50F05E6D-C236-1C6E-D5D2-FD66F63BFB35}"/>
                    </a:ext>
                  </a:extLst>
                </p:cNvPr>
                <p:cNvSpPr/>
                <p:nvPr/>
              </p:nvSpPr>
              <p:spPr>
                <a:xfrm>
                  <a:off x="1064068" y="1975449"/>
                  <a:ext cx="1371600" cy="1371600"/>
                </a:xfrm>
                <a:prstGeom prst="ellipse">
                  <a:avLst/>
                </a:prstGeom>
                <a:blipFill dpi="0" rotWithShape="1">
                  <a:blip r:embed="rId4"/>
                  <a:srcRect/>
                  <a:stretch>
                    <a:fillRect l="5000" t="5000" r="5000" b="5000"/>
                  </a:stretch>
                </a:blipFill>
                <a:ln w="5715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617C80BF-0666-34DC-45E0-6B1D20E5498A}"/>
                  </a:ext>
                </a:extLst>
              </p:cNvPr>
              <p:cNvSpPr/>
              <p:nvPr/>
            </p:nvSpPr>
            <p:spPr>
              <a:xfrm>
                <a:off x="2518917" y="1975449"/>
                <a:ext cx="4114800" cy="13716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Executive Sponsor Status Reporting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External Communications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Team Communications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Frequency/Methods/Content/Audience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42D4044-4334-2537-3A99-663D3B8D2EBF}"/>
                </a:ext>
              </a:extLst>
            </p:cNvPr>
            <p:cNvGrpSpPr/>
            <p:nvPr/>
          </p:nvGrpSpPr>
          <p:grpSpPr>
            <a:xfrm>
              <a:off x="6314671" y="2985276"/>
              <a:ext cx="5569649" cy="1513937"/>
              <a:chOff x="1064068" y="1833112"/>
              <a:chExt cx="5569649" cy="151393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B00113B-E1F2-9CAB-9A08-6B57370DA866}"/>
                  </a:ext>
                </a:extLst>
              </p:cNvPr>
              <p:cNvGrpSpPr/>
              <p:nvPr/>
            </p:nvGrpSpPr>
            <p:grpSpPr>
              <a:xfrm>
                <a:off x="1064068" y="1833112"/>
                <a:ext cx="1371600" cy="1513937"/>
                <a:chOff x="1064068" y="1833112"/>
                <a:chExt cx="1371600" cy="1513937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2470B96-403D-5655-AAB2-B4DE071EE455}"/>
                    </a:ext>
                  </a:extLst>
                </p:cNvPr>
                <p:cNvSpPr/>
                <p:nvPr/>
              </p:nvSpPr>
              <p:spPr>
                <a:xfrm>
                  <a:off x="1064068" y="1833112"/>
                  <a:ext cx="1371600" cy="137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Cost Control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C5E22806-7A3F-080A-DDB8-A944649A3435}"/>
                    </a:ext>
                  </a:extLst>
                </p:cNvPr>
                <p:cNvSpPr/>
                <p:nvPr/>
              </p:nvSpPr>
              <p:spPr>
                <a:xfrm>
                  <a:off x="1064068" y="1975449"/>
                  <a:ext cx="1371600" cy="1371600"/>
                </a:xfrm>
                <a:prstGeom prst="ellipse">
                  <a:avLst/>
                </a:prstGeom>
                <a:blipFill dpi="0" rotWithShape="1">
                  <a:blip r:embed="rId5"/>
                  <a:srcRect/>
                  <a:stretch>
                    <a:fillRect l="5000" t="5000" r="5000" b="5000"/>
                  </a:stretch>
                </a:blipFill>
                <a:ln w="5715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655A5962-7103-68C1-741B-C39CF76A39D9}"/>
                  </a:ext>
                </a:extLst>
              </p:cNvPr>
              <p:cNvSpPr/>
              <p:nvPr/>
            </p:nvSpPr>
            <p:spPr>
              <a:xfrm>
                <a:off x="2518917" y="1975449"/>
                <a:ext cx="4114800" cy="13716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Baselined Budgets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Estimated Dates of Spend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Approval Processes for Changes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Cost Reporting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5EC8CAA-C628-1AE6-EE13-43E77EF22B21}"/>
                </a:ext>
              </a:extLst>
            </p:cNvPr>
            <p:cNvGrpSpPr/>
            <p:nvPr/>
          </p:nvGrpSpPr>
          <p:grpSpPr>
            <a:xfrm>
              <a:off x="486090" y="4715396"/>
              <a:ext cx="5569649" cy="1513937"/>
              <a:chOff x="1064068" y="1833112"/>
              <a:chExt cx="5569649" cy="1513937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64B25B7-E473-0BFD-C09D-B9B10FF2871A}"/>
                  </a:ext>
                </a:extLst>
              </p:cNvPr>
              <p:cNvGrpSpPr/>
              <p:nvPr/>
            </p:nvGrpSpPr>
            <p:grpSpPr>
              <a:xfrm>
                <a:off x="1064068" y="1833112"/>
                <a:ext cx="1371600" cy="1513937"/>
                <a:chOff x="1064068" y="1833112"/>
                <a:chExt cx="1371600" cy="1513937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F857442-78F7-A865-C3E2-E747CE5A3A9A}"/>
                    </a:ext>
                  </a:extLst>
                </p:cNvPr>
                <p:cNvSpPr/>
                <p:nvPr/>
              </p:nvSpPr>
              <p:spPr>
                <a:xfrm>
                  <a:off x="1064068" y="1833112"/>
                  <a:ext cx="1371600" cy="137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Scope Control</a:t>
                  </a: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C35D554D-B7ED-F5CD-75AE-821FE1FFF7E2}"/>
                    </a:ext>
                  </a:extLst>
                </p:cNvPr>
                <p:cNvSpPr/>
                <p:nvPr/>
              </p:nvSpPr>
              <p:spPr>
                <a:xfrm>
                  <a:off x="1064068" y="1975449"/>
                  <a:ext cx="1371600" cy="1371600"/>
                </a:xfrm>
                <a:prstGeom prst="ellipse">
                  <a:avLst/>
                </a:prstGeom>
                <a:blipFill dpi="0" rotWithShape="1">
                  <a:blip r:embed="rId6"/>
                  <a:srcRect/>
                  <a:stretch>
                    <a:fillRect l="5000" t="5000" r="5000" b="5000"/>
                  </a:stretch>
                </a:blipFill>
                <a:ln w="5715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27B76F74-0EB6-5720-500A-A7E4FD91B72D}"/>
                  </a:ext>
                </a:extLst>
              </p:cNvPr>
              <p:cNvSpPr/>
              <p:nvPr/>
            </p:nvSpPr>
            <p:spPr>
              <a:xfrm>
                <a:off x="2518917" y="1975449"/>
                <a:ext cx="4114800" cy="13716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Baselined Scope Document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Scope Change Process &amp; Approvals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Connected to Project Plan &amp; Cost Control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DE83C2A-4316-3D21-EB6D-E6449A2B55E7}"/>
                </a:ext>
              </a:extLst>
            </p:cNvPr>
            <p:cNvGrpSpPr/>
            <p:nvPr/>
          </p:nvGrpSpPr>
          <p:grpSpPr>
            <a:xfrm>
              <a:off x="6314671" y="4715396"/>
              <a:ext cx="5569649" cy="1513937"/>
              <a:chOff x="1064068" y="1833112"/>
              <a:chExt cx="5569649" cy="151393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E201F8D6-4300-17A5-D1FF-745B65139217}"/>
                  </a:ext>
                </a:extLst>
              </p:cNvPr>
              <p:cNvGrpSpPr/>
              <p:nvPr/>
            </p:nvGrpSpPr>
            <p:grpSpPr>
              <a:xfrm>
                <a:off x="1064068" y="1833112"/>
                <a:ext cx="1371600" cy="1513937"/>
                <a:chOff x="1064068" y="1833112"/>
                <a:chExt cx="1371600" cy="1513937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02C6260-F7E8-CE2D-BD47-3C89211750ED}"/>
                    </a:ext>
                  </a:extLst>
                </p:cNvPr>
                <p:cNvSpPr/>
                <p:nvPr/>
              </p:nvSpPr>
              <p:spPr>
                <a:xfrm>
                  <a:off x="1064068" y="1833112"/>
                  <a:ext cx="1371600" cy="137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Risk Control</a:t>
                  </a: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DCCD90F6-C814-5963-0517-A9434ADDBECE}"/>
                    </a:ext>
                  </a:extLst>
                </p:cNvPr>
                <p:cNvSpPr/>
                <p:nvPr/>
              </p:nvSpPr>
              <p:spPr>
                <a:xfrm>
                  <a:off x="1064068" y="1975449"/>
                  <a:ext cx="1371600" cy="1371600"/>
                </a:xfrm>
                <a:prstGeom prst="ellipse">
                  <a:avLst/>
                </a:prstGeom>
                <a:blipFill dpi="0" rotWithShape="1">
                  <a:blip r:embed="rId7"/>
                  <a:srcRect/>
                  <a:stretch>
                    <a:fillRect l="5000" t="5000" r="5000" b="5000"/>
                  </a:stretch>
                </a:blipFill>
                <a:ln w="5715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E9E08B15-CED2-9CDF-D7D3-406C7E0E0C88}"/>
                  </a:ext>
                </a:extLst>
              </p:cNvPr>
              <p:cNvSpPr/>
              <p:nvPr/>
            </p:nvSpPr>
            <p:spPr>
              <a:xfrm>
                <a:off x="2518917" y="1975449"/>
                <a:ext cx="4114800" cy="13716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Future Looking Threats and Opportunities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Probabilities and Impact Responses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Connected to Project Plan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Issues Lists are Separate and Immediate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5019DE20-CC74-83A0-09A6-7B615F638AA9}"/>
              </a:ext>
            </a:extLst>
          </p:cNvPr>
          <p:cNvSpPr/>
          <p:nvPr/>
        </p:nvSpPr>
        <p:spPr>
          <a:xfrm>
            <a:off x="1900820" y="6332848"/>
            <a:ext cx="777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*Others Not Shown and Not Every Project Requires Everything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B7E43C-55BD-464C-8134-03EFBBFE6A20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4</a:t>
            </a:r>
          </a:p>
        </p:txBody>
      </p:sp>
    </p:spTree>
    <p:extLst>
      <p:ext uri="{BB962C8B-B14F-4D97-AF65-F5344CB8AC3E}">
        <p14:creationId xmlns:p14="http://schemas.microsoft.com/office/powerpoint/2010/main" val="29454791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CBA7-2962-DA87-4538-7A2E2158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Hardest Thing to See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7CCB884-6CE5-E2AC-0E06-2BD8F5027015}"/>
              </a:ext>
            </a:extLst>
          </p:cNvPr>
          <p:cNvGrpSpPr/>
          <p:nvPr/>
        </p:nvGrpSpPr>
        <p:grpSpPr>
          <a:xfrm>
            <a:off x="3226968" y="1619785"/>
            <a:ext cx="8401434" cy="4613559"/>
            <a:chOff x="1292290" y="1234776"/>
            <a:chExt cx="8401434" cy="4613559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EED3D75-4F6C-8853-3820-6A3D1F445500}"/>
                </a:ext>
              </a:extLst>
            </p:cNvPr>
            <p:cNvGrpSpPr/>
            <p:nvPr/>
          </p:nvGrpSpPr>
          <p:grpSpPr>
            <a:xfrm>
              <a:off x="1826448" y="2894334"/>
              <a:ext cx="1452929" cy="1658188"/>
              <a:chOff x="1511056" y="3081850"/>
              <a:chExt cx="1452929" cy="165818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0964B5C-E4AC-40BA-EF4D-94BAFA914B73}"/>
                  </a:ext>
                </a:extLst>
              </p:cNvPr>
              <p:cNvSpPr/>
              <p:nvPr/>
            </p:nvSpPr>
            <p:spPr>
              <a:xfrm>
                <a:off x="2044461" y="3539050"/>
                <a:ext cx="685800" cy="6858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05ED43A-3614-A776-8A08-A8AA88299ABD}"/>
                  </a:ext>
                </a:extLst>
              </p:cNvPr>
              <p:cNvSpPr/>
              <p:nvPr/>
            </p:nvSpPr>
            <p:spPr>
              <a:xfrm>
                <a:off x="1898318" y="3081850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7.5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0ECC2E4-D5AE-092B-4740-45386D7CF45A}"/>
                  </a:ext>
                </a:extLst>
              </p:cNvPr>
              <p:cNvSpPr/>
              <p:nvPr/>
            </p:nvSpPr>
            <p:spPr>
              <a:xfrm>
                <a:off x="1703019" y="4116478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7.1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930BDFC-40F9-3B9E-A6CB-B627F027E46C}"/>
                  </a:ext>
                </a:extLst>
              </p:cNvPr>
              <p:cNvSpPr/>
              <p:nvPr/>
            </p:nvSpPr>
            <p:spPr>
              <a:xfrm>
                <a:off x="2506785" y="3123058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7.2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A32B5CA-A86B-D834-3557-708817D11AF7}"/>
                  </a:ext>
                </a:extLst>
              </p:cNvPr>
              <p:cNvSpPr/>
              <p:nvPr/>
            </p:nvSpPr>
            <p:spPr>
              <a:xfrm>
                <a:off x="2204194" y="4282838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7.3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4E35257-CA1D-3C61-F461-2F0910EFD80E}"/>
                  </a:ext>
                </a:extLst>
              </p:cNvPr>
              <p:cNvSpPr/>
              <p:nvPr/>
            </p:nvSpPr>
            <p:spPr>
              <a:xfrm>
                <a:off x="1511056" y="3599164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7.4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EE324A8-2FC1-5808-285D-509289CF3F5A}"/>
                </a:ext>
              </a:extLst>
            </p:cNvPr>
            <p:cNvGrpSpPr/>
            <p:nvPr/>
          </p:nvGrpSpPr>
          <p:grpSpPr>
            <a:xfrm>
              <a:off x="1292290" y="1296179"/>
              <a:ext cx="1515224" cy="1321220"/>
              <a:chOff x="1617160" y="1215905"/>
              <a:chExt cx="1515224" cy="132122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1A660455-9919-EC21-928A-364EDD8E13BD}"/>
                  </a:ext>
                </a:extLst>
              </p:cNvPr>
              <p:cNvSpPr/>
              <p:nvPr/>
            </p:nvSpPr>
            <p:spPr>
              <a:xfrm>
                <a:off x="2044461" y="1518249"/>
                <a:ext cx="685800" cy="6858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9E3F957-0667-296E-751D-CC1A8419FC24}"/>
                  </a:ext>
                </a:extLst>
              </p:cNvPr>
              <p:cNvSpPr/>
              <p:nvPr/>
            </p:nvSpPr>
            <p:spPr>
              <a:xfrm>
                <a:off x="1617160" y="1215905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1.1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257025B-61A2-62F7-EAB0-BD0762A0BD73}"/>
                  </a:ext>
                </a:extLst>
              </p:cNvPr>
              <p:cNvSpPr/>
              <p:nvPr/>
            </p:nvSpPr>
            <p:spPr>
              <a:xfrm>
                <a:off x="1617160" y="2079925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1.2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9FD7CCB-E6DC-CF8E-F9F0-10DC8CF63257}"/>
                  </a:ext>
                </a:extLst>
              </p:cNvPr>
              <p:cNvSpPr/>
              <p:nvPr/>
            </p:nvSpPr>
            <p:spPr>
              <a:xfrm>
                <a:off x="2675184" y="1215905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1.3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D88D313-0CDB-3DD3-8B94-80F4E95DDB53}"/>
                  </a:ext>
                </a:extLst>
              </p:cNvPr>
              <p:cNvSpPr/>
              <p:nvPr/>
            </p:nvSpPr>
            <p:spPr>
              <a:xfrm>
                <a:off x="2669196" y="2073754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1.4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76852E1-5189-75C5-C81C-8EA17C701AA5}"/>
                </a:ext>
              </a:extLst>
            </p:cNvPr>
            <p:cNvGrpSpPr/>
            <p:nvPr/>
          </p:nvGrpSpPr>
          <p:grpSpPr>
            <a:xfrm>
              <a:off x="5152776" y="1234776"/>
              <a:ext cx="1455724" cy="1536220"/>
              <a:chOff x="5152776" y="1234776"/>
              <a:chExt cx="1455724" cy="1536220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D82F892B-CEB9-5A16-7F87-15795E920D46}"/>
                  </a:ext>
                </a:extLst>
              </p:cNvPr>
              <p:cNvSpPr/>
              <p:nvPr/>
            </p:nvSpPr>
            <p:spPr>
              <a:xfrm>
                <a:off x="5535284" y="1541972"/>
                <a:ext cx="685800" cy="6858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50938C9-4012-0919-110D-F04BB69726DF}"/>
                  </a:ext>
                </a:extLst>
              </p:cNvPr>
              <p:cNvSpPr/>
              <p:nvPr/>
            </p:nvSpPr>
            <p:spPr>
              <a:xfrm>
                <a:off x="5152776" y="1234776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2.1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46C1FDC-3A88-3170-0A80-CC062C96D69B}"/>
                  </a:ext>
                </a:extLst>
              </p:cNvPr>
              <p:cNvSpPr/>
              <p:nvPr/>
            </p:nvSpPr>
            <p:spPr>
              <a:xfrm>
                <a:off x="5649584" y="2313796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2.2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C9B9FC7-A263-7AC2-CDD1-C285CDD471B9}"/>
                  </a:ext>
                </a:extLst>
              </p:cNvPr>
              <p:cNvSpPr/>
              <p:nvPr/>
            </p:nvSpPr>
            <p:spPr>
              <a:xfrm>
                <a:off x="6151300" y="1234776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2.3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1BF3DC7-DCFA-5DE3-D8D0-96E8B35DA0B0}"/>
                </a:ext>
              </a:extLst>
            </p:cNvPr>
            <p:cNvGrpSpPr/>
            <p:nvPr/>
          </p:nvGrpSpPr>
          <p:grpSpPr>
            <a:xfrm>
              <a:off x="8063044" y="3769692"/>
              <a:ext cx="1630680" cy="1675999"/>
              <a:chOff x="9970070" y="3450051"/>
              <a:chExt cx="1630680" cy="1675999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3557F07-3B3A-1E1F-FCA8-FF0915925E5E}"/>
                  </a:ext>
                </a:extLst>
              </p:cNvPr>
              <p:cNvSpPr/>
              <p:nvPr/>
            </p:nvSpPr>
            <p:spPr>
              <a:xfrm>
                <a:off x="10442510" y="4009450"/>
                <a:ext cx="685800" cy="6858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CB4F150-3535-B557-FF70-A406E9742FBC}"/>
                  </a:ext>
                </a:extLst>
              </p:cNvPr>
              <p:cNvSpPr/>
              <p:nvPr/>
            </p:nvSpPr>
            <p:spPr>
              <a:xfrm>
                <a:off x="10213910" y="4668850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9.2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791D890-70D8-2C1B-4691-FFB5CEFFD874}"/>
                  </a:ext>
                </a:extLst>
              </p:cNvPr>
              <p:cNvSpPr/>
              <p:nvPr/>
            </p:nvSpPr>
            <p:spPr>
              <a:xfrm>
                <a:off x="10914950" y="4668850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9.5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D9C496E-0F20-629A-947D-4D6BEC06D5AF}"/>
                  </a:ext>
                </a:extLst>
              </p:cNvPr>
              <p:cNvSpPr/>
              <p:nvPr/>
            </p:nvSpPr>
            <p:spPr>
              <a:xfrm>
                <a:off x="9970070" y="3881950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9.4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B49E5AC-6A0D-2023-2A3D-DF28ACD60DC0}"/>
                  </a:ext>
                </a:extLst>
              </p:cNvPr>
              <p:cNvSpPr/>
              <p:nvPr/>
            </p:nvSpPr>
            <p:spPr>
              <a:xfrm>
                <a:off x="11143550" y="3881950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9.3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E45A0DE-472D-9135-99EA-0CDE4501BAC4}"/>
                  </a:ext>
                </a:extLst>
              </p:cNvPr>
              <p:cNvSpPr/>
              <p:nvPr/>
            </p:nvSpPr>
            <p:spPr>
              <a:xfrm>
                <a:off x="10556810" y="3450051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9.1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80439FD-EDD7-30B4-E53C-E910B5BD580D}"/>
                </a:ext>
              </a:extLst>
            </p:cNvPr>
            <p:cNvGrpSpPr/>
            <p:nvPr/>
          </p:nvGrpSpPr>
          <p:grpSpPr>
            <a:xfrm>
              <a:off x="5951637" y="4401629"/>
              <a:ext cx="1571263" cy="1446706"/>
              <a:chOff x="5951637" y="4401629"/>
              <a:chExt cx="1571263" cy="1446706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0C13161-8D70-632A-BAEE-6C85B82336D3}"/>
                  </a:ext>
                </a:extLst>
              </p:cNvPr>
              <p:cNvSpPr/>
              <p:nvPr/>
            </p:nvSpPr>
            <p:spPr>
              <a:xfrm>
                <a:off x="6379900" y="4811559"/>
                <a:ext cx="685800" cy="6858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33512D3-912D-AF0C-87C0-7A915368D7F1}"/>
                  </a:ext>
                </a:extLst>
              </p:cNvPr>
              <p:cNvSpPr/>
              <p:nvPr/>
            </p:nvSpPr>
            <p:spPr>
              <a:xfrm>
                <a:off x="6124553" y="4401629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6.1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51A5F9C-FD09-200A-9A04-A369DA7CAC82}"/>
                  </a:ext>
                </a:extLst>
              </p:cNvPr>
              <p:cNvSpPr/>
              <p:nvPr/>
            </p:nvSpPr>
            <p:spPr>
              <a:xfrm>
                <a:off x="5951637" y="5282242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6.2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969466F-5C7D-8044-D803-98EC2733A0DA}"/>
                  </a:ext>
                </a:extLst>
              </p:cNvPr>
              <p:cNvSpPr/>
              <p:nvPr/>
            </p:nvSpPr>
            <p:spPr>
              <a:xfrm>
                <a:off x="7065700" y="4582959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6.4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0A46A11-946D-A235-A739-EF4747BFE859}"/>
                  </a:ext>
                </a:extLst>
              </p:cNvPr>
              <p:cNvSpPr/>
              <p:nvPr/>
            </p:nvSpPr>
            <p:spPr>
              <a:xfrm>
                <a:off x="6938514" y="5391135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6.3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4ADB452-2F01-07D5-0E77-73973E137342}"/>
                </a:ext>
              </a:extLst>
            </p:cNvPr>
            <p:cNvGrpSpPr/>
            <p:nvPr/>
          </p:nvGrpSpPr>
          <p:grpSpPr>
            <a:xfrm>
              <a:off x="3513045" y="1283992"/>
              <a:ext cx="685800" cy="1876944"/>
              <a:chOff x="2730261" y="4275478"/>
              <a:chExt cx="685800" cy="1876944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1030001-64E6-CA69-48C4-958AA70EE16F}"/>
                  </a:ext>
                </a:extLst>
              </p:cNvPr>
              <p:cNvSpPr/>
              <p:nvPr/>
            </p:nvSpPr>
            <p:spPr>
              <a:xfrm>
                <a:off x="2730261" y="4871050"/>
                <a:ext cx="685800" cy="6858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A017CA5-4AA9-80BA-BDDA-FE3C4E78AB07}"/>
                  </a:ext>
                </a:extLst>
              </p:cNvPr>
              <p:cNvSpPr/>
              <p:nvPr/>
            </p:nvSpPr>
            <p:spPr>
              <a:xfrm>
                <a:off x="2844561" y="4275478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10.1</a:t>
                </a: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F37A95E-04BC-B585-B8D7-3BF48923113D}"/>
                  </a:ext>
                </a:extLst>
              </p:cNvPr>
              <p:cNvSpPr/>
              <p:nvPr/>
            </p:nvSpPr>
            <p:spPr>
              <a:xfrm>
                <a:off x="2844561" y="5695222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10.2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826D090-3CEB-5D71-5DB2-093BC7B5D614}"/>
                </a:ext>
              </a:extLst>
            </p:cNvPr>
            <p:cNvGrpSpPr/>
            <p:nvPr/>
          </p:nvGrpSpPr>
          <p:grpSpPr>
            <a:xfrm>
              <a:off x="2578518" y="4392783"/>
              <a:ext cx="1774736" cy="1223793"/>
              <a:chOff x="2936828" y="3944429"/>
              <a:chExt cx="1774736" cy="122379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CC48479-8270-EBC5-5087-39CAED3E219E}"/>
                  </a:ext>
                </a:extLst>
              </p:cNvPr>
              <p:cNvSpPr/>
              <p:nvPr/>
            </p:nvSpPr>
            <p:spPr>
              <a:xfrm>
                <a:off x="3481920" y="4482422"/>
                <a:ext cx="685800" cy="6858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D4305E7-5932-61DD-FD0E-1394BC5B5A52}"/>
                  </a:ext>
                </a:extLst>
              </p:cNvPr>
              <p:cNvSpPr/>
              <p:nvPr/>
            </p:nvSpPr>
            <p:spPr>
              <a:xfrm>
                <a:off x="2936828" y="4596722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4.2</a:t>
                </a: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537243B-99A6-CE2D-51DA-F20081A61A4F}"/>
                  </a:ext>
                </a:extLst>
              </p:cNvPr>
              <p:cNvSpPr/>
              <p:nvPr/>
            </p:nvSpPr>
            <p:spPr>
              <a:xfrm>
                <a:off x="3596220" y="3944429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4.3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E0F8AF5-A8A2-D9A7-B570-4E6C6E3E119F}"/>
                  </a:ext>
                </a:extLst>
              </p:cNvPr>
              <p:cNvSpPr/>
              <p:nvPr/>
            </p:nvSpPr>
            <p:spPr>
              <a:xfrm>
                <a:off x="4254364" y="4618122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4.1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B9F1C67-00D2-32A3-973B-9E4417842297}"/>
                </a:ext>
              </a:extLst>
            </p:cNvPr>
            <p:cNvGrpSpPr/>
            <p:nvPr/>
          </p:nvGrpSpPr>
          <p:grpSpPr>
            <a:xfrm>
              <a:off x="4067266" y="2955281"/>
              <a:ext cx="1701328" cy="1755559"/>
              <a:chOff x="3869423" y="2621679"/>
              <a:chExt cx="1701328" cy="1755559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9780D41-0A4B-117C-8F1C-20EC349A9684}"/>
                  </a:ext>
                </a:extLst>
              </p:cNvPr>
              <p:cNvSpPr/>
              <p:nvPr/>
            </p:nvSpPr>
            <p:spPr>
              <a:xfrm>
                <a:off x="4377187" y="3153888"/>
                <a:ext cx="685800" cy="6858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39C5FC9-9E73-0090-B9B0-A759526FB348}"/>
                  </a:ext>
                </a:extLst>
              </p:cNvPr>
              <p:cNvSpPr/>
              <p:nvPr/>
            </p:nvSpPr>
            <p:spPr>
              <a:xfrm>
                <a:off x="3869423" y="2990611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5.2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9FA588A-F96A-3884-7D76-68A5CF876024}"/>
                  </a:ext>
                </a:extLst>
              </p:cNvPr>
              <p:cNvSpPr/>
              <p:nvPr/>
            </p:nvSpPr>
            <p:spPr>
              <a:xfrm>
                <a:off x="3900163" y="3611088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5.4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082AE67-0570-60DC-9962-D45A22E3372E}"/>
                  </a:ext>
                </a:extLst>
              </p:cNvPr>
              <p:cNvSpPr/>
              <p:nvPr/>
            </p:nvSpPr>
            <p:spPr>
              <a:xfrm>
                <a:off x="4491487" y="2621679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5.5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1F5BEE5-6BED-93B9-24C1-6972A02246E7}"/>
                  </a:ext>
                </a:extLst>
              </p:cNvPr>
              <p:cNvSpPr/>
              <p:nvPr/>
            </p:nvSpPr>
            <p:spPr>
              <a:xfrm>
                <a:off x="4488207" y="3920038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5.1</a:t>
                </a: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707D642-DDC4-D1A7-0384-EA9A515BCA94}"/>
                  </a:ext>
                </a:extLst>
              </p:cNvPr>
              <p:cNvSpPr/>
              <p:nvPr/>
            </p:nvSpPr>
            <p:spPr>
              <a:xfrm>
                <a:off x="5113551" y="2990611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5.3</a:t>
                </a: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69280C0-D4E4-859A-332B-BEDBC8F9413E}"/>
                  </a:ext>
                </a:extLst>
              </p:cNvPr>
              <p:cNvSpPr/>
              <p:nvPr/>
            </p:nvSpPr>
            <p:spPr>
              <a:xfrm>
                <a:off x="5073643" y="3611088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5.6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58A6B34-B168-86A0-9139-586D2F7F2AEC}"/>
                </a:ext>
              </a:extLst>
            </p:cNvPr>
            <p:cNvGrpSpPr/>
            <p:nvPr/>
          </p:nvGrpSpPr>
          <p:grpSpPr>
            <a:xfrm>
              <a:off x="6775978" y="3239300"/>
              <a:ext cx="1110623" cy="1027098"/>
              <a:chOff x="8224084" y="2829648"/>
              <a:chExt cx="1110623" cy="1027098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4846693-B95A-46AA-FD66-5F120D12C4F0}"/>
                  </a:ext>
                </a:extLst>
              </p:cNvPr>
              <p:cNvSpPr/>
              <p:nvPr/>
            </p:nvSpPr>
            <p:spPr>
              <a:xfrm>
                <a:off x="8224084" y="3170946"/>
                <a:ext cx="685800" cy="6858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500B5EC-86B5-2328-B8A0-28D53ED26256}"/>
                  </a:ext>
                </a:extLst>
              </p:cNvPr>
              <p:cNvSpPr/>
              <p:nvPr/>
            </p:nvSpPr>
            <p:spPr>
              <a:xfrm>
                <a:off x="8877507" y="2829648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3.1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9244771-68D3-C2E6-CCEE-3DF9DA328044}"/>
                </a:ext>
              </a:extLst>
            </p:cNvPr>
            <p:cNvGrpSpPr/>
            <p:nvPr/>
          </p:nvGrpSpPr>
          <p:grpSpPr>
            <a:xfrm>
              <a:off x="7054393" y="1753379"/>
              <a:ext cx="1370492" cy="1379770"/>
              <a:chOff x="6353153" y="2422802"/>
              <a:chExt cx="1370492" cy="137977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84E1691-C83D-0FA5-AB4E-16F9E14BD786}"/>
                  </a:ext>
                </a:extLst>
              </p:cNvPr>
              <p:cNvSpPr/>
              <p:nvPr/>
            </p:nvSpPr>
            <p:spPr>
              <a:xfrm>
                <a:off x="6683377" y="2770996"/>
                <a:ext cx="685800" cy="6858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BFDB968-6CDA-6C11-6884-4CA268736FB8}"/>
                  </a:ext>
                </a:extLst>
              </p:cNvPr>
              <p:cNvSpPr/>
              <p:nvPr/>
            </p:nvSpPr>
            <p:spPr>
              <a:xfrm>
                <a:off x="6353153" y="2442052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8.1</a:t>
                </a: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E9E940A-11CB-C6B5-DA63-E0FFC49803BF}"/>
                  </a:ext>
                </a:extLst>
              </p:cNvPr>
              <p:cNvSpPr/>
              <p:nvPr/>
            </p:nvSpPr>
            <p:spPr>
              <a:xfrm>
                <a:off x="6353153" y="3345372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8.4</a:t>
                </a: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C3E9C5F0-4846-76D8-7111-C89BD7FEA9E5}"/>
                  </a:ext>
                </a:extLst>
              </p:cNvPr>
              <p:cNvSpPr/>
              <p:nvPr/>
            </p:nvSpPr>
            <p:spPr>
              <a:xfrm>
                <a:off x="7266445" y="2422802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8.3</a:t>
                </a: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8AC9D17-869A-0665-C8F9-D7958874D4DE}"/>
                  </a:ext>
                </a:extLst>
              </p:cNvPr>
              <p:cNvSpPr/>
              <p:nvPr/>
            </p:nvSpPr>
            <p:spPr>
              <a:xfrm>
                <a:off x="7266445" y="3300532"/>
                <a:ext cx="457200" cy="4572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8.2</a:t>
                </a: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B167D3A-58EE-6EC5-B76A-8C7558664612}"/>
              </a:ext>
            </a:extLst>
          </p:cNvPr>
          <p:cNvSpPr txBox="1"/>
          <p:nvPr/>
        </p:nvSpPr>
        <p:spPr>
          <a:xfrm>
            <a:off x="317118" y="1152551"/>
            <a:ext cx="320151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Think About the Dots As</a:t>
            </a:r>
          </a:p>
          <a:p>
            <a:pPr algn="ctr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Scope</a:t>
            </a:r>
          </a:p>
          <a:p>
            <a:pPr algn="ctr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Schedules</a:t>
            </a:r>
          </a:p>
          <a:p>
            <a:pPr algn="ctr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</a:t>
            </a:r>
          </a:p>
          <a:p>
            <a:pPr algn="ctr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Resources</a:t>
            </a:r>
          </a:p>
          <a:p>
            <a:pPr algn="ctr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Risks</a:t>
            </a:r>
          </a:p>
          <a:p>
            <a:pPr algn="ctr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Communications</a:t>
            </a:r>
          </a:p>
          <a:p>
            <a:pPr algn="ctr"/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What’s Missing?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9066405-932E-2205-C492-88BBBD5A2519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4</a:t>
            </a:r>
          </a:p>
        </p:txBody>
      </p:sp>
    </p:spTree>
    <p:extLst>
      <p:ext uri="{BB962C8B-B14F-4D97-AF65-F5344CB8AC3E}">
        <p14:creationId xmlns:p14="http://schemas.microsoft.com/office/powerpoint/2010/main" val="32015210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3A13-1C41-27A1-CDD0-E48354F82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 is a Team Sport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30DA8D-9AFE-946B-3D3B-C23523D05F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Treat it That Way</a:t>
            </a:r>
          </a:p>
        </p:txBody>
      </p:sp>
      <p:pic>
        <p:nvPicPr>
          <p:cNvPr id="4" name="Picture 3" descr="A group of people in a circle&#10;&#10;Description automatically generated">
            <a:extLst>
              <a:ext uri="{FF2B5EF4-FFF2-40B4-BE49-F238E27FC236}">
                <a16:creationId xmlns:a16="http://schemas.microsoft.com/office/drawing/2014/main" id="{F6E79F58-496B-774B-8EF7-DB6EAD9F6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16" y="1731246"/>
            <a:ext cx="5433206" cy="3462794"/>
          </a:xfrm>
          <a:prstGeom prst="rect">
            <a:avLst/>
          </a:prstGeom>
        </p:spPr>
      </p:pic>
      <p:pic>
        <p:nvPicPr>
          <p:cNvPr id="6" name="Picture 5" descr="A group of people embling a puzzle&#10;&#10;Description automatically generated">
            <a:extLst>
              <a:ext uri="{FF2B5EF4-FFF2-40B4-BE49-F238E27FC236}">
                <a16:creationId xmlns:a16="http://schemas.microsoft.com/office/drawing/2014/main" id="{55471FC8-BA88-E0D2-E760-78C29186B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3" y="1552809"/>
            <a:ext cx="5866667" cy="3752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2AD109-F550-99A2-3A06-42224D9F49C8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4</a:t>
            </a:r>
          </a:p>
        </p:txBody>
      </p:sp>
    </p:spTree>
    <p:extLst>
      <p:ext uri="{BB962C8B-B14F-4D97-AF65-F5344CB8AC3E}">
        <p14:creationId xmlns:p14="http://schemas.microsoft.com/office/powerpoint/2010/main" val="22232525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4D51B-355B-F648-318B-D25ED1FDB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F1053-6146-34C8-4DDA-63AF55DEF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Narrowing the Knowledge Gap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25DC6-FFB5-6A1E-FC06-949E985C8B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Building Structure with Flexibility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4D1D9C-51BE-88D3-5474-F2EA144D3A01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4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283721B-408A-506A-1387-772E7CB52B2D}"/>
              </a:ext>
            </a:extLst>
          </p:cNvPr>
          <p:cNvGrpSpPr/>
          <p:nvPr/>
        </p:nvGrpSpPr>
        <p:grpSpPr>
          <a:xfrm>
            <a:off x="1319492" y="1294068"/>
            <a:ext cx="9025531" cy="5239799"/>
            <a:chOff x="1319492" y="1294068"/>
            <a:chExt cx="9025531" cy="5239799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30E3405-F56E-E650-34CC-D85FD88F2699}"/>
                </a:ext>
              </a:extLst>
            </p:cNvPr>
            <p:cNvGrpSpPr/>
            <p:nvPr/>
          </p:nvGrpSpPr>
          <p:grpSpPr>
            <a:xfrm>
              <a:off x="1319492" y="1294068"/>
              <a:ext cx="9025531" cy="5239799"/>
              <a:chOff x="1319492" y="1294068"/>
              <a:chExt cx="9025531" cy="5239799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41F685C5-4A29-475E-B41A-81C6BE828A38}"/>
                  </a:ext>
                </a:extLst>
              </p:cNvPr>
              <p:cNvGrpSpPr/>
              <p:nvPr/>
            </p:nvGrpSpPr>
            <p:grpSpPr>
              <a:xfrm>
                <a:off x="1319492" y="1294068"/>
                <a:ext cx="9025531" cy="5239799"/>
                <a:chOff x="1319492" y="1294068"/>
                <a:chExt cx="9025531" cy="5239799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6D67FF57-062D-0E49-F3EF-4FDEB5B5EAFE}"/>
                    </a:ext>
                  </a:extLst>
                </p:cNvPr>
                <p:cNvGrpSpPr/>
                <p:nvPr/>
              </p:nvGrpSpPr>
              <p:grpSpPr>
                <a:xfrm>
                  <a:off x="1932543" y="3743738"/>
                  <a:ext cx="8412480" cy="2349986"/>
                  <a:chOff x="1932543" y="3743738"/>
                  <a:chExt cx="8412480" cy="2349986"/>
                </a:xfrm>
              </p:grpSpPr>
              <p:sp>
                <p:nvSpPr>
                  <p:cNvPr id="74" name="Right Triangle 73">
                    <a:extLst>
                      <a:ext uri="{FF2B5EF4-FFF2-40B4-BE49-F238E27FC236}">
                        <a16:creationId xmlns:a16="http://schemas.microsoft.com/office/drawing/2014/main" id="{B9211824-B812-E920-58A3-E5FC71C349A4}"/>
                      </a:ext>
                    </a:extLst>
                  </p:cNvPr>
                  <p:cNvSpPr/>
                  <p:nvPr/>
                </p:nvSpPr>
                <p:spPr>
                  <a:xfrm flipH="1">
                    <a:off x="1932543" y="3743738"/>
                    <a:ext cx="8412480" cy="1706236"/>
                  </a:xfrm>
                  <a:prstGeom prst="rtTriangle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C796D5C3-8E61-A5C5-153F-8AE2BD3281B6}"/>
                      </a:ext>
                    </a:extLst>
                  </p:cNvPr>
                  <p:cNvSpPr/>
                  <p:nvPr/>
                </p:nvSpPr>
                <p:spPr>
                  <a:xfrm>
                    <a:off x="1932543" y="5453644"/>
                    <a:ext cx="8412480" cy="640080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60F706F8-D923-6969-B406-F7BE4C482771}"/>
                    </a:ext>
                  </a:extLst>
                </p:cNvPr>
                <p:cNvGrpSpPr/>
                <p:nvPr/>
              </p:nvGrpSpPr>
              <p:grpSpPr>
                <a:xfrm>
                  <a:off x="1319492" y="1294068"/>
                  <a:ext cx="8985121" cy="4830580"/>
                  <a:chOff x="1319492" y="1199182"/>
                  <a:chExt cx="8985121" cy="4830580"/>
                </a:xfrm>
              </p:grpSpPr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89B8015D-B5EA-5407-1B4C-2AEDDC127249}"/>
                      </a:ext>
                    </a:extLst>
                  </p:cNvPr>
                  <p:cNvGrpSpPr/>
                  <p:nvPr/>
                </p:nvGrpSpPr>
                <p:grpSpPr>
                  <a:xfrm>
                    <a:off x="1319492" y="1339304"/>
                    <a:ext cx="8985121" cy="4690458"/>
                    <a:chOff x="1319492" y="1321886"/>
                    <a:chExt cx="8985121" cy="4690458"/>
                  </a:xfrm>
                </p:grpSpPr>
                <p:grpSp>
                  <p:nvGrpSpPr>
                    <p:cNvPr id="10" name="Group 9">
                      <a:extLst>
                        <a:ext uri="{FF2B5EF4-FFF2-40B4-BE49-F238E27FC236}">
                          <a16:creationId xmlns:a16="http://schemas.microsoft.com/office/drawing/2014/main" id="{0C128309-893A-B325-E438-2DF577065D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6029" y="1337900"/>
                      <a:ext cx="8229600" cy="3929851"/>
                      <a:chOff x="1670265" y="1398861"/>
                      <a:chExt cx="8229600" cy="3929851"/>
                    </a:xfrm>
                  </p:grpSpPr>
                  <p:grpSp>
                    <p:nvGrpSpPr>
                      <p:cNvPr id="4" name="Group 3">
                        <a:extLst>
                          <a:ext uri="{FF2B5EF4-FFF2-40B4-BE49-F238E27FC236}">
                            <a16:creationId xmlns:a16="http://schemas.microsoft.com/office/drawing/2014/main" id="{6C74296F-43D0-7175-20FA-7112F805814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70265" y="1398861"/>
                        <a:ext cx="8229600" cy="1645920"/>
                        <a:chOff x="1079371" y="327204"/>
                        <a:chExt cx="8851470" cy="2452607"/>
                      </a:xfrm>
                    </p:grpSpPr>
                    <p:cxnSp>
                      <p:nvCxnSpPr>
                        <p:cNvPr id="5" name="Straight Connector 4">
                          <a:extLst>
                            <a:ext uri="{FF2B5EF4-FFF2-40B4-BE49-F238E27FC236}">
                              <a16:creationId xmlns:a16="http://schemas.microsoft.com/office/drawing/2014/main" id="{1AD930A8-98E9-E0AF-C6FB-B607D52B1D3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1079371" y="327204"/>
                          <a:ext cx="8851470" cy="2452607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57150" cap="flat" cmpd="sng" algn="ctr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sm"/>
                        </a:ln>
                        <a:effectLst/>
                      </p:spPr>
                    </p:cxnSp>
                    <p:cxnSp>
                      <p:nvCxnSpPr>
                        <p:cNvPr id="6" name="Straight Connector 5">
                          <a:extLst>
                            <a:ext uri="{FF2B5EF4-FFF2-40B4-BE49-F238E27FC236}">
                              <a16:creationId xmlns:a16="http://schemas.microsoft.com/office/drawing/2014/main" id="{E8106971-4AB1-A9C8-9F9D-43737C3055F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>
                          <a:off x="2654387" y="765031"/>
                          <a:ext cx="7276454" cy="201478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57150" cap="flat" cmpd="sng" algn="ctr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sm"/>
                        </a:ln>
                        <a:effectLst/>
                      </p:spPr>
                    </p:cxnSp>
                  </p:grpSp>
                  <p:grpSp>
                    <p:nvGrpSpPr>
                      <p:cNvPr id="7" name="Group 6">
                        <a:extLst>
                          <a:ext uri="{FF2B5EF4-FFF2-40B4-BE49-F238E27FC236}">
                            <a16:creationId xmlns:a16="http://schemas.microsoft.com/office/drawing/2014/main" id="{0A266D3F-7050-1F7D-4F80-0BC74B00A75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70265" y="3682792"/>
                        <a:ext cx="8229600" cy="1645920"/>
                        <a:chOff x="1079371" y="3403618"/>
                        <a:chExt cx="8851470" cy="2413860"/>
                      </a:xfrm>
                    </p:grpSpPr>
                    <p:cxnSp>
                      <p:nvCxnSpPr>
                        <p:cNvPr id="8" name="Straight Connector 7">
                          <a:extLst>
                            <a:ext uri="{FF2B5EF4-FFF2-40B4-BE49-F238E27FC236}">
                              <a16:creationId xmlns:a16="http://schemas.microsoft.com/office/drawing/2014/main" id="{DA8F1003-5008-707D-CEE4-43AE9DFEA73A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 flipV="1">
                          <a:off x="1079371" y="3403618"/>
                          <a:ext cx="8851470" cy="241386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57150" cap="flat" cmpd="sng" algn="ctr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prstDash val="dash"/>
                          <a:round/>
                          <a:headEnd type="none" w="med" len="med"/>
                          <a:tailEnd type="none" w="med" len="sm"/>
                        </a:ln>
                        <a:effectLst/>
                      </p:spPr>
                    </p:cxnSp>
                    <p:cxnSp>
                      <p:nvCxnSpPr>
                        <p:cNvPr id="9" name="Straight Connector 8">
                          <a:extLst>
                            <a:ext uri="{FF2B5EF4-FFF2-40B4-BE49-F238E27FC236}">
                              <a16:creationId xmlns:a16="http://schemas.microsoft.com/office/drawing/2014/main" id="{25F1F7B1-6460-8809-FCED-70573EB0D61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 bwMode="auto">
                        <a:xfrm flipV="1">
                          <a:off x="2654387" y="3403618"/>
                          <a:ext cx="7276454" cy="1983783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57150" cap="flat" cmpd="sng" algn="ctr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sm"/>
                        </a:ln>
                        <a:effectLst/>
                      </p:spPr>
                    </p:cxnSp>
                  </p:grpSp>
                </p:grpSp>
                <p:cxnSp>
                  <p:nvCxnSpPr>
                    <p:cNvPr id="15" name="Straight Arrow Connector 14">
                      <a:extLst>
                        <a:ext uri="{FF2B5EF4-FFF2-40B4-BE49-F238E27FC236}">
                          <a16:creationId xmlns:a16="http://schemas.microsoft.com/office/drawing/2014/main" id="{C8754CE4-02C5-72DE-4FD5-9AE49393D85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2036029" y="1337900"/>
                      <a:ext cx="0" cy="393192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triangle"/>
                      <a:tailEnd type="triangle"/>
                    </a:ln>
                    <a:effectLst/>
                  </p:spPr>
                </p:cxnSp>
                <p:cxnSp>
                  <p:nvCxnSpPr>
                    <p:cNvPr id="16" name="Straight Arrow Connector 15">
                      <a:extLst>
                        <a:ext uri="{FF2B5EF4-FFF2-40B4-BE49-F238E27FC236}">
                          <a16:creationId xmlns:a16="http://schemas.microsoft.com/office/drawing/2014/main" id="{D85EA125-F8ED-262B-C625-254A239AF1A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2397431" y="1429338"/>
                      <a:ext cx="0" cy="374904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triangle"/>
                      <a:tailEnd type="triangle"/>
                    </a:ln>
                    <a:effectLst/>
                  </p:spPr>
                </p:cxnSp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9627C547-CE13-CB22-99FC-B735EB43B396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96636" y="3146664"/>
                      <a:ext cx="365760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Ideation / Commercial Notification</a:t>
                      </a:r>
                    </a:p>
                  </p:txBody>
                </p: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4F5047C8-1A6A-0FD1-1DD5-FCE36B8C87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9492" y="1321886"/>
                      <a:ext cx="549772" cy="3993508"/>
                      <a:chOff x="509590" y="1739900"/>
                      <a:chExt cx="549772" cy="3993508"/>
                    </a:xfrm>
                  </p:grpSpPr>
                  <p:sp>
                    <p:nvSpPr>
                      <p:cNvPr id="12" name="TextBox 11">
                        <a:extLst>
                          <a:ext uri="{FF2B5EF4-FFF2-40B4-BE49-F238E27FC236}">
                            <a16:creationId xmlns:a16="http://schemas.microsoft.com/office/drawing/2014/main" id="{36968711-6678-F671-DF89-1478F20F1A3E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-132253" y="3551423"/>
                        <a:ext cx="1653018" cy="369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rtlCol="0" anchor="ctr">
                        <a:spAutoFit/>
                      </a:bodyPr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Knowledge Gap</a:t>
                        </a:r>
                      </a:p>
                    </p:txBody>
                  </p:sp>
                  <p:cxnSp>
                    <p:nvCxnSpPr>
                      <p:cNvPr id="13" name="Straight Arrow Connector 12">
                        <a:extLst>
                          <a:ext uri="{FF2B5EF4-FFF2-40B4-BE49-F238E27FC236}">
                            <a16:creationId xmlns:a16="http://schemas.microsoft.com/office/drawing/2014/main" id="{7F4403FE-9AA3-D195-07DA-5E5778466847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 flipV="1">
                        <a:off x="694255" y="1739900"/>
                        <a:ext cx="0" cy="1097280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4" name="Straight Arrow Connector 13">
                        <a:extLst>
                          <a:ext uri="{FF2B5EF4-FFF2-40B4-BE49-F238E27FC236}">
                            <a16:creationId xmlns:a16="http://schemas.microsoft.com/office/drawing/2014/main" id="{8F939AF7-323C-AAAD-9856-7072CB135196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>
                        <a:off x="694255" y="4636128"/>
                        <a:ext cx="0" cy="1097280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8" name="Straight Arrow Connector 17">
                        <a:extLst>
                          <a:ext uri="{FF2B5EF4-FFF2-40B4-BE49-F238E27FC236}">
                            <a16:creationId xmlns:a16="http://schemas.microsoft.com/office/drawing/2014/main" id="{33B8C678-07A7-3582-A567-655822FF27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rot="5400000" flipH="1" flipV="1">
                        <a:off x="876482" y="1573034"/>
                        <a:ext cx="0" cy="365760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  <a:effectLst/>
                    </p:spPr>
                  </p:cxnSp>
                  <p:cxnSp>
                    <p:nvCxnSpPr>
                      <p:cNvPr id="19" name="Straight Arrow Connector 18">
                        <a:extLst>
                          <a:ext uri="{FF2B5EF4-FFF2-40B4-BE49-F238E27FC236}">
                            <a16:creationId xmlns:a16="http://schemas.microsoft.com/office/drawing/2014/main" id="{72A5C7C4-D2DB-995F-51C3-870A45FB44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rot="5400000" flipH="1" flipV="1">
                        <a:off x="876482" y="5531100"/>
                        <a:ext cx="0" cy="365760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arrow" w="med" len="med"/>
                      </a:ln>
                      <a:effectLst/>
                    </p:spPr>
                  </p:cxnSp>
                </p:grpSp>
                <p:cxnSp>
                  <p:nvCxnSpPr>
                    <p:cNvPr id="21" name="Straight Arrow Connector 20">
                      <a:extLst>
                        <a:ext uri="{FF2B5EF4-FFF2-40B4-BE49-F238E27FC236}">
                          <a16:creationId xmlns:a16="http://schemas.microsoft.com/office/drawing/2014/main" id="{A86503E8-B185-E425-3385-8B3260D15F5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2819797" y="1518711"/>
                      <a:ext cx="0" cy="356616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triangle"/>
                      <a:tailEnd type="triangle"/>
                    </a:ln>
                    <a:effectLst/>
                  </p:spPr>
                </p:cxnSp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8268A85D-0243-285B-036E-0420925AB415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1448607" y="3146663"/>
                      <a:ext cx="2328715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Project Team Engagement</a:t>
                      </a:r>
                    </a:p>
                  </p:txBody>
                </p:sp>
                <p:cxnSp>
                  <p:nvCxnSpPr>
                    <p:cNvPr id="23" name="Straight Arrow Connector 22">
                      <a:extLst>
                        <a:ext uri="{FF2B5EF4-FFF2-40B4-BE49-F238E27FC236}">
                          <a16:creationId xmlns:a16="http://schemas.microsoft.com/office/drawing/2014/main" id="{4B66B62B-1829-D546-1E40-ECEA610CC53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3503425" y="1644985"/>
                      <a:ext cx="0" cy="329184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triangle"/>
                      <a:tailEnd type="triangle"/>
                    </a:ln>
                    <a:effectLst/>
                  </p:spPr>
                </p:cxnSp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4B953CCD-FE6F-149D-02CE-41140F816AAD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1513582" y="2972942"/>
                      <a:ext cx="3305104" cy="64008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r>
                        <a:rPr lang="en-US" sz="1400" baseline="300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st</a:t>
                      </a:r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 Level Cost Estimates, Schedule, Scope, Resourcing, Risk</a:t>
                      </a:r>
                    </a:p>
                  </p:txBody>
                </p:sp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FA4C6F9B-1D7D-C228-CBB3-3F3928FAD690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2102860" y="3173671"/>
                      <a:ext cx="316221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Project Approved &amp; kick-off Sessions</a:t>
                      </a:r>
                    </a:p>
                  </p:txBody>
                </p:sp>
                <p:cxnSp>
                  <p:nvCxnSpPr>
                    <p:cNvPr id="27" name="Straight Arrow Connector 26">
                      <a:extLst>
                        <a:ext uri="{FF2B5EF4-FFF2-40B4-BE49-F238E27FC236}">
                          <a16:creationId xmlns:a16="http://schemas.microsoft.com/office/drawing/2014/main" id="{BEC30394-AA36-13CB-8E78-1F849525E15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3847402" y="1695057"/>
                      <a:ext cx="0" cy="320040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triangle"/>
                      <a:tailEnd type="triangle"/>
                    </a:ln>
                    <a:effectLst/>
                  </p:spPr>
                </p:cxnSp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512740FA-E7BD-08F4-313D-B93B81F9EE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72154" y="5643012"/>
                      <a:ext cx="8229600" cy="369332"/>
                      <a:chOff x="2072155" y="5442708"/>
                      <a:chExt cx="8052239" cy="369332"/>
                    </a:xfrm>
                  </p:grpSpPr>
                  <p:sp>
                    <p:nvSpPr>
                      <p:cNvPr id="28" name="TextBox 27">
                        <a:extLst>
                          <a:ext uri="{FF2B5EF4-FFF2-40B4-BE49-F238E27FC236}">
                            <a16:creationId xmlns:a16="http://schemas.microsoft.com/office/drawing/2014/main" id="{514B2CDC-870A-5AFE-B9AB-1BB6E5E4DA7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542327" y="5442708"/>
                        <a:ext cx="110280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 anchor="ctr">
                        <a:spAutoFit/>
                      </a:bodyPr>
                      <a:lstStyle/>
                      <a:p>
                        <a:pPr algn="ctr"/>
                        <a:r>
                          <a:rPr lang="en-US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Time</a:t>
                        </a:r>
                      </a:p>
                    </p:txBody>
                  </p:sp>
                  <p:cxnSp>
                    <p:nvCxnSpPr>
                      <p:cNvPr id="29" name="Straight Arrow Connector 28">
                        <a:extLst>
                          <a:ext uri="{FF2B5EF4-FFF2-40B4-BE49-F238E27FC236}">
                            <a16:creationId xmlns:a16="http://schemas.microsoft.com/office/drawing/2014/main" id="{0C0F02B3-F168-FBF4-1985-1B0B26BFDF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V="1">
                        <a:off x="6649674" y="5642763"/>
                        <a:ext cx="3474720" cy="0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triangle"/>
                      </a:ln>
                      <a:effectLst/>
                    </p:spPr>
                  </p:cxnSp>
                  <p:cxnSp>
                    <p:nvCxnSpPr>
                      <p:cNvPr id="30" name="Straight Arrow Connector 29">
                        <a:extLst>
                          <a:ext uri="{FF2B5EF4-FFF2-40B4-BE49-F238E27FC236}">
                            <a16:creationId xmlns:a16="http://schemas.microsoft.com/office/drawing/2014/main" id="{17ECA0CF-4E00-B4D9-187B-D2F14E464D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>
                        <a:off x="2072155" y="5642763"/>
                        <a:ext cx="3474720" cy="0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38100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triangle"/>
                      </a:ln>
                      <a:effectLst/>
                    </p:spPr>
                  </p:cxnSp>
                </p:grpSp>
                <p:grpSp>
                  <p:nvGrpSpPr>
                    <p:cNvPr id="44" name="Group 43">
                      <a:extLst>
                        <a:ext uri="{FF2B5EF4-FFF2-40B4-BE49-F238E27FC236}">
                          <a16:creationId xmlns:a16="http://schemas.microsoft.com/office/drawing/2014/main" id="{E81B7147-D1D0-9DF2-BD7A-06BDD7EC4D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3877" y="5211394"/>
                      <a:ext cx="1483897" cy="584775"/>
                      <a:chOff x="2033877" y="5211394"/>
                      <a:chExt cx="1483897" cy="584775"/>
                    </a:xfrm>
                  </p:grpSpPr>
                  <p:cxnSp>
                    <p:nvCxnSpPr>
                      <p:cNvPr id="32" name="Straight Arrow Connector 31">
                        <a:extLst>
                          <a:ext uri="{FF2B5EF4-FFF2-40B4-BE49-F238E27FC236}">
                            <a16:creationId xmlns:a16="http://schemas.microsoft.com/office/drawing/2014/main" id="{59AA3359-EC69-A885-E688-CFF3C6B8B8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>
                        <a:off x="2054734" y="5503781"/>
                        <a:ext cx="1463040" cy="0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sysDash"/>
                        <a:round/>
                        <a:headEnd type="triangle"/>
                        <a:tailEnd type="triangle"/>
                      </a:ln>
                      <a:effectLst/>
                    </p:spPr>
                  </p:cxnSp>
                  <p:sp>
                    <p:nvSpPr>
                      <p:cNvPr id="33" name="TextBox 32">
                        <a:extLst>
                          <a:ext uri="{FF2B5EF4-FFF2-40B4-BE49-F238E27FC236}">
                            <a16:creationId xmlns:a16="http://schemas.microsoft.com/office/drawing/2014/main" id="{29678A80-6E15-CA96-13C1-B4657C39230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033877" y="5211394"/>
                        <a:ext cx="1463040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Ideation &amp; Approvals</a:t>
                        </a:r>
                      </a:p>
                    </p:txBody>
                  </p:sp>
                </p:grpSp>
                <p:grpSp>
                  <p:nvGrpSpPr>
                    <p:cNvPr id="45" name="Group 44">
                      <a:extLst>
                        <a:ext uri="{FF2B5EF4-FFF2-40B4-BE49-F238E27FC236}">
                          <a16:creationId xmlns:a16="http://schemas.microsoft.com/office/drawing/2014/main" id="{D4EF11ED-7A85-68CF-ED5F-250822A604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17774" y="5211394"/>
                      <a:ext cx="1371600" cy="584775"/>
                      <a:chOff x="3517774" y="5211394"/>
                      <a:chExt cx="1371600" cy="584775"/>
                    </a:xfrm>
                  </p:grpSpPr>
                  <p:cxnSp>
                    <p:nvCxnSpPr>
                      <p:cNvPr id="36" name="Straight Arrow Connector 35">
                        <a:extLst>
                          <a:ext uri="{FF2B5EF4-FFF2-40B4-BE49-F238E27FC236}">
                            <a16:creationId xmlns:a16="http://schemas.microsoft.com/office/drawing/2014/main" id="{A040F760-6F01-F81B-9781-43111D7CFFB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>
                        <a:off x="3517774" y="5503781"/>
                        <a:ext cx="1371600" cy="0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solid"/>
                        <a:round/>
                        <a:headEnd type="triangle"/>
                        <a:tailEnd type="triangle"/>
                      </a:ln>
                      <a:effectLst/>
                    </p:spPr>
                  </p:cxnSp>
                  <p:sp>
                    <p:nvSpPr>
                      <p:cNvPr id="37" name="TextBox 36">
                        <a:extLst>
                          <a:ext uri="{FF2B5EF4-FFF2-40B4-BE49-F238E27FC236}">
                            <a16:creationId xmlns:a16="http://schemas.microsoft.com/office/drawing/2014/main" id="{1B63ABA2-476C-0DC8-A114-73E2912CF81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568818" y="5211394"/>
                        <a:ext cx="1280160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Initiation &amp; Planning</a:t>
                        </a:r>
                      </a:p>
                    </p:txBody>
                  </p:sp>
                </p:grpSp>
                <p:cxnSp>
                  <p:nvCxnSpPr>
                    <p:cNvPr id="38" name="Straight Arrow Connector 37">
                      <a:extLst>
                        <a:ext uri="{FF2B5EF4-FFF2-40B4-BE49-F238E27FC236}">
                          <a16:creationId xmlns:a16="http://schemas.microsoft.com/office/drawing/2014/main" id="{30BA390D-78DF-760A-D995-5B4D51ACC69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4409094" y="1832217"/>
                      <a:ext cx="0" cy="292608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triangle"/>
                      <a:tailEnd type="triangle"/>
                    </a:ln>
                    <a:effectLst/>
                  </p:spPr>
                </p:cxnSp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ED6F9666-F8E0-F31C-D4EE-AE29F904AAF4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2719667" y="3063114"/>
                      <a:ext cx="2834640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Ins="0" rtlCol="0" anchor="ctr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Requirements / Discovery / Revised Cost / Updated Timelines</a:t>
                      </a:r>
                    </a:p>
                  </p:txBody>
                </p:sp>
                <p:cxnSp>
                  <p:nvCxnSpPr>
                    <p:cNvPr id="42" name="Straight Arrow Connector 41">
                      <a:extLst>
                        <a:ext uri="{FF2B5EF4-FFF2-40B4-BE49-F238E27FC236}">
                          <a16:creationId xmlns:a16="http://schemas.microsoft.com/office/drawing/2014/main" id="{5B47A177-3C0A-41A1-2941-88B75757C6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4882006" y="1907403"/>
                      <a:ext cx="0" cy="274320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triangle"/>
                      <a:tailEnd type="triangle"/>
                    </a:ln>
                    <a:effectLst/>
                  </p:spPr>
                </p:cxn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C7A9A14A-A304-E473-2BF1-03C188632401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237852" y="3078267"/>
                      <a:ext cx="2834640" cy="4572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Acceptance of Baseline Schedule, Cost, Scope, Risk, Etc.</a:t>
                      </a:r>
                    </a:p>
                  </p:txBody>
                </p:sp>
                <p:grpSp>
                  <p:nvGrpSpPr>
                    <p:cNvPr id="59" name="Group 58">
                      <a:extLst>
                        <a:ext uri="{FF2B5EF4-FFF2-40B4-BE49-F238E27FC236}">
                          <a16:creationId xmlns:a16="http://schemas.microsoft.com/office/drawing/2014/main" id="{309A2218-E94B-2131-2F23-8617278E21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65236" y="5211438"/>
                      <a:ext cx="3474720" cy="338554"/>
                      <a:chOff x="4865236" y="5211438"/>
                      <a:chExt cx="3474720" cy="338554"/>
                    </a:xfrm>
                  </p:grpSpPr>
                  <p:cxnSp>
                    <p:nvCxnSpPr>
                      <p:cNvPr id="47" name="Straight Arrow Connector 46">
                        <a:extLst>
                          <a:ext uri="{FF2B5EF4-FFF2-40B4-BE49-F238E27FC236}">
                            <a16:creationId xmlns:a16="http://schemas.microsoft.com/office/drawing/2014/main" id="{26B66B90-ABE4-7B0A-C650-959FAE4981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>
                        <a:off x="4865236" y="5503825"/>
                        <a:ext cx="3474720" cy="0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solid"/>
                        <a:round/>
                        <a:headEnd type="triangle"/>
                        <a:tailEnd type="triangle"/>
                      </a:ln>
                      <a:effectLst/>
                    </p:spPr>
                  </p:cxnSp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75AEBD65-7D26-3620-1B23-81491F505E1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962825" y="5211438"/>
                        <a:ext cx="3291840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Design/ Develop / Test / Train</a:t>
                        </a:r>
                      </a:p>
                    </p:txBody>
                  </p:sp>
                </p:grpSp>
                <p:grpSp>
                  <p:nvGrpSpPr>
                    <p:cNvPr id="63" name="Group 62">
                      <a:extLst>
                        <a:ext uri="{FF2B5EF4-FFF2-40B4-BE49-F238E27FC236}">
                          <a16:creationId xmlns:a16="http://schemas.microsoft.com/office/drawing/2014/main" id="{BF85F474-9D4A-8969-FD94-4EE0349DD0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87001" y="4701975"/>
                      <a:ext cx="5394960" cy="338554"/>
                      <a:chOff x="4887001" y="4701975"/>
                      <a:chExt cx="5212080" cy="338554"/>
                    </a:xfrm>
                  </p:grpSpPr>
                  <p:cxnSp>
                    <p:nvCxnSpPr>
                      <p:cNvPr id="50" name="Straight Arrow Connector 49">
                        <a:extLst>
                          <a:ext uri="{FF2B5EF4-FFF2-40B4-BE49-F238E27FC236}">
                            <a16:creationId xmlns:a16="http://schemas.microsoft.com/office/drawing/2014/main" id="{C618A963-A877-5BC4-DEC5-515638FD380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>
                        <a:off x="4887001" y="5020489"/>
                        <a:ext cx="5212080" cy="0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solid"/>
                        <a:round/>
                        <a:headEnd type="triangle"/>
                        <a:tailEnd type="triangle"/>
                      </a:ln>
                      <a:effectLst/>
                    </p:spPr>
                  </p:cxnSp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A4F1D606-488C-AF7E-3CC4-581DFEFDF7B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938044" y="4701975"/>
                        <a:ext cx="5076809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Scope, Schedule, Cost Controls</a:t>
                        </a:r>
                      </a:p>
                    </p:txBody>
                  </p:sp>
                </p:grpSp>
                <p:cxnSp>
                  <p:nvCxnSpPr>
                    <p:cNvPr id="52" name="Straight Arrow Connector 51">
                      <a:extLst>
                        <a:ext uri="{FF2B5EF4-FFF2-40B4-BE49-F238E27FC236}">
                          <a16:creationId xmlns:a16="http://schemas.microsoft.com/office/drawing/2014/main" id="{BE9617B0-76A8-0D2C-81CD-EB5F4F87A6A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6114912" y="2175403"/>
                      <a:ext cx="0" cy="228600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triangle"/>
                      <a:tailEnd type="triangle"/>
                    </a:ln>
                    <a:effectLst/>
                  </p:spPr>
                </p:cxnSp>
                <p:cxnSp>
                  <p:nvCxnSpPr>
                    <p:cNvPr id="53" name="Straight Arrow Connector 52">
                      <a:extLst>
                        <a:ext uri="{FF2B5EF4-FFF2-40B4-BE49-F238E27FC236}">
                          <a16:creationId xmlns:a16="http://schemas.microsoft.com/office/drawing/2014/main" id="{700282BB-512C-D5A8-74C5-0C05913B1C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7051086" y="2362644"/>
                      <a:ext cx="0" cy="192024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triangle"/>
                      <a:tailEnd type="triangle"/>
                    </a:ln>
                    <a:effectLst/>
                  </p:spPr>
                </p:cxnSp>
                <p:cxnSp>
                  <p:nvCxnSpPr>
                    <p:cNvPr id="54" name="Straight Arrow Connector 53">
                      <a:extLst>
                        <a:ext uri="{FF2B5EF4-FFF2-40B4-BE49-F238E27FC236}">
                          <a16:creationId xmlns:a16="http://schemas.microsoft.com/office/drawing/2014/main" id="{9FAD3F0E-8CEC-6102-37F7-1758FD36C9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9476430" y="2845968"/>
                      <a:ext cx="0" cy="91440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triangle"/>
                      <a:tailEnd type="triangle"/>
                    </a:ln>
                    <a:effectLst/>
                  </p:spPr>
                </p:cxnSp>
                <p:cxnSp>
                  <p:nvCxnSpPr>
                    <p:cNvPr id="55" name="Straight Arrow Connector 54">
                      <a:extLst>
                        <a:ext uri="{FF2B5EF4-FFF2-40B4-BE49-F238E27FC236}">
                          <a16:creationId xmlns:a16="http://schemas.microsoft.com/office/drawing/2014/main" id="{646D0FE5-EFEF-04A9-223F-5F7298234B6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8357378" y="2597773"/>
                      <a:ext cx="0" cy="141732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triangle"/>
                      <a:tailEnd type="triangle"/>
                    </a:ln>
                    <a:effectLst/>
                  </p:spPr>
                </p:cxnSp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D9684A8D-043C-6313-38E3-31771A442131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4358703" y="2783553"/>
                      <a:ext cx="2286000" cy="109728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Ins="0" rtlCol="0" anchor="ctr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Solution Design / Core Development / Unit Testing</a:t>
                      </a:r>
                    </a:p>
                  </p:txBody>
                </p:sp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EEB0E680-8399-5335-0246-9354C45D493A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6940658" y="2819872"/>
                      <a:ext cx="1463040" cy="100584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Ins="0" rtlCol="0" anchor="ctr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User Acceptance Testing, End User Training</a:t>
                      </a:r>
                    </a:p>
                  </p:txBody>
                </p:sp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7ECF9D34-905B-56C3-19A3-7109B4F574DA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5639113" y="2848530"/>
                      <a:ext cx="1920240" cy="9144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Ins="0" rtlCol="0" anchor="ctr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Integration &amp; End-to-End Testing / Training Data Setup</a:t>
                      </a:r>
                    </a:p>
                  </p:txBody>
                </p:sp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A886D1AA-4788-C174-EF7D-9320F03B5C81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8455838" y="2943331"/>
                      <a:ext cx="914400" cy="73866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Ins="0" rtlCol="0" anchor="ctr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Go-Live Support / Hypercare</a:t>
                      </a:r>
                    </a:p>
                  </p:txBody>
                </p:sp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DD9DC566-CF8B-3C21-8128-76894F6AD63A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9453017" y="3077189"/>
                      <a:ext cx="731520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Ins="0" rtlCol="0" anchor="ctr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Steady State</a:t>
                      </a:r>
                    </a:p>
                  </p:txBody>
                </p:sp>
                <p:grpSp>
                  <p:nvGrpSpPr>
                    <p:cNvPr id="64" name="Group 63">
                      <a:extLst>
                        <a:ext uri="{FF2B5EF4-FFF2-40B4-BE49-F238E27FC236}">
                          <a16:creationId xmlns:a16="http://schemas.microsoft.com/office/drawing/2014/main" id="{5066B43F-4501-E09F-9A2D-F5D2B517EE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83093" y="3961557"/>
                      <a:ext cx="1920240" cy="584775"/>
                      <a:chOff x="4865236" y="5211438"/>
                      <a:chExt cx="1920240" cy="584775"/>
                    </a:xfrm>
                  </p:grpSpPr>
                  <p:cxnSp>
                    <p:nvCxnSpPr>
                      <p:cNvPr id="65" name="Straight Arrow Connector 64">
                        <a:extLst>
                          <a:ext uri="{FF2B5EF4-FFF2-40B4-BE49-F238E27FC236}">
                            <a16:creationId xmlns:a16="http://schemas.microsoft.com/office/drawing/2014/main" id="{78A0B5BB-A2C8-B9CE-63C0-576EF3206C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>
                        <a:off x="4865236" y="5503825"/>
                        <a:ext cx="1920240" cy="0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solid"/>
                        <a:round/>
                        <a:headEnd type="triangle"/>
                        <a:tailEnd type="triangle"/>
                      </a:ln>
                      <a:effectLst/>
                    </p:spPr>
                  </p:cxnSp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3A2182E6-56FB-521F-9948-2068B796EF9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962825" y="5211438"/>
                        <a:ext cx="1737360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Transition to</a:t>
                        </a:r>
                      </a:p>
                      <a:p>
                        <a:pPr algn="ctr"/>
                        <a:r>
                          <a:rPr lang="en-US" sz="1600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Run the Business</a:t>
                        </a:r>
                      </a:p>
                    </p:txBody>
                  </p:sp>
                </p:grpSp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id="{504E62A5-A7AF-CF17-6B33-39E2C84F2F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19150" y="5214559"/>
                      <a:ext cx="1188720" cy="338554"/>
                      <a:chOff x="3517774" y="5211394"/>
                      <a:chExt cx="1371600" cy="338554"/>
                    </a:xfrm>
                  </p:grpSpPr>
                  <p:cxnSp>
                    <p:nvCxnSpPr>
                      <p:cNvPr id="68" name="Straight Arrow Connector 67">
                        <a:extLst>
                          <a:ext uri="{FF2B5EF4-FFF2-40B4-BE49-F238E27FC236}">
                            <a16:creationId xmlns:a16="http://schemas.microsoft.com/office/drawing/2014/main" id="{27513AA0-0CC5-D914-6618-F476E4619B9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>
                        <a:off x="3517774" y="5503781"/>
                        <a:ext cx="1371600" cy="0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solid"/>
                        <a:round/>
                        <a:headEnd type="triangle"/>
                        <a:tailEnd type="triangle"/>
                      </a:ln>
                      <a:effectLst/>
                    </p:spPr>
                  </p:cxnSp>
                  <p:sp>
                    <p:nvSpPr>
                      <p:cNvPr id="69" name="TextBox 68">
                        <a:extLst>
                          <a:ext uri="{FF2B5EF4-FFF2-40B4-BE49-F238E27FC236}">
                            <a16:creationId xmlns:a16="http://schemas.microsoft.com/office/drawing/2014/main" id="{B1423DC2-439A-67ED-DEB9-08DEC6F1991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568818" y="5211394"/>
                        <a:ext cx="1280160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Support</a:t>
                        </a:r>
                      </a:p>
                    </p:txBody>
                  </p:sp>
                </p:grpSp>
                <p:grpSp>
                  <p:nvGrpSpPr>
                    <p:cNvPr id="70" name="Group 69">
                      <a:extLst>
                        <a:ext uri="{FF2B5EF4-FFF2-40B4-BE49-F238E27FC236}">
                          <a16:creationId xmlns:a16="http://schemas.microsoft.com/office/drawing/2014/main" id="{E032F535-D2A8-0E4B-D0E8-9F458BD1AB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81653" y="5209989"/>
                      <a:ext cx="822960" cy="338554"/>
                      <a:chOff x="3517774" y="5211394"/>
                      <a:chExt cx="1371600" cy="338554"/>
                    </a:xfrm>
                  </p:grpSpPr>
                  <p:cxnSp>
                    <p:nvCxnSpPr>
                      <p:cNvPr id="71" name="Straight Arrow Connector 70">
                        <a:extLst>
                          <a:ext uri="{FF2B5EF4-FFF2-40B4-BE49-F238E27FC236}">
                            <a16:creationId xmlns:a16="http://schemas.microsoft.com/office/drawing/2014/main" id="{BEBC41EE-D891-7B64-4CFE-3BD9CEFE90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>
                        <a:off x="3517774" y="5503781"/>
                        <a:ext cx="1371600" cy="0"/>
                      </a:xfrm>
                      <a:prstGeom prst="straightConnector1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prstDash val="solid"/>
                        <a:round/>
                        <a:headEnd type="triangle"/>
                        <a:tailEnd type="triangle"/>
                      </a:ln>
                      <a:effectLst/>
                    </p:spPr>
                  </p:cxnSp>
                  <p:sp>
                    <p:nvSpPr>
                      <p:cNvPr id="72" name="TextBox 71">
                        <a:extLst>
                          <a:ext uri="{FF2B5EF4-FFF2-40B4-BE49-F238E27FC236}">
                            <a16:creationId xmlns:a16="http://schemas.microsoft.com/office/drawing/2014/main" id="{430F21B3-5832-74FB-3527-BA697488437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568818" y="5211394"/>
                        <a:ext cx="1280160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Close</a:t>
                        </a:r>
                      </a:p>
                    </p:txBody>
                  </p:sp>
                </p:grpSp>
              </p:grpSp>
              <p:sp>
                <p:nvSpPr>
                  <p:cNvPr id="34" name="Rectangle: Rounded Corners 33">
                    <a:extLst>
                      <a:ext uri="{FF2B5EF4-FFF2-40B4-BE49-F238E27FC236}">
                        <a16:creationId xmlns:a16="http://schemas.microsoft.com/office/drawing/2014/main" id="{C378DB0C-41EA-ED74-04F2-0AA653D4F51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52923" y="1199182"/>
                    <a:ext cx="1481328" cy="274320"/>
                  </a:xfrm>
                  <a:prstGeom prst="round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455613" rtl="0" eaLnBrk="0" fontAlgn="base" latinLnBrk="0" hangingPunct="0">
                      <a:lnSpc>
                        <a:spcPct val="10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Tx/>
                      <a:buSzTx/>
                      <a:buFontTx/>
                      <a:buNone/>
                      <a:tabLst>
                        <a:tab pos="190500" algn="l"/>
                        <a:tab pos="623888" algn="l"/>
                        <a:tab pos="5207000" algn="r"/>
                        <a:tab pos="5778500" algn="r"/>
                        <a:tab pos="6172200" algn="r"/>
                        <a:tab pos="6865938" algn="l"/>
                        <a:tab pos="7024688" algn="l"/>
                        <a:tab pos="7489825" algn="r"/>
                        <a:tab pos="7546975" algn="r"/>
                        <a:tab pos="8178800" algn="r"/>
                        <a:tab pos="8288338" algn="r"/>
                      </a:tabLst>
                    </a:pPr>
                    <a:r>
                      <a:rPr lang="en-US" sz="1200" dirty="0">
                        <a:solidFill>
                          <a:schemeClr val="bg1"/>
                        </a:solidFill>
                      </a:rPr>
                      <a:t>Prj. Approvals</a:t>
                    </a:r>
                    <a:endParaRPr kumimoji="0" lang="en-US" sz="120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+mn-lt"/>
                    </a:endParaRPr>
                  </a:p>
                </p:txBody>
              </p:sp>
              <p:sp>
                <p:nvSpPr>
                  <p:cNvPr id="41" name="Rectangle: Rounded Corners 40">
                    <a:extLst>
                      <a:ext uri="{FF2B5EF4-FFF2-40B4-BE49-F238E27FC236}">
                        <a16:creationId xmlns:a16="http://schemas.microsoft.com/office/drawing/2014/main" id="{DE4F4526-0EC0-C908-59DA-8A5B303C747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29938" y="1202463"/>
                    <a:ext cx="1371600" cy="274320"/>
                  </a:xfrm>
                  <a:prstGeom prst="round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455613" rtl="0" eaLnBrk="0" fontAlgn="base" latinLnBrk="0" hangingPunct="0">
                      <a:lnSpc>
                        <a:spcPct val="10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Tx/>
                      <a:buSzTx/>
                      <a:buFontTx/>
                      <a:buNone/>
                      <a:tabLst>
                        <a:tab pos="190500" algn="l"/>
                        <a:tab pos="623888" algn="l"/>
                        <a:tab pos="5207000" algn="r"/>
                        <a:tab pos="5778500" algn="r"/>
                        <a:tab pos="6172200" algn="r"/>
                        <a:tab pos="6865938" algn="l"/>
                        <a:tab pos="7024688" algn="l"/>
                        <a:tab pos="7489825" algn="r"/>
                        <a:tab pos="7546975" algn="r"/>
                        <a:tab pos="8178800" algn="r"/>
                        <a:tab pos="8288338" algn="r"/>
                      </a:tabLst>
                    </a:pPr>
                    <a:r>
                      <a: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rPr>
                      <a:t>Getting it Going</a:t>
                    </a:r>
                  </a:p>
                </p:txBody>
              </p:sp>
            </p:grp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DDF9493D-E728-1248-80D4-F3F0E789CC5F}"/>
                    </a:ext>
                  </a:extLst>
                </p:cNvPr>
                <p:cNvSpPr txBox="1"/>
                <p:nvPr/>
              </p:nvSpPr>
              <p:spPr>
                <a:xfrm>
                  <a:off x="5365631" y="6010647"/>
                  <a:ext cx="141673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Lifecycle</a:t>
                  </a:r>
                </a:p>
              </p:txBody>
            </p:sp>
          </p:grp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7283C9EB-23C0-2B4E-6275-2A20B25901D2}"/>
                  </a:ext>
                </a:extLst>
              </p:cNvPr>
              <p:cNvCxnSpPr/>
              <p:nvPr/>
            </p:nvCxnSpPr>
            <p:spPr>
              <a:xfrm>
                <a:off x="4178018" y="4980876"/>
                <a:ext cx="0" cy="1097280"/>
              </a:xfrm>
              <a:prstGeom prst="line">
                <a:avLst/>
              </a:prstGeom>
              <a:ln w="38100">
                <a:solidFill>
                  <a:srgbClr val="C00000">
                    <a:alpha val="50000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rapezoid 61">
              <a:extLst>
                <a:ext uri="{FF2B5EF4-FFF2-40B4-BE49-F238E27FC236}">
                  <a16:creationId xmlns:a16="http://schemas.microsoft.com/office/drawing/2014/main" id="{48EAEC67-317E-4B01-60AD-21052C75BA31}"/>
                </a:ext>
              </a:extLst>
            </p:cNvPr>
            <p:cNvSpPr/>
            <p:nvPr/>
          </p:nvSpPr>
          <p:spPr>
            <a:xfrm rot="5400000">
              <a:off x="789252" y="2636963"/>
              <a:ext cx="3962153" cy="1481327"/>
            </a:xfrm>
            <a:prstGeom prst="trapezoid">
              <a:avLst/>
            </a:prstGeom>
            <a:solidFill>
              <a:srgbClr val="00B050">
                <a:alpha val="34000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rapezoid 78">
              <a:extLst>
                <a:ext uri="{FF2B5EF4-FFF2-40B4-BE49-F238E27FC236}">
                  <a16:creationId xmlns:a16="http://schemas.microsoft.com/office/drawing/2014/main" id="{5F20F962-8FA7-F57A-0B65-F2F37E99C0CF}"/>
                </a:ext>
              </a:extLst>
            </p:cNvPr>
            <p:cNvSpPr/>
            <p:nvPr/>
          </p:nvSpPr>
          <p:spPr>
            <a:xfrm rot="5400000">
              <a:off x="2495732" y="2708542"/>
              <a:ext cx="3383280" cy="1371601"/>
            </a:xfrm>
            <a:prstGeom prst="trapezoid">
              <a:avLst/>
            </a:prstGeom>
            <a:solidFill>
              <a:srgbClr val="FFFF00">
                <a:alpha val="34000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887367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531E7-356D-6353-FB97-6CD6DA5F7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4292B9A-665A-AE38-7A22-4921B47F76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Levels of Accuracy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C50B9BA-D9A9-4C10-F96A-8EF60F556D2C}"/>
              </a:ext>
            </a:extLst>
          </p:cNvPr>
          <p:cNvGrpSpPr/>
          <p:nvPr/>
        </p:nvGrpSpPr>
        <p:grpSpPr>
          <a:xfrm>
            <a:off x="2133590" y="1086939"/>
            <a:ext cx="8138160" cy="5212080"/>
            <a:chOff x="2133590" y="1009291"/>
            <a:chExt cx="8138160" cy="521208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44979-99AE-DEFC-F891-E9C472FC3836}"/>
                </a:ext>
              </a:extLst>
            </p:cNvPr>
            <p:cNvGrpSpPr/>
            <p:nvPr/>
          </p:nvGrpSpPr>
          <p:grpSpPr>
            <a:xfrm>
              <a:off x="2236177" y="1384018"/>
              <a:ext cx="7627630" cy="4736947"/>
              <a:chOff x="2117075" y="1483743"/>
              <a:chExt cx="7627630" cy="473694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810F09C-8AA6-3960-31A5-CAFFCCD9BDCC}"/>
                  </a:ext>
                </a:extLst>
              </p:cNvPr>
              <p:cNvGrpSpPr/>
              <p:nvPr/>
            </p:nvGrpSpPr>
            <p:grpSpPr>
              <a:xfrm>
                <a:off x="2345678" y="1483743"/>
                <a:ext cx="7399027" cy="4339087"/>
                <a:chOff x="2345678" y="1483743"/>
                <a:chExt cx="7399027" cy="433908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CC4F628-4AAB-8331-CC4E-4655254B7714}"/>
                    </a:ext>
                  </a:extLst>
                </p:cNvPr>
                <p:cNvSpPr/>
                <p:nvPr/>
              </p:nvSpPr>
              <p:spPr>
                <a:xfrm>
                  <a:off x="2967487" y="1483743"/>
                  <a:ext cx="6777218" cy="433908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33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  <a:gs pos="64000">
                      <a:schemeClr val="bg1">
                        <a:lumMod val="85000"/>
                      </a:schemeClr>
                    </a:gs>
                  </a:gsLst>
                  <a:lin ang="189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2E7DE9EB-3669-11F4-5B7E-1B8E1D0B96B1}"/>
                    </a:ext>
                  </a:extLst>
                </p:cNvPr>
                <p:cNvGrpSpPr/>
                <p:nvPr/>
              </p:nvGrpSpPr>
              <p:grpSpPr>
                <a:xfrm>
                  <a:off x="2345678" y="2186986"/>
                  <a:ext cx="7329136" cy="3505904"/>
                  <a:chOff x="2345678" y="2213786"/>
                  <a:chExt cx="7329136" cy="3479101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003025F4-DED3-22C2-918D-5D82C1EA03E6}"/>
                      </a:ext>
                    </a:extLst>
                  </p:cNvPr>
                  <p:cNvGrpSpPr/>
                  <p:nvPr/>
                </p:nvGrpSpPr>
                <p:grpSpPr>
                  <a:xfrm>
                    <a:off x="3105991" y="2252112"/>
                    <a:ext cx="6568823" cy="3321219"/>
                    <a:chOff x="2309001" y="2428705"/>
                    <a:chExt cx="6179389" cy="2186426"/>
                  </a:xfrm>
                </p:grpSpPr>
                <p:sp>
                  <p:nvSpPr>
                    <p:cNvPr id="3" name="Isosceles Triangle 2">
                      <a:extLst>
                        <a:ext uri="{FF2B5EF4-FFF2-40B4-BE49-F238E27FC236}">
                          <a16:creationId xmlns:a16="http://schemas.microsoft.com/office/drawing/2014/main" id="{BFEF4430-0EA7-68E3-5553-6850D0A5D0E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310960" y="437700"/>
                      <a:ext cx="2175472" cy="6179389"/>
                    </a:xfrm>
                    <a:prstGeom prst="triangle">
                      <a:avLst>
                        <a:gd name="adj" fmla="val 77176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cxnSp>
                  <p:nvCxnSpPr>
                    <p:cNvPr id="6" name="Straight Connector 5">
                      <a:extLst>
                        <a:ext uri="{FF2B5EF4-FFF2-40B4-BE49-F238E27FC236}">
                          <a16:creationId xmlns:a16="http://schemas.microsoft.com/office/drawing/2014/main" id="{8120D93B-CBE7-F28B-F64A-F91A47B033F0}"/>
                        </a:ext>
                      </a:extLst>
                    </p:cNvPr>
                    <p:cNvCxnSpPr>
                      <a:cxnSpLocks/>
                      <a:stCxn id="3" idx="0"/>
                      <a:endCxn id="3" idx="3"/>
                    </p:cNvCxnSpPr>
                    <p:nvPr/>
                  </p:nvCxnSpPr>
                  <p:spPr>
                    <a:xfrm flipH="1">
                      <a:off x="2309001" y="4118600"/>
                      <a:ext cx="6179389" cy="0"/>
                    </a:xfrm>
                    <a:prstGeom prst="line">
                      <a:avLst/>
                    </a:prstGeom>
                    <a:ln w="28575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" name="Straight Connector 7">
                      <a:extLst>
                        <a:ext uri="{FF2B5EF4-FFF2-40B4-BE49-F238E27FC236}">
                          <a16:creationId xmlns:a16="http://schemas.microsoft.com/office/drawing/2014/main" id="{1E137584-1F19-5D95-A604-80795D70A7E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915728" y="2609512"/>
                      <a:ext cx="0" cy="1935466"/>
                    </a:xfrm>
                    <a:prstGeom prst="line">
                      <a:avLst/>
                    </a:prstGeom>
                    <a:ln w="28575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" name="Straight Connector 8">
                      <a:extLst>
                        <a:ext uri="{FF2B5EF4-FFF2-40B4-BE49-F238E27FC236}">
                          <a16:creationId xmlns:a16="http://schemas.microsoft.com/office/drawing/2014/main" id="{5E7FF18A-2BF8-C7CF-D2DC-39BCCE15FBE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09002" y="2428705"/>
                      <a:ext cx="0" cy="2180385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26F9B2B-CC75-2215-067F-95664495156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014195" y="3667347"/>
                    <a:ext cx="82856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Range</a:t>
                    </a: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3F74FE87-DD2B-916E-6355-CF6EB74869B9}"/>
                      </a:ext>
                    </a:extLst>
                  </p:cNvPr>
                  <p:cNvSpPr txBox="1"/>
                  <p:nvPr/>
                </p:nvSpPr>
                <p:spPr>
                  <a:xfrm>
                    <a:off x="2400181" y="2213786"/>
                    <a:ext cx="49564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75%</a:t>
                    </a:r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1ECDFE80-E2CC-4300-9A01-84F2598039A3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552" y="4652661"/>
                    <a:ext cx="40427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837624FA-3BD4-7BCD-BAEB-FA80D3A12D90}"/>
                      </a:ext>
                    </a:extLst>
                  </p:cNvPr>
                  <p:cNvSpPr txBox="1"/>
                  <p:nvPr/>
                </p:nvSpPr>
                <p:spPr>
                  <a:xfrm>
                    <a:off x="2400180" y="3825326"/>
                    <a:ext cx="49565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25%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BBFC17BB-6C66-7958-B332-CE1AE75C02BA}"/>
                      </a:ext>
                    </a:extLst>
                  </p:cNvPr>
                  <p:cNvSpPr txBox="1"/>
                  <p:nvPr/>
                </p:nvSpPr>
                <p:spPr>
                  <a:xfrm>
                    <a:off x="2400180" y="3032495"/>
                    <a:ext cx="49565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50%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16180595-AF8B-E3D0-FE2D-75B9F98E7007}"/>
                      </a:ext>
                    </a:extLst>
                  </p:cNvPr>
                  <p:cNvSpPr txBox="1"/>
                  <p:nvPr/>
                </p:nvSpPr>
                <p:spPr>
                  <a:xfrm>
                    <a:off x="2345678" y="5385110"/>
                    <a:ext cx="55015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r"/>
                    <a:r>
                      <a: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-25%</a:t>
                    </a:r>
                  </a:p>
                </p:txBody>
              </p:sp>
            </p:grp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2302DCB-E8BB-AB85-B2DA-B641F88076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32982" y="5811334"/>
                  <a:ext cx="6793992" cy="0"/>
                </a:xfrm>
                <a:prstGeom prst="line">
                  <a:avLst/>
                </a:prstGeom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15DDE746-22FD-D087-DDAE-54EAE6905E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804929" y="3646299"/>
                  <a:ext cx="4325112" cy="0"/>
                </a:xfrm>
                <a:prstGeom prst="line">
                  <a:avLst/>
                </a:prstGeom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85405E9-5857-6B1D-22A2-3EFF1355A4A3}"/>
                  </a:ext>
                </a:extLst>
              </p:cNvPr>
              <p:cNvSpPr txBox="1"/>
              <p:nvPr/>
            </p:nvSpPr>
            <p:spPr>
              <a:xfrm>
                <a:off x="5676412" y="5820580"/>
                <a:ext cx="7024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F6A39C-0151-AAE6-0A24-39F2CEBED6B1}"/>
                  </a:ext>
                </a:extLst>
              </p:cNvPr>
              <p:cNvSpPr txBox="1"/>
              <p:nvPr/>
            </p:nvSpPr>
            <p:spPr>
              <a:xfrm rot="16200000">
                <a:off x="1757746" y="3694331"/>
                <a:ext cx="11187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Accuracy</a:t>
                </a:r>
              </a:p>
            </p:txBody>
          </p:sp>
        </p:grp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35BD923-F9F0-FAE3-1F81-E7A857E1C71D}"/>
                </a:ext>
              </a:extLst>
            </p:cNvPr>
            <p:cNvSpPr/>
            <p:nvPr/>
          </p:nvSpPr>
          <p:spPr>
            <a:xfrm>
              <a:off x="2133590" y="1009291"/>
              <a:ext cx="8138160" cy="5212080"/>
            </a:xfrm>
            <a:prstGeom prst="roundRect">
              <a:avLst/>
            </a:prstGeom>
            <a:noFill/>
            <a:ln w="28575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EDF785B-D19F-8CB7-4DC1-7A3E9CFF31BD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4</a:t>
            </a:r>
          </a:p>
        </p:txBody>
      </p:sp>
    </p:spTree>
    <p:extLst>
      <p:ext uri="{BB962C8B-B14F-4D97-AF65-F5344CB8AC3E}">
        <p14:creationId xmlns:p14="http://schemas.microsoft.com/office/powerpoint/2010/main" val="5094024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9B1D9-B841-35C2-FE0C-A9395C0D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FC2EB-2B72-DC5C-2C8C-0CA0C5365B8D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4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43389-ACB8-0E36-EB22-15A8F9F34536}"/>
              </a:ext>
            </a:extLst>
          </p:cNvPr>
          <p:cNvGrpSpPr/>
          <p:nvPr/>
        </p:nvGrpSpPr>
        <p:grpSpPr>
          <a:xfrm>
            <a:off x="673097" y="1772944"/>
            <a:ext cx="5420787" cy="2268529"/>
            <a:chOff x="673097" y="1160471"/>
            <a:chExt cx="5420787" cy="226852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7C251ED-99C8-7E3D-DBC2-335D0C6C3F8C}"/>
                </a:ext>
              </a:extLst>
            </p:cNvPr>
            <p:cNvGrpSpPr/>
            <p:nvPr/>
          </p:nvGrpSpPr>
          <p:grpSpPr>
            <a:xfrm>
              <a:off x="673097" y="1688757"/>
              <a:ext cx="5420787" cy="1740243"/>
              <a:chOff x="688650" y="1190438"/>
              <a:chExt cx="5420787" cy="1740243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34D4AAAB-E9E0-7AAB-3684-0DE42D4679F6}"/>
                  </a:ext>
                </a:extLst>
              </p:cNvPr>
              <p:cNvSpPr/>
              <p:nvPr/>
            </p:nvSpPr>
            <p:spPr>
              <a:xfrm>
                <a:off x="2886628" y="1190441"/>
                <a:ext cx="1121434" cy="526211"/>
              </a:xfrm>
              <a:prstGeom prst="roundRect">
                <a:avLst>
                  <a:gd name="adj" fmla="val 2978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Manager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684F5684-A222-D06F-F4A3-AC3F8B93BAD5}"/>
                  </a:ext>
                </a:extLst>
              </p:cNvPr>
              <p:cNvSpPr/>
              <p:nvPr/>
            </p:nvSpPr>
            <p:spPr>
              <a:xfrm>
                <a:off x="1047498" y="1877681"/>
                <a:ext cx="1121434" cy="52621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Functional Area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20B27F-8E64-09B2-3D2C-3385657F8659}"/>
                  </a:ext>
                </a:extLst>
              </p:cNvPr>
              <p:cNvSpPr/>
              <p:nvPr/>
            </p:nvSpPr>
            <p:spPr>
              <a:xfrm>
                <a:off x="2886628" y="1877681"/>
                <a:ext cx="1121434" cy="52621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Functional Area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664370BC-1535-8305-FEC6-F06415053432}"/>
                  </a:ext>
                </a:extLst>
              </p:cNvPr>
              <p:cNvSpPr/>
              <p:nvPr/>
            </p:nvSpPr>
            <p:spPr>
              <a:xfrm>
                <a:off x="4725758" y="1877680"/>
                <a:ext cx="1121434" cy="52621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Functional Area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1A53B20-5A33-EC47-6F71-615811399999}"/>
                  </a:ext>
                </a:extLst>
              </p:cNvPr>
              <p:cNvSpPr/>
              <p:nvPr/>
            </p:nvSpPr>
            <p:spPr>
              <a:xfrm>
                <a:off x="688650" y="2564921"/>
                <a:ext cx="822960" cy="36576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Skills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91D2C09C-20D8-5F62-A499-F9D1B162C2B9}"/>
                  </a:ext>
                </a:extLst>
              </p:cNvPr>
              <p:cNvSpPr/>
              <p:nvPr/>
            </p:nvSpPr>
            <p:spPr>
              <a:xfrm>
                <a:off x="1608215" y="2564921"/>
                <a:ext cx="822960" cy="36576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Skills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4769403-2BEE-0EEE-213B-731DD5DE0377}"/>
                  </a:ext>
                </a:extLst>
              </p:cNvPr>
              <p:cNvSpPr/>
              <p:nvPr/>
            </p:nvSpPr>
            <p:spPr>
              <a:xfrm>
                <a:off x="2527780" y="2564921"/>
                <a:ext cx="822960" cy="36576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Skills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40D1DFD-414F-3D5D-14CB-D57FC180CB89}"/>
                  </a:ext>
                </a:extLst>
              </p:cNvPr>
              <p:cNvSpPr/>
              <p:nvPr/>
            </p:nvSpPr>
            <p:spPr>
              <a:xfrm>
                <a:off x="3447345" y="2564921"/>
                <a:ext cx="822960" cy="36576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Skills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399F2A2C-8973-BF8E-6448-255E768C941C}"/>
                  </a:ext>
                </a:extLst>
              </p:cNvPr>
              <p:cNvSpPr/>
              <p:nvPr/>
            </p:nvSpPr>
            <p:spPr>
              <a:xfrm>
                <a:off x="4366910" y="2564921"/>
                <a:ext cx="822960" cy="36576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Skills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D88DBBB6-76FC-C4EA-19A0-9EC6B9AF15B7}"/>
                  </a:ext>
                </a:extLst>
              </p:cNvPr>
              <p:cNvSpPr/>
              <p:nvPr/>
            </p:nvSpPr>
            <p:spPr>
              <a:xfrm>
                <a:off x="5286477" y="2564921"/>
                <a:ext cx="822960" cy="36576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Skills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80507CB-E2E8-46A2-8767-F5121AE78873}"/>
                  </a:ext>
                </a:extLst>
              </p:cNvPr>
              <p:cNvSpPr/>
              <p:nvPr/>
            </p:nvSpPr>
            <p:spPr>
              <a:xfrm>
                <a:off x="4363689" y="1190439"/>
                <a:ext cx="1121434" cy="526211"/>
              </a:xfrm>
              <a:prstGeom prst="roundRect">
                <a:avLst>
                  <a:gd name="adj" fmla="val 2978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Stakeholders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7CEB1B57-4444-5781-D537-8C962D4ED88F}"/>
                  </a:ext>
                </a:extLst>
              </p:cNvPr>
              <p:cNvSpPr/>
              <p:nvPr/>
            </p:nvSpPr>
            <p:spPr>
              <a:xfrm>
                <a:off x="1415438" y="1190438"/>
                <a:ext cx="1121434" cy="526211"/>
              </a:xfrm>
              <a:prstGeom prst="roundRect">
                <a:avLst>
                  <a:gd name="adj" fmla="val 2978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Leadership </a:t>
                </a:r>
              </a:p>
              <a:p>
                <a:pPr algn="ctr"/>
                <a:r>
                  <a:rPr lang="en-US" sz="14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Sponsors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92B5360-9356-3218-4F3C-781D88FC8697}"/>
                  </a:ext>
                </a:extLst>
              </p:cNvPr>
              <p:cNvCxnSpPr>
                <a:stCxn id="4" idx="1"/>
                <a:endCxn id="16" idx="3"/>
              </p:cNvCxnSpPr>
              <p:nvPr/>
            </p:nvCxnSpPr>
            <p:spPr>
              <a:xfrm flipH="1" flipV="1">
                <a:off x="2536872" y="1453544"/>
                <a:ext cx="349756" cy="3"/>
              </a:xfrm>
              <a:prstGeom prst="line">
                <a:avLst/>
              </a:prstGeom>
              <a:ln w="12700">
                <a:solidFill>
                  <a:schemeClr val="tx2">
                    <a:lumMod val="90000"/>
                    <a:lumOff val="1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FCBEFB8-38CA-3155-F717-F2E046DFEEBD}"/>
                  </a:ext>
                </a:extLst>
              </p:cNvPr>
              <p:cNvCxnSpPr/>
              <p:nvPr/>
            </p:nvCxnSpPr>
            <p:spPr>
              <a:xfrm flipH="1" flipV="1">
                <a:off x="4008062" y="1453543"/>
                <a:ext cx="349756" cy="3"/>
              </a:xfrm>
              <a:prstGeom prst="line">
                <a:avLst/>
              </a:prstGeom>
              <a:ln w="12700">
                <a:solidFill>
                  <a:schemeClr val="tx2">
                    <a:lumMod val="90000"/>
                    <a:lumOff val="1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C5FE355-E8E3-39FB-80D2-4B9CFC89EC2A}"/>
                  </a:ext>
                </a:extLst>
              </p:cNvPr>
              <p:cNvCxnSpPr>
                <a:cxnSpLocks/>
                <a:stCxn id="7" idx="0"/>
                <a:endCxn id="4" idx="2"/>
              </p:cNvCxnSpPr>
              <p:nvPr/>
            </p:nvCxnSpPr>
            <p:spPr>
              <a:xfrm flipV="1">
                <a:off x="3447345" y="1716652"/>
                <a:ext cx="0" cy="161029"/>
              </a:xfrm>
              <a:prstGeom prst="line">
                <a:avLst/>
              </a:prstGeom>
              <a:ln w="12700">
                <a:solidFill>
                  <a:schemeClr val="tx2">
                    <a:lumMod val="90000"/>
                    <a:lumOff val="1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or: Elbow 23">
                <a:extLst>
                  <a:ext uri="{FF2B5EF4-FFF2-40B4-BE49-F238E27FC236}">
                    <a16:creationId xmlns:a16="http://schemas.microsoft.com/office/drawing/2014/main" id="{F2586D38-9BDA-16E8-F0D1-F86DDCAB539D}"/>
                  </a:ext>
                </a:extLst>
              </p:cNvPr>
              <p:cNvCxnSpPr>
                <a:stCxn id="4" idx="2"/>
                <a:endCxn id="6" idx="0"/>
              </p:cNvCxnSpPr>
              <p:nvPr/>
            </p:nvCxnSpPr>
            <p:spPr>
              <a:xfrm rot="5400000">
                <a:off x="2447266" y="877601"/>
                <a:ext cx="161029" cy="1839130"/>
              </a:xfrm>
              <a:prstGeom prst="bentConnector3">
                <a:avLst/>
              </a:prstGeom>
              <a:ln w="12700">
                <a:solidFill>
                  <a:schemeClr val="tx2">
                    <a:lumMod val="90000"/>
                    <a:lumOff val="1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or: Elbow 24">
                <a:extLst>
                  <a:ext uri="{FF2B5EF4-FFF2-40B4-BE49-F238E27FC236}">
                    <a16:creationId xmlns:a16="http://schemas.microsoft.com/office/drawing/2014/main" id="{1659EB78-BEE4-FFDF-4540-49220C283D10}"/>
                  </a:ext>
                </a:extLst>
              </p:cNvPr>
              <p:cNvCxnSpPr>
                <a:cxnSpLocks/>
                <a:stCxn id="4" idx="2"/>
                <a:endCxn id="8" idx="0"/>
              </p:cNvCxnSpPr>
              <p:nvPr/>
            </p:nvCxnSpPr>
            <p:spPr>
              <a:xfrm rot="16200000" flipH="1">
                <a:off x="4286396" y="877601"/>
                <a:ext cx="161028" cy="1839130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2">
                    <a:lumMod val="90000"/>
                    <a:lumOff val="1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or: Elbow 27">
                <a:extLst>
                  <a:ext uri="{FF2B5EF4-FFF2-40B4-BE49-F238E27FC236}">
                    <a16:creationId xmlns:a16="http://schemas.microsoft.com/office/drawing/2014/main" id="{C04BAA9A-778F-547E-DD88-F4AC61CBE49C}"/>
                  </a:ext>
                </a:extLst>
              </p:cNvPr>
              <p:cNvCxnSpPr>
                <a:cxnSpLocks/>
                <a:stCxn id="7" idx="2"/>
                <a:endCxn id="11" idx="0"/>
              </p:cNvCxnSpPr>
              <p:nvPr/>
            </p:nvCxnSpPr>
            <p:spPr>
              <a:xfrm rot="5400000">
                <a:off x="3112789" y="2230364"/>
                <a:ext cx="161029" cy="508085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2">
                    <a:lumMod val="90000"/>
                    <a:lumOff val="1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or: Elbow 30">
                <a:extLst>
                  <a:ext uri="{FF2B5EF4-FFF2-40B4-BE49-F238E27FC236}">
                    <a16:creationId xmlns:a16="http://schemas.microsoft.com/office/drawing/2014/main" id="{CCC4A6E3-F27C-5638-6F14-4FC8AF5FCC1B}"/>
                  </a:ext>
                </a:extLst>
              </p:cNvPr>
              <p:cNvCxnSpPr>
                <a:cxnSpLocks/>
                <a:stCxn id="6" idx="2"/>
                <a:endCxn id="9" idx="0"/>
              </p:cNvCxnSpPr>
              <p:nvPr/>
            </p:nvCxnSpPr>
            <p:spPr>
              <a:xfrm rot="5400000">
                <a:off x="1273659" y="2230364"/>
                <a:ext cx="161029" cy="508085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2">
                    <a:lumMod val="90000"/>
                    <a:lumOff val="1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or: Elbow 33">
                <a:extLst>
                  <a:ext uri="{FF2B5EF4-FFF2-40B4-BE49-F238E27FC236}">
                    <a16:creationId xmlns:a16="http://schemas.microsoft.com/office/drawing/2014/main" id="{1CA09AD6-A341-5473-40D9-2AC9E86436B3}"/>
                  </a:ext>
                </a:extLst>
              </p:cNvPr>
              <p:cNvCxnSpPr>
                <a:cxnSpLocks/>
                <a:stCxn id="8" idx="2"/>
                <a:endCxn id="13" idx="0"/>
              </p:cNvCxnSpPr>
              <p:nvPr/>
            </p:nvCxnSpPr>
            <p:spPr>
              <a:xfrm rot="5400000">
                <a:off x="4951918" y="2230364"/>
                <a:ext cx="161030" cy="508085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2">
                    <a:lumMod val="90000"/>
                    <a:lumOff val="1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6512D6B5-70E2-8B0D-8B97-D0E4CE054316}"/>
                  </a:ext>
                </a:extLst>
              </p:cNvPr>
              <p:cNvCxnSpPr>
                <a:cxnSpLocks/>
                <a:stCxn id="8" idx="2"/>
                <a:endCxn id="14" idx="0"/>
              </p:cNvCxnSpPr>
              <p:nvPr/>
            </p:nvCxnSpPr>
            <p:spPr>
              <a:xfrm rot="16200000" flipH="1">
                <a:off x="5411701" y="2278665"/>
                <a:ext cx="161030" cy="411482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2">
                    <a:lumMod val="90000"/>
                    <a:lumOff val="1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or: Elbow 39">
                <a:extLst>
                  <a:ext uri="{FF2B5EF4-FFF2-40B4-BE49-F238E27FC236}">
                    <a16:creationId xmlns:a16="http://schemas.microsoft.com/office/drawing/2014/main" id="{4AA47BD2-A3E2-515B-6FE1-6117FBD5F7BC}"/>
                  </a:ext>
                </a:extLst>
              </p:cNvPr>
              <p:cNvCxnSpPr>
                <a:cxnSpLocks/>
                <a:stCxn id="7" idx="2"/>
                <a:endCxn id="12" idx="0"/>
              </p:cNvCxnSpPr>
              <p:nvPr/>
            </p:nvCxnSpPr>
            <p:spPr>
              <a:xfrm rot="16200000" flipH="1">
                <a:off x="3572571" y="2278666"/>
                <a:ext cx="161029" cy="411480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2">
                    <a:lumMod val="90000"/>
                    <a:lumOff val="1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or: Elbow 42">
                <a:extLst>
                  <a:ext uri="{FF2B5EF4-FFF2-40B4-BE49-F238E27FC236}">
                    <a16:creationId xmlns:a16="http://schemas.microsoft.com/office/drawing/2014/main" id="{6D529DB7-4B86-7521-CB12-4FEF816386F7}"/>
                  </a:ext>
                </a:extLst>
              </p:cNvPr>
              <p:cNvCxnSpPr>
                <a:cxnSpLocks/>
                <a:stCxn id="6" idx="2"/>
                <a:endCxn id="10" idx="0"/>
              </p:cNvCxnSpPr>
              <p:nvPr/>
            </p:nvCxnSpPr>
            <p:spPr>
              <a:xfrm rot="16200000" flipH="1">
                <a:off x="1733441" y="2278666"/>
                <a:ext cx="161029" cy="411480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2">
                    <a:lumMod val="90000"/>
                    <a:lumOff val="1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1BDEAA1-FA67-F27D-6C17-2C365B6559FA}"/>
                </a:ext>
              </a:extLst>
            </p:cNvPr>
            <p:cNvSpPr txBox="1"/>
            <p:nvPr/>
          </p:nvSpPr>
          <p:spPr>
            <a:xfrm>
              <a:off x="945140" y="1160471"/>
              <a:ext cx="4576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Identify Needed Skills &amp; the People With Them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E26359A-AD24-8092-76D2-D91DCDA1A6C2}"/>
              </a:ext>
            </a:extLst>
          </p:cNvPr>
          <p:cNvGrpSpPr/>
          <p:nvPr/>
        </p:nvGrpSpPr>
        <p:grpSpPr>
          <a:xfrm>
            <a:off x="6921080" y="1777998"/>
            <a:ext cx="3298916" cy="3473367"/>
            <a:chOff x="6924696" y="1159302"/>
            <a:chExt cx="3298916" cy="3473367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D73DD29-F21B-6909-DE23-39CBF8012008}"/>
                </a:ext>
              </a:extLst>
            </p:cNvPr>
            <p:cNvGrpSpPr/>
            <p:nvPr/>
          </p:nvGrpSpPr>
          <p:grpSpPr>
            <a:xfrm>
              <a:off x="7362466" y="1688757"/>
              <a:ext cx="2823935" cy="2943912"/>
              <a:chOff x="7256061" y="1821893"/>
              <a:chExt cx="2823935" cy="2943912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0568EAB-47E6-13D3-F99D-8430B69DEA8D}"/>
                  </a:ext>
                </a:extLst>
              </p:cNvPr>
              <p:cNvGrpSpPr/>
              <p:nvPr/>
            </p:nvGrpSpPr>
            <p:grpSpPr>
              <a:xfrm>
                <a:off x="7256061" y="1821893"/>
                <a:ext cx="1280160" cy="1336805"/>
                <a:chOff x="7341079" y="1632112"/>
                <a:chExt cx="1280160" cy="1336805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DEFFC3FF-FE85-68A3-7B80-25095F9FE4D0}"/>
                    </a:ext>
                  </a:extLst>
                </p:cNvPr>
                <p:cNvSpPr/>
                <p:nvPr/>
              </p:nvSpPr>
              <p:spPr>
                <a:xfrm>
                  <a:off x="7341079" y="1688757"/>
                  <a:ext cx="1280160" cy="1280160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F152ECF-AE7C-C274-6362-055B95CB4751}"/>
                    </a:ext>
                  </a:extLst>
                </p:cNvPr>
                <p:cNvSpPr/>
                <p:nvPr/>
              </p:nvSpPr>
              <p:spPr>
                <a:xfrm>
                  <a:off x="7341079" y="1632112"/>
                  <a:ext cx="128016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External Organizations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0786A24-BBB7-376C-8F3B-0A2AA1A3C0C9}"/>
                  </a:ext>
                </a:extLst>
              </p:cNvPr>
              <p:cNvGrpSpPr/>
              <p:nvPr/>
            </p:nvGrpSpPr>
            <p:grpSpPr>
              <a:xfrm>
                <a:off x="8799836" y="1821893"/>
                <a:ext cx="1280160" cy="1336805"/>
                <a:chOff x="7341079" y="1632112"/>
                <a:chExt cx="1280160" cy="1336805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36C7AE8A-10CC-F160-3849-3F2EF9F93F5F}"/>
                    </a:ext>
                  </a:extLst>
                </p:cNvPr>
                <p:cNvSpPr/>
                <p:nvPr/>
              </p:nvSpPr>
              <p:spPr>
                <a:xfrm>
                  <a:off x="7341079" y="1688757"/>
                  <a:ext cx="1280160" cy="1280160"/>
                </a:xfrm>
                <a:prstGeom prst="ellipse">
                  <a:avLst/>
                </a:prstGeom>
                <a:blipFill dpi="0" rotWithShape="1">
                  <a:blip r:embed="rId3"/>
                  <a:srcRect/>
                  <a:stretch>
                    <a:fillRect l="5000" t="5000" r="5000" b="5000"/>
                  </a:stretch>
                </a:blipFill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1F0D289C-4B36-B2DD-5DF8-C5FB34B9BF61}"/>
                    </a:ext>
                  </a:extLst>
                </p:cNvPr>
                <p:cNvSpPr/>
                <p:nvPr/>
              </p:nvSpPr>
              <p:spPr>
                <a:xfrm>
                  <a:off x="7341079" y="1632112"/>
                  <a:ext cx="128016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Technology</a:t>
                  </a:r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20658AE0-C457-231B-4972-8992D402BDE1}"/>
                  </a:ext>
                </a:extLst>
              </p:cNvPr>
              <p:cNvGrpSpPr/>
              <p:nvPr/>
            </p:nvGrpSpPr>
            <p:grpSpPr>
              <a:xfrm>
                <a:off x="7256061" y="3429000"/>
                <a:ext cx="1280160" cy="1336805"/>
                <a:chOff x="7341079" y="1632112"/>
                <a:chExt cx="1280160" cy="1336805"/>
              </a:xfrm>
            </p:grpSpPr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1D726A27-7679-1C9D-28CC-8688E7587DC1}"/>
                    </a:ext>
                  </a:extLst>
                </p:cNvPr>
                <p:cNvSpPr/>
                <p:nvPr/>
              </p:nvSpPr>
              <p:spPr>
                <a:xfrm>
                  <a:off x="7341079" y="1688757"/>
                  <a:ext cx="1280160" cy="1280160"/>
                </a:xfrm>
                <a:prstGeom prst="ellipse">
                  <a:avLst/>
                </a:prstGeom>
                <a:blipFill dpi="0" rotWithShape="1">
                  <a:blip r:embed="rId4"/>
                  <a:srcRect/>
                  <a:stretch>
                    <a:fillRect l="5000" t="5000" r="5000" b="5000"/>
                  </a:stretch>
                </a:blipFill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7C352D8-B0AF-7A6D-4101-E32E52F27C85}"/>
                    </a:ext>
                  </a:extLst>
                </p:cNvPr>
                <p:cNvSpPr/>
                <p:nvPr/>
              </p:nvSpPr>
              <p:spPr>
                <a:xfrm>
                  <a:off x="7341079" y="1632112"/>
                  <a:ext cx="128016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Specialized Equipment</a:t>
                  </a:r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184A7D3-BEBB-C867-5072-352CF2FEE7C2}"/>
                  </a:ext>
                </a:extLst>
              </p:cNvPr>
              <p:cNvGrpSpPr/>
              <p:nvPr/>
            </p:nvGrpSpPr>
            <p:grpSpPr>
              <a:xfrm>
                <a:off x="8799836" y="3429000"/>
                <a:ext cx="1280160" cy="1336805"/>
                <a:chOff x="7341079" y="1632112"/>
                <a:chExt cx="1280160" cy="1336805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59E7562F-7E90-D252-F323-865659113595}"/>
                    </a:ext>
                  </a:extLst>
                </p:cNvPr>
                <p:cNvSpPr/>
                <p:nvPr/>
              </p:nvSpPr>
              <p:spPr>
                <a:xfrm>
                  <a:off x="7341079" y="1688757"/>
                  <a:ext cx="1280160" cy="1280160"/>
                </a:xfrm>
                <a:prstGeom prst="ellipse">
                  <a:avLst/>
                </a:prstGeom>
                <a:blipFill dpi="0" rotWithShape="1">
                  <a:blip r:embed="rId5"/>
                  <a:srcRect/>
                  <a:stretch>
                    <a:fillRect l="5000" t="5000" r="5000" b="5000"/>
                  </a:stretch>
                </a:blipFill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927AF01-6F0C-C3C7-0B65-D2CCA2C432AF}"/>
                    </a:ext>
                  </a:extLst>
                </p:cNvPr>
                <p:cNvSpPr/>
                <p:nvPr/>
              </p:nvSpPr>
              <p:spPr>
                <a:xfrm>
                  <a:off x="7341079" y="1632112"/>
                  <a:ext cx="128016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Facilities / Buildings</a:t>
                  </a:r>
                </a:p>
              </p:txBody>
            </p:sp>
          </p:grp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4EC1A51-3E64-3E8F-8FBF-BA6083A3C1C5}"/>
                </a:ext>
              </a:extLst>
            </p:cNvPr>
            <p:cNvSpPr txBox="1"/>
            <p:nvPr/>
          </p:nvSpPr>
          <p:spPr>
            <a:xfrm>
              <a:off x="6924696" y="1159302"/>
              <a:ext cx="32989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Identify Other Needed Resources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354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C8EC4-C555-6BA1-7583-0D8A8AF636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Project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46B5F-306A-43D9-C254-8831BC101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Project Management and Why is it Important?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C00217-13CE-AEA3-D4D8-275A5F8F1BD8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4055782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961BC-F718-7EA2-9E2D-2144E8D6A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7C60-507C-DE71-E3DC-E23E04EED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17C82-892D-BD7C-26A9-46FAF8560771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B54522-8ABA-A3BD-AFA1-CA9F82E26556}"/>
              </a:ext>
            </a:extLst>
          </p:cNvPr>
          <p:cNvSpPr/>
          <p:nvPr/>
        </p:nvSpPr>
        <p:spPr>
          <a:xfrm>
            <a:off x="684484" y="1988087"/>
            <a:ext cx="4534769" cy="254279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155F1A-4D6D-386A-6E69-F740382A1132}"/>
              </a:ext>
            </a:extLst>
          </p:cNvPr>
          <p:cNvSpPr txBox="1"/>
          <p:nvPr/>
        </p:nvSpPr>
        <p:spPr>
          <a:xfrm>
            <a:off x="5507287" y="1659285"/>
            <a:ext cx="6035040" cy="320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Tool(s) to use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Defining the work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Linking work with dependencies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Applying durations to the work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Allocating resources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critical path that makes logical sense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Getting a schedule to baseline</a:t>
            </a:r>
          </a:p>
        </p:txBody>
      </p:sp>
    </p:spTree>
    <p:extLst>
      <p:ext uri="{BB962C8B-B14F-4D97-AF65-F5344CB8AC3E}">
        <p14:creationId xmlns:p14="http://schemas.microsoft.com/office/powerpoint/2010/main" val="7669936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CD0B7-D6DB-7C17-BC9C-9105A4CF1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99093-2DEA-A802-2410-D6B5D4E19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17A3D-58B2-BA3F-2E9C-C40DBC472EA8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4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C88974-2483-A131-2349-3CA1A46DFBB1}"/>
              </a:ext>
            </a:extLst>
          </p:cNvPr>
          <p:cNvGrpSpPr/>
          <p:nvPr/>
        </p:nvGrpSpPr>
        <p:grpSpPr>
          <a:xfrm>
            <a:off x="837861" y="1365852"/>
            <a:ext cx="10511457" cy="4517602"/>
            <a:chOff x="837861" y="1512498"/>
            <a:chExt cx="10511457" cy="45176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C2A637D-BD29-20CE-61A7-2B942FADC43F}"/>
                </a:ext>
              </a:extLst>
            </p:cNvPr>
            <p:cNvGrpSpPr/>
            <p:nvPr/>
          </p:nvGrpSpPr>
          <p:grpSpPr>
            <a:xfrm>
              <a:off x="837861" y="1512498"/>
              <a:ext cx="2743200" cy="4517602"/>
              <a:chOff x="837861" y="1512498"/>
              <a:chExt cx="2743200" cy="4517602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19BECED-C030-0003-9006-4827AE3E7977}"/>
                  </a:ext>
                </a:extLst>
              </p:cNvPr>
              <p:cNvSpPr/>
              <p:nvPr/>
            </p:nvSpPr>
            <p:spPr>
              <a:xfrm>
                <a:off x="837861" y="1512498"/>
                <a:ext cx="2743200" cy="73152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HOW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47E77A9-CFE2-10D8-64C9-0360E0E5971A}"/>
                  </a:ext>
                </a:extLst>
              </p:cNvPr>
              <p:cNvSpPr/>
              <p:nvPr/>
            </p:nvSpPr>
            <p:spPr>
              <a:xfrm>
                <a:off x="837861" y="2320514"/>
                <a:ext cx="2743200" cy="1920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E-mail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Video Calls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Face-to-Face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Push Status Reports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Pull Status Reports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Stand-Up Meetings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218A619-DFC0-F7A3-6325-E92763DB3F31}"/>
                  </a:ext>
                </a:extLst>
              </p:cNvPr>
              <p:cNvSpPr/>
              <p:nvPr/>
            </p:nvSpPr>
            <p:spPr>
              <a:xfrm>
                <a:off x="837861" y="4201300"/>
                <a:ext cx="2743200" cy="182880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36410ED-CF73-D646-85BD-ADDF5D970C6D}"/>
                </a:ext>
              </a:extLst>
            </p:cNvPr>
            <p:cNvGrpSpPr/>
            <p:nvPr/>
          </p:nvGrpSpPr>
          <p:grpSpPr>
            <a:xfrm>
              <a:off x="4721990" y="1512498"/>
              <a:ext cx="2743200" cy="4517602"/>
              <a:chOff x="4721186" y="1512498"/>
              <a:chExt cx="2743200" cy="4517602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03494E9-77FA-C5AB-F5E2-381D37D57963}"/>
                  </a:ext>
                </a:extLst>
              </p:cNvPr>
              <p:cNvSpPr/>
              <p:nvPr/>
            </p:nvSpPr>
            <p:spPr>
              <a:xfrm>
                <a:off x="4721186" y="1512498"/>
                <a:ext cx="2743200" cy="73152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WHO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80C771F-0CD8-2B30-EE2E-CAE6977E2A7E}"/>
                  </a:ext>
                </a:extLst>
              </p:cNvPr>
              <p:cNvSpPr/>
              <p:nvPr/>
            </p:nvSpPr>
            <p:spPr>
              <a:xfrm>
                <a:off x="4721186" y="2320514"/>
                <a:ext cx="2743200" cy="1920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Internal/External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Stakeholders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Project Team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Executive Leadership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Functional Leaders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Organizational Wide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FE0F1B1-45EC-3EED-2DED-7AAAFA4FC7F4}"/>
                  </a:ext>
                </a:extLst>
              </p:cNvPr>
              <p:cNvSpPr/>
              <p:nvPr/>
            </p:nvSpPr>
            <p:spPr>
              <a:xfrm>
                <a:off x="4721186" y="4201300"/>
                <a:ext cx="2743200" cy="18288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7AF74F6-AF30-C5DC-8625-2E674097C02C}"/>
                </a:ext>
              </a:extLst>
            </p:cNvPr>
            <p:cNvGrpSpPr/>
            <p:nvPr/>
          </p:nvGrpSpPr>
          <p:grpSpPr>
            <a:xfrm>
              <a:off x="8606118" y="1512498"/>
              <a:ext cx="2743200" cy="4517602"/>
              <a:chOff x="8606118" y="1512498"/>
              <a:chExt cx="2743200" cy="4517602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C1BC46C-EDC3-0DA0-6B78-9767E81D1752}"/>
                  </a:ext>
                </a:extLst>
              </p:cNvPr>
              <p:cNvSpPr/>
              <p:nvPr/>
            </p:nvSpPr>
            <p:spPr>
              <a:xfrm>
                <a:off x="8606118" y="1512498"/>
                <a:ext cx="2743200" cy="73152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WHAT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CF8941-36C4-7602-2DB3-01E42BABB880}"/>
                  </a:ext>
                </a:extLst>
              </p:cNvPr>
              <p:cNvSpPr/>
              <p:nvPr/>
            </p:nvSpPr>
            <p:spPr>
              <a:xfrm>
                <a:off x="8606118" y="2320514"/>
                <a:ext cx="2743200" cy="1920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Project Status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Challenges / Risks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Scope Changes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Cost Performance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Timeline Updates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Roadblocks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E05416E-3200-C69A-8609-296B34C54BAB}"/>
                  </a:ext>
                </a:extLst>
              </p:cNvPr>
              <p:cNvSpPr/>
              <p:nvPr/>
            </p:nvSpPr>
            <p:spPr>
              <a:xfrm>
                <a:off x="8606118" y="4201300"/>
                <a:ext cx="2743200" cy="18288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7762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86CD4-4D75-78FC-8831-6C5C82F05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8704F-61A5-248D-D2CA-04F12DF3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B2BEB0-3E27-4DD1-29B0-B78A7814DE8F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2799D6-7813-3F94-419A-BF587EA83604}"/>
              </a:ext>
            </a:extLst>
          </p:cNvPr>
          <p:cNvGrpSpPr/>
          <p:nvPr/>
        </p:nvGrpSpPr>
        <p:grpSpPr>
          <a:xfrm>
            <a:off x="887658" y="1035181"/>
            <a:ext cx="2926080" cy="4572000"/>
            <a:chOff x="887658" y="1035181"/>
            <a:chExt cx="2926080" cy="45720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B584294-408B-3E98-FC06-83BD954F710F}"/>
                </a:ext>
              </a:extLst>
            </p:cNvPr>
            <p:cNvSpPr/>
            <p:nvPr/>
          </p:nvSpPr>
          <p:spPr>
            <a:xfrm>
              <a:off x="1207698" y="1035181"/>
              <a:ext cx="2286000" cy="228600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11D1516-5CDD-9486-87ED-488B80AD7235}"/>
                </a:ext>
              </a:extLst>
            </p:cNvPr>
            <p:cNvSpPr/>
            <p:nvPr/>
          </p:nvSpPr>
          <p:spPr>
            <a:xfrm>
              <a:off x="887658" y="3321181"/>
              <a:ext cx="2926080" cy="228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Cost of Time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Resource Cost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Internal &amp; External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Invoiced or Not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Where are Cost Associated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to Estimate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to Track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5A5050-9800-0EB8-F4EA-F4509B390A2B}"/>
              </a:ext>
            </a:extLst>
          </p:cNvPr>
          <p:cNvGrpSpPr/>
          <p:nvPr/>
        </p:nvGrpSpPr>
        <p:grpSpPr>
          <a:xfrm>
            <a:off x="4632961" y="1035181"/>
            <a:ext cx="2926080" cy="4572000"/>
            <a:chOff x="4630844" y="1035181"/>
            <a:chExt cx="2926080" cy="4572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FDB4093-288E-7052-D93A-C377575884F3}"/>
                </a:ext>
              </a:extLst>
            </p:cNvPr>
            <p:cNvSpPr/>
            <p:nvPr/>
          </p:nvSpPr>
          <p:spPr>
            <a:xfrm>
              <a:off x="4950884" y="1035181"/>
              <a:ext cx="2286000" cy="228600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58F37F-DF73-9B13-9319-22ED48281DF7}"/>
                </a:ext>
              </a:extLst>
            </p:cNvPr>
            <p:cNvSpPr/>
            <p:nvPr/>
          </p:nvSpPr>
          <p:spPr>
            <a:xfrm>
              <a:off x="4630844" y="3321181"/>
              <a:ext cx="2926080" cy="228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Travel Expenses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Travel is Authorized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Where are Cost Associated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Are Cost Marked-Up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to Estimate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to Track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BE31D6-262A-4F4F-318F-E55451EB74F4}"/>
              </a:ext>
            </a:extLst>
          </p:cNvPr>
          <p:cNvGrpSpPr/>
          <p:nvPr/>
        </p:nvGrpSpPr>
        <p:grpSpPr>
          <a:xfrm>
            <a:off x="8378264" y="1035181"/>
            <a:ext cx="2926080" cy="4572000"/>
            <a:chOff x="8378264" y="1035181"/>
            <a:chExt cx="2926080" cy="4572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98F7513-EA39-AF2B-03AA-095179F1BAD1}"/>
                </a:ext>
              </a:extLst>
            </p:cNvPr>
            <p:cNvSpPr/>
            <p:nvPr/>
          </p:nvSpPr>
          <p:spPr>
            <a:xfrm>
              <a:off x="8698304" y="1035181"/>
              <a:ext cx="2286000" cy="2286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5000" t="5000" r="5000" b="5000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823A3C-336C-D130-A816-459ABD9CF445}"/>
                </a:ext>
              </a:extLst>
            </p:cNvPr>
            <p:cNvSpPr/>
            <p:nvPr/>
          </p:nvSpPr>
          <p:spPr>
            <a:xfrm>
              <a:off x="8378264" y="3321181"/>
              <a:ext cx="2926080" cy="228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Asset Costs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Capital or One-Time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Margin Applied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Where are Cost Associated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to Estimate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to Track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938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C491D-675B-CD4E-6AEF-1530E56F3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82027-F596-39DA-539E-5DDC0B1B8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605CEF-271D-DD2C-5B38-699BDB183594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4</a:t>
            </a:r>
          </a:p>
        </p:txBody>
      </p:sp>
      <p:pic>
        <p:nvPicPr>
          <p:cNvPr id="5" name="Picture 4" descr="A crossword puzzle with letters and words&#10;&#10;Description automatically generated">
            <a:extLst>
              <a:ext uri="{FF2B5EF4-FFF2-40B4-BE49-F238E27FC236}">
                <a16:creationId xmlns:a16="http://schemas.microsoft.com/office/drawing/2014/main" id="{02E6F4D1-8274-8FFF-86A8-4C7344D20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614" y="889000"/>
            <a:ext cx="4562386" cy="3473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B97BC4-EB91-4E9C-5A6F-2E7C5245B365}"/>
              </a:ext>
            </a:extLst>
          </p:cNvPr>
          <p:cNvSpPr txBox="1"/>
          <p:nvPr/>
        </p:nvSpPr>
        <p:spPr>
          <a:xfrm>
            <a:off x="560717" y="2979164"/>
            <a:ext cx="709796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authorized current scope of work?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will scope be validated?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Once agreed, how will scope be controlled?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approves changes to scope?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build the scope of work into a timeline?</a:t>
            </a:r>
          </a:p>
        </p:txBody>
      </p:sp>
    </p:spTree>
    <p:extLst>
      <p:ext uri="{BB962C8B-B14F-4D97-AF65-F5344CB8AC3E}">
        <p14:creationId xmlns:p14="http://schemas.microsoft.com/office/powerpoint/2010/main" val="1713391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C9B22-C69B-E746-0F13-7EAE18B4A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64B93-0817-BA61-5F2C-9205FC4B2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4816A6-61E8-D8D5-CFBC-87806B7E0460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4</a:t>
            </a:r>
          </a:p>
        </p:txBody>
      </p:sp>
      <p:pic>
        <p:nvPicPr>
          <p:cNvPr id="5" name="Picture 4" descr="A pair of scissors on a red text&#10;&#10;Description automatically generated">
            <a:extLst>
              <a:ext uri="{FF2B5EF4-FFF2-40B4-BE49-F238E27FC236}">
                <a16:creationId xmlns:a16="http://schemas.microsoft.com/office/drawing/2014/main" id="{BCB5EB88-8864-297B-8DC8-69EB62EC3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0" y="2764767"/>
            <a:ext cx="5715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77C8F9-16F7-11A0-F956-7C907CA71A13}"/>
              </a:ext>
            </a:extLst>
          </p:cNvPr>
          <p:cNvSpPr txBox="1"/>
          <p:nvPr/>
        </p:nvSpPr>
        <p:spPr>
          <a:xfrm>
            <a:off x="5197548" y="1074004"/>
            <a:ext cx="619464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will project disrupters be identified?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makes decisions on what to accept?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will risks be evaluated?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this be done at all?</a:t>
            </a:r>
          </a:p>
        </p:txBody>
      </p:sp>
    </p:spTree>
    <p:extLst>
      <p:ext uri="{BB962C8B-B14F-4D97-AF65-F5344CB8AC3E}">
        <p14:creationId xmlns:p14="http://schemas.microsoft.com/office/powerpoint/2010/main" val="39642403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FAF6A-C709-0DC2-4E40-A9ADFDBBE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D2189-7981-808F-3F48-336D4EC5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Exercise: Building the Foundation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CA268-597E-51B7-3716-7A5815D37043}"/>
              </a:ext>
            </a:extLst>
          </p:cNvPr>
          <p:cNvSpPr txBox="1"/>
          <p:nvPr/>
        </p:nvSpPr>
        <p:spPr>
          <a:xfrm>
            <a:off x="6406849" y="2441934"/>
            <a:ext cx="35667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Planning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needs to planed?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accurate will you be?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approves the plans?</a:t>
            </a:r>
          </a:p>
        </p:txBody>
      </p:sp>
      <p:pic>
        <p:nvPicPr>
          <p:cNvPr id="8" name="Picture 7" descr="A person with many hands holding a piece of paper&#10;&#10;Description automatically generated">
            <a:extLst>
              <a:ext uri="{FF2B5EF4-FFF2-40B4-BE49-F238E27FC236}">
                <a16:creationId xmlns:a16="http://schemas.microsoft.com/office/drawing/2014/main" id="{46D25105-AC91-9E24-7811-9443BB90C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" y="2131144"/>
            <a:ext cx="5452699" cy="25957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35AA52-57F3-BB71-5E0D-CD043C72A551}"/>
              </a:ext>
            </a:extLst>
          </p:cNvPr>
          <p:cNvSpPr txBox="1"/>
          <p:nvPr/>
        </p:nvSpPr>
        <p:spPr>
          <a:xfrm>
            <a:off x="560717" y="6340415"/>
            <a:ext cx="1204882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 Exercise</a:t>
            </a:r>
          </a:p>
        </p:txBody>
      </p:sp>
    </p:spTree>
    <p:extLst>
      <p:ext uri="{BB962C8B-B14F-4D97-AF65-F5344CB8AC3E}">
        <p14:creationId xmlns:p14="http://schemas.microsoft.com/office/powerpoint/2010/main" val="29774337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A1B9F-DB10-BA84-234A-8F34758D2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D43A7-CC2D-5FC6-12E1-AA1691FE25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Resource</a:t>
            </a:r>
            <a:br>
              <a:rPr lang="en-US" dirty="0"/>
            </a:br>
            <a:r>
              <a:rPr lang="en-US" dirty="0"/>
              <a:t>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14A100-4C83-5B8D-2E39-1F3F0305AE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People, Equipment, Technology, etc.</a:t>
            </a:r>
          </a:p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Borrowed or Owned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D19C2-EA0C-ECFB-C73E-4429F3F08BF7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40426699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1B7E0-1AF8-BECE-3965-5B4161CF0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Associated with Projects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33CF6E7F-8E1B-FE58-B99E-2824A7FDE5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People Drive Project Delivery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F0E810-C4B8-8962-7351-C6127CFCAB6F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91ADA7D-5B80-1230-22BB-57AF4595A989}"/>
              </a:ext>
            </a:extLst>
          </p:cNvPr>
          <p:cNvSpPr txBox="1"/>
          <p:nvPr/>
        </p:nvSpPr>
        <p:spPr>
          <a:xfrm>
            <a:off x="1358598" y="5540269"/>
            <a:ext cx="9442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Customer: </a:t>
            </a:r>
            <a:r>
              <a:rPr lang="en-US" dirty="0"/>
              <a:t>Individual or group who requested or is funding the project.</a:t>
            </a:r>
          </a:p>
          <a:p>
            <a:r>
              <a:rPr lang="en-US" b="1" i="1" dirty="0"/>
              <a:t>End User: </a:t>
            </a:r>
            <a:r>
              <a:rPr lang="en-US" dirty="0"/>
              <a:t>Individual or group who experiences the direct use of the project deliverable.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357006-22DE-8104-8BAC-AF5E7993C22E}"/>
              </a:ext>
            </a:extLst>
          </p:cNvPr>
          <p:cNvGrpSpPr/>
          <p:nvPr/>
        </p:nvGrpSpPr>
        <p:grpSpPr>
          <a:xfrm>
            <a:off x="537609" y="1748932"/>
            <a:ext cx="11112549" cy="3578975"/>
            <a:chOff x="537609" y="1748932"/>
            <a:chExt cx="11112549" cy="35789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2EA540-9FF1-1FDA-5CC3-9CF4CB2E9323}"/>
                </a:ext>
              </a:extLst>
            </p:cNvPr>
            <p:cNvSpPr/>
            <p:nvPr/>
          </p:nvSpPr>
          <p:spPr>
            <a:xfrm>
              <a:off x="537609" y="1748932"/>
              <a:ext cx="2468880" cy="16459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1520"/>
              <a:r>
                <a:rPr lang="en-US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Provides Oversight &amp; Coordination</a:t>
              </a:r>
            </a:p>
          </p:txBody>
        </p:sp>
        <p:pic>
          <p:nvPicPr>
            <p:cNvPr id="8" name="Picture 7" descr="A silhouette of a person&#10;&#10;Description automatically generated">
              <a:extLst>
                <a:ext uri="{FF2B5EF4-FFF2-40B4-BE49-F238E27FC236}">
                  <a16:creationId xmlns:a16="http://schemas.microsoft.com/office/drawing/2014/main" id="{23E1E102-DBC8-F8DD-942E-ACAD9A91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9" y="1886092"/>
              <a:ext cx="524213" cy="1371600"/>
            </a:xfrm>
            <a:prstGeom prst="rect">
              <a:avLst/>
            </a:prstGeom>
          </p:spPr>
        </p:pic>
        <p:pic>
          <p:nvPicPr>
            <p:cNvPr id="13" name="Picture 12" descr="A black background with a black silhouette of a person&#10;&#10;Description automatically generated">
              <a:extLst>
                <a:ext uri="{FF2B5EF4-FFF2-40B4-BE49-F238E27FC236}">
                  <a16:creationId xmlns:a16="http://schemas.microsoft.com/office/drawing/2014/main" id="{22065EBC-595C-78D1-9CB7-CB671380B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1482" y="1886092"/>
              <a:ext cx="570712" cy="13716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A81D57-B9B9-013C-1245-4462FF97D829}"/>
                </a:ext>
              </a:extLst>
            </p:cNvPr>
            <p:cNvSpPr/>
            <p:nvPr/>
          </p:nvSpPr>
          <p:spPr>
            <a:xfrm>
              <a:off x="3418832" y="1748932"/>
              <a:ext cx="2468880" cy="16459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1520"/>
              <a:r>
                <a:rPr lang="en-US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Presents Objectives &amp; Feedback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C4815C-7731-1F64-228B-5283CA4B6B48}"/>
                </a:ext>
              </a:extLst>
            </p:cNvPr>
            <p:cNvGrpSpPr/>
            <p:nvPr/>
          </p:nvGrpSpPr>
          <p:grpSpPr>
            <a:xfrm>
              <a:off x="6300055" y="1748932"/>
              <a:ext cx="2468880" cy="1645920"/>
              <a:chOff x="6300055" y="1748932"/>
              <a:chExt cx="2468880" cy="164592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D59615F-1833-A008-CF9A-1E3D606F13FF}"/>
                  </a:ext>
                </a:extLst>
              </p:cNvPr>
              <p:cNvSpPr/>
              <p:nvPr/>
            </p:nvSpPr>
            <p:spPr>
              <a:xfrm>
                <a:off x="6300055" y="1748932"/>
                <a:ext cx="2468880" cy="164592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31520"/>
                <a:r>
                  <a:rPr lang="en-US" sz="20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Facilitates &amp; Support</a:t>
                </a:r>
              </a:p>
            </p:txBody>
          </p:sp>
          <p:pic>
            <p:nvPicPr>
              <p:cNvPr id="5" name="Picture 4" descr="A silhouette of a person&#10;&#10;Description automatically generated">
                <a:extLst>
                  <a:ext uri="{FF2B5EF4-FFF2-40B4-BE49-F238E27FC236}">
                    <a16:creationId xmlns:a16="http://schemas.microsoft.com/office/drawing/2014/main" id="{D35B98C5-D6E2-6F8E-F844-BF36CB504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0723" y="1886092"/>
                <a:ext cx="494676" cy="1371600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60DC8C2-27BF-3F98-4C21-B5C5AD182A68}"/>
                </a:ext>
              </a:extLst>
            </p:cNvPr>
            <p:cNvGrpSpPr/>
            <p:nvPr/>
          </p:nvGrpSpPr>
          <p:grpSpPr>
            <a:xfrm>
              <a:off x="3418832" y="3681987"/>
              <a:ext cx="2468880" cy="1645920"/>
              <a:chOff x="3418832" y="3681987"/>
              <a:chExt cx="2468880" cy="164592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FE8F1EB-EBDD-ECFA-131C-C96B4A6C34CC}"/>
                  </a:ext>
                </a:extLst>
              </p:cNvPr>
              <p:cNvSpPr/>
              <p:nvPr/>
            </p:nvSpPr>
            <p:spPr>
              <a:xfrm>
                <a:off x="3418832" y="3681987"/>
                <a:ext cx="2468880" cy="164592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31520"/>
                <a:r>
                  <a:rPr lang="en-US" sz="20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Provides Business Direction &amp; Insights</a:t>
                </a:r>
              </a:p>
            </p:txBody>
          </p:sp>
          <p:pic>
            <p:nvPicPr>
              <p:cNvPr id="9" name="Picture 8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7E30D214-0161-6B71-146D-5D6AB3453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9488" y="3819147"/>
                <a:ext cx="683537" cy="1371600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6C0942C-9C4D-FB05-FBE0-F3412805AE5C}"/>
                </a:ext>
              </a:extLst>
            </p:cNvPr>
            <p:cNvGrpSpPr/>
            <p:nvPr/>
          </p:nvGrpSpPr>
          <p:grpSpPr>
            <a:xfrm>
              <a:off x="9181278" y="3681987"/>
              <a:ext cx="2468880" cy="1645920"/>
              <a:chOff x="9181278" y="3681987"/>
              <a:chExt cx="2468880" cy="164592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8546640-A16C-F4FE-60FA-2D6E7F5F49B6}"/>
                  </a:ext>
                </a:extLst>
              </p:cNvPr>
              <p:cNvSpPr/>
              <p:nvPr/>
            </p:nvSpPr>
            <p:spPr>
              <a:xfrm>
                <a:off x="9181278" y="3681987"/>
                <a:ext cx="2468880" cy="164592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31520"/>
                <a:r>
                  <a:rPr lang="en-US" sz="20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Maintains Governance</a:t>
                </a:r>
              </a:p>
            </p:txBody>
          </p:sp>
          <p:pic>
            <p:nvPicPr>
              <p:cNvPr id="12" name="Picture 11" descr="A purple body with a white triangle&#10;&#10;Description automatically generated">
                <a:extLst>
                  <a:ext uri="{FF2B5EF4-FFF2-40B4-BE49-F238E27FC236}">
                    <a16:creationId xmlns:a16="http://schemas.microsoft.com/office/drawing/2014/main" id="{28E2BA14-3A44-0F97-97D3-22CAF33D48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8241" y="3819147"/>
                <a:ext cx="442086" cy="137160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AFE46E8-9ADC-6324-167E-4358F85BC5ED}"/>
                </a:ext>
              </a:extLst>
            </p:cNvPr>
            <p:cNvGrpSpPr/>
            <p:nvPr/>
          </p:nvGrpSpPr>
          <p:grpSpPr>
            <a:xfrm>
              <a:off x="6300055" y="3681987"/>
              <a:ext cx="2468880" cy="1645920"/>
              <a:chOff x="6300055" y="3681987"/>
              <a:chExt cx="2468880" cy="164592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BBAF685-DBA8-B39A-75F3-3FC411B1534D}"/>
                  </a:ext>
                </a:extLst>
              </p:cNvPr>
              <p:cNvSpPr/>
              <p:nvPr/>
            </p:nvSpPr>
            <p:spPr>
              <a:xfrm>
                <a:off x="6300055" y="3681987"/>
                <a:ext cx="2468880" cy="164592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31520"/>
                <a:r>
                  <a:rPr lang="en-US" sz="20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Provides Resources &amp; Direction</a:t>
                </a:r>
              </a:p>
            </p:txBody>
          </p:sp>
          <p:pic>
            <p:nvPicPr>
              <p:cNvPr id="19" name="Picture 18" descr="A silhouette of a person&#10;&#10;Description automatically generated">
                <a:extLst>
                  <a:ext uri="{FF2B5EF4-FFF2-40B4-BE49-F238E27FC236}">
                    <a16:creationId xmlns:a16="http://schemas.microsoft.com/office/drawing/2014/main" id="{FF514BA3-2252-50FB-AE18-9BAFE14B4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3085" y="3819147"/>
                <a:ext cx="469951" cy="1371600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BB4FD74-9DEA-5DB5-481A-466C2AC6AA35}"/>
                </a:ext>
              </a:extLst>
            </p:cNvPr>
            <p:cNvGrpSpPr/>
            <p:nvPr/>
          </p:nvGrpSpPr>
          <p:grpSpPr>
            <a:xfrm>
              <a:off x="9181278" y="1748932"/>
              <a:ext cx="2468880" cy="1645920"/>
              <a:chOff x="9181278" y="1748932"/>
              <a:chExt cx="2468880" cy="1645920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120FB26-45EC-1276-CCD0-1351B79D4714}"/>
                  </a:ext>
                </a:extLst>
              </p:cNvPr>
              <p:cNvSpPr/>
              <p:nvPr/>
            </p:nvSpPr>
            <p:spPr>
              <a:xfrm>
                <a:off x="9181278" y="1748932"/>
                <a:ext cx="2468880" cy="164592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31520"/>
                <a:r>
                  <a:rPr lang="en-US" sz="20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Performs Work &amp; Contributes Insight</a:t>
                </a:r>
              </a:p>
            </p:txBody>
          </p:sp>
          <p:pic>
            <p:nvPicPr>
              <p:cNvPr id="42" name="Picture 41" descr="A black silhouette of a person&#10;&#10;Description automatically generated">
                <a:extLst>
                  <a:ext uri="{FF2B5EF4-FFF2-40B4-BE49-F238E27FC236}">
                    <a16:creationId xmlns:a16="http://schemas.microsoft.com/office/drawing/2014/main" id="{AA50DA1D-D8F5-4D66-29FF-1E431BCEB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4558" y="1886092"/>
                <a:ext cx="489451" cy="1371600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A3A2045-383D-9112-A037-AFEA64DDF73C}"/>
                </a:ext>
              </a:extLst>
            </p:cNvPr>
            <p:cNvGrpSpPr/>
            <p:nvPr/>
          </p:nvGrpSpPr>
          <p:grpSpPr>
            <a:xfrm>
              <a:off x="537609" y="3681987"/>
              <a:ext cx="2468880" cy="1645920"/>
              <a:chOff x="537609" y="3681987"/>
              <a:chExt cx="2468880" cy="164592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1918BC1-34D1-A5C4-6707-6B6A46BB035B}"/>
                  </a:ext>
                </a:extLst>
              </p:cNvPr>
              <p:cNvSpPr/>
              <p:nvPr/>
            </p:nvSpPr>
            <p:spPr>
              <a:xfrm>
                <a:off x="537609" y="3681987"/>
                <a:ext cx="2468880" cy="164592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31520"/>
                <a:r>
                  <a:rPr lang="en-US" sz="20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Applies Expertise</a:t>
                </a:r>
              </a:p>
            </p:txBody>
          </p:sp>
          <p:pic>
            <p:nvPicPr>
              <p:cNvPr id="44" name="Picture 43" descr="A silhouette of a person&#10;&#10;Description automatically generated">
                <a:extLst>
                  <a:ext uri="{FF2B5EF4-FFF2-40B4-BE49-F238E27FC236}">
                    <a16:creationId xmlns:a16="http://schemas.microsoft.com/office/drawing/2014/main" id="{23563D95-142B-9626-8C02-3C08968A7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615" y="3819147"/>
                <a:ext cx="432000" cy="13716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053088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4989E-E820-4F72-BBB5-504AA8B45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6CA4-B55B-468D-9302-01C564564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Coordinating the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43866-6094-BFED-CDFF-62E2BE614CA2}"/>
              </a:ext>
            </a:extLst>
          </p:cNvPr>
          <p:cNvSpPr txBox="1"/>
          <p:nvPr/>
        </p:nvSpPr>
        <p:spPr>
          <a:xfrm>
            <a:off x="7259476" y="1075897"/>
            <a:ext cx="2741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Decentralized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EF2C97-F2C6-1EF4-C4D7-B6CE6B458E2A}"/>
              </a:ext>
            </a:extLst>
          </p:cNvPr>
          <p:cNvSpPr/>
          <p:nvPr/>
        </p:nvSpPr>
        <p:spPr>
          <a:xfrm>
            <a:off x="6344140" y="5197622"/>
            <a:ext cx="4572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 Members Self-Organize &amp; Self Manage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D194C-63D7-4660-0D17-5F3AD6782FA5}"/>
              </a:ext>
            </a:extLst>
          </p:cNvPr>
          <p:cNvSpPr txBox="1"/>
          <p:nvPr/>
        </p:nvSpPr>
        <p:spPr>
          <a:xfrm>
            <a:off x="1891111" y="1075897"/>
            <a:ext cx="2279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Centralized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DF8638-8594-0D79-19B9-CEBE735123FF}"/>
              </a:ext>
            </a:extLst>
          </p:cNvPr>
          <p:cNvSpPr/>
          <p:nvPr/>
        </p:nvSpPr>
        <p:spPr>
          <a:xfrm>
            <a:off x="744942" y="5197622"/>
            <a:ext cx="4572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Leadership and Guidance of a Project Manager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EBDB2-DFC9-EE5C-8C4A-159711B39AAC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770AFC-57F6-4662-AE65-1F550EB84B4E}"/>
              </a:ext>
            </a:extLst>
          </p:cNvPr>
          <p:cNvGrpSpPr/>
          <p:nvPr/>
        </p:nvGrpSpPr>
        <p:grpSpPr>
          <a:xfrm>
            <a:off x="613629" y="1742929"/>
            <a:ext cx="4834626" cy="3184075"/>
            <a:chOff x="1235321" y="2213425"/>
            <a:chExt cx="4834626" cy="318407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009CAFD-851A-C249-8EF1-19AD9D34A3BF}"/>
                </a:ext>
              </a:extLst>
            </p:cNvPr>
            <p:cNvGrpSpPr/>
            <p:nvPr/>
          </p:nvGrpSpPr>
          <p:grpSpPr>
            <a:xfrm>
              <a:off x="1235321" y="2213425"/>
              <a:ext cx="2721432" cy="3184075"/>
              <a:chOff x="1709058" y="1632857"/>
              <a:chExt cx="2721432" cy="3184075"/>
            </a:xfrm>
          </p:grpSpPr>
          <p:pic>
            <p:nvPicPr>
              <p:cNvPr id="22" name="Graphic 21" descr="Man">
                <a:extLst>
                  <a:ext uri="{FF2B5EF4-FFF2-40B4-BE49-F238E27FC236}">
                    <a16:creationId xmlns:a16="http://schemas.microsoft.com/office/drawing/2014/main" id="{1DC3A06D-51C0-C0A5-7AF9-D86A2F17A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311402" y="390253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3" name="Graphic 22" descr="Woman">
                <a:extLst>
                  <a:ext uri="{FF2B5EF4-FFF2-40B4-BE49-F238E27FC236}">
                    <a16:creationId xmlns:a16="http://schemas.microsoft.com/office/drawing/2014/main" id="{73DE6C83-9DE6-BC08-A95A-B4B9A7671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709058" y="390253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4" name="Graphic 23" descr="Man">
                <a:extLst>
                  <a:ext uri="{FF2B5EF4-FFF2-40B4-BE49-F238E27FC236}">
                    <a16:creationId xmlns:a16="http://schemas.microsoft.com/office/drawing/2014/main" id="{8760F0E4-37AC-9444-6A34-E14D3E61ED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516090" y="390253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5" name="Graphic 24" descr="Woman">
                <a:extLst>
                  <a:ext uri="{FF2B5EF4-FFF2-40B4-BE49-F238E27FC236}">
                    <a16:creationId xmlns:a16="http://schemas.microsoft.com/office/drawing/2014/main" id="{CC031507-6DD5-9A9D-5A90-4FAA45BD9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913746" y="390253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6" name="Graphic 25" descr="Man">
                <a:extLst>
                  <a:ext uri="{FF2B5EF4-FFF2-40B4-BE49-F238E27FC236}">
                    <a16:creationId xmlns:a16="http://schemas.microsoft.com/office/drawing/2014/main" id="{BC78EECC-553F-79E9-DFD7-32EEFAA85A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92402" y="276497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7" name="Graphic 26" descr="Woman">
                <a:extLst>
                  <a:ext uri="{FF2B5EF4-FFF2-40B4-BE49-F238E27FC236}">
                    <a16:creationId xmlns:a16="http://schemas.microsoft.com/office/drawing/2014/main" id="{41109669-F6DB-E33B-6A36-15D5B522E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90058" y="276497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8" name="Graphic 27" descr="Woman">
                <a:extLst>
                  <a:ext uri="{FF2B5EF4-FFF2-40B4-BE49-F238E27FC236}">
                    <a16:creationId xmlns:a16="http://schemas.microsoft.com/office/drawing/2014/main" id="{F8D5CDC3-1493-6FF4-0C59-B35F80C22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294746" y="276497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9" name="Graphic 28" descr="Woman">
                <a:extLst>
                  <a:ext uri="{FF2B5EF4-FFF2-40B4-BE49-F238E27FC236}">
                    <a16:creationId xmlns:a16="http://schemas.microsoft.com/office/drawing/2014/main" id="{6EC38983-BAD8-50D1-ABC0-B8D9201A6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692402" y="1632857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6D11B1-E3E3-DE81-9428-1E52B4A06999}"/>
                </a:ext>
              </a:extLst>
            </p:cNvPr>
            <p:cNvSpPr txBox="1"/>
            <p:nvPr/>
          </p:nvSpPr>
          <p:spPr>
            <a:xfrm>
              <a:off x="4068000" y="2470570"/>
              <a:ext cx="2001947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Bradley Hand ITC" panose="03070402050302030203" pitchFamily="66" charset="0"/>
                </a:rPr>
                <a:t>Project Manager 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1261698-C4FB-0192-D0F3-E3BA5164B0E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331470" y="2665183"/>
              <a:ext cx="688437" cy="544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AAC13E-91AE-53C6-B09B-03AE6E2F784E}"/>
                </a:ext>
              </a:extLst>
            </p:cNvPr>
            <p:cNvSpPr txBox="1"/>
            <p:nvPr/>
          </p:nvSpPr>
          <p:spPr>
            <a:xfrm>
              <a:off x="4318607" y="3425379"/>
              <a:ext cx="150073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Bradley Hand ITC" panose="03070402050302030203" pitchFamily="66" charset="0"/>
                </a:rPr>
                <a:t>Functional Leaders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97FB03E-1295-6F8C-B4A6-A5F23C10085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614468" y="3731219"/>
              <a:ext cx="682631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F04F5B-0475-1366-3D2C-42C2C4963F3B}"/>
                </a:ext>
              </a:extLst>
            </p:cNvPr>
            <p:cNvSpPr txBox="1"/>
            <p:nvPr/>
          </p:nvSpPr>
          <p:spPr>
            <a:xfrm>
              <a:off x="4159009" y="4592757"/>
              <a:ext cx="1819929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Bradley Hand ITC" panose="03070402050302030203" pitchFamily="66" charset="0"/>
                </a:rPr>
                <a:t>Functional Team Members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20995F5-E1B8-921C-E735-E3E35718075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795791" y="4870410"/>
              <a:ext cx="4572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C92979A-BB44-9D77-A238-4FD94B2F076E}"/>
              </a:ext>
            </a:extLst>
          </p:cNvPr>
          <p:cNvGrpSpPr/>
          <p:nvPr/>
        </p:nvGrpSpPr>
        <p:grpSpPr>
          <a:xfrm>
            <a:off x="5617557" y="1604175"/>
            <a:ext cx="6025167" cy="3648232"/>
            <a:chOff x="5721069" y="2026849"/>
            <a:chExt cx="6025167" cy="364823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4EC1F26-2E06-7B76-DBB8-22C6128255C1}"/>
                </a:ext>
              </a:extLst>
            </p:cNvPr>
            <p:cNvGrpSpPr/>
            <p:nvPr/>
          </p:nvGrpSpPr>
          <p:grpSpPr>
            <a:xfrm>
              <a:off x="6957788" y="2213425"/>
              <a:ext cx="3583212" cy="3461656"/>
              <a:chOff x="6522355" y="1736273"/>
              <a:chExt cx="3583212" cy="3461656"/>
            </a:xfrm>
          </p:grpSpPr>
          <p:pic>
            <p:nvPicPr>
              <p:cNvPr id="39" name="Graphic 38" descr="Man">
                <a:extLst>
                  <a:ext uri="{FF2B5EF4-FFF2-40B4-BE49-F238E27FC236}">
                    <a16:creationId xmlns:a16="http://schemas.microsoft.com/office/drawing/2014/main" id="{7FB51905-C971-EAE5-AB3A-CEF04510C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881256" y="428352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0" name="Graphic 39" descr="Woman">
                <a:extLst>
                  <a:ext uri="{FF2B5EF4-FFF2-40B4-BE49-F238E27FC236}">
                    <a16:creationId xmlns:a16="http://schemas.microsoft.com/office/drawing/2014/main" id="{94347DEB-E45A-6170-8249-247CA2D288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787492" y="207100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1" name="Graphic 40" descr="Man">
                <a:extLst>
                  <a:ext uri="{FF2B5EF4-FFF2-40B4-BE49-F238E27FC236}">
                    <a16:creationId xmlns:a16="http://schemas.microsoft.com/office/drawing/2014/main" id="{4CA9B32B-1107-0F9A-6797-6D3A7C59D7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191167" y="300445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2" name="Graphic 41" descr="Woman">
                <a:extLst>
                  <a:ext uri="{FF2B5EF4-FFF2-40B4-BE49-F238E27FC236}">
                    <a16:creationId xmlns:a16="http://schemas.microsoft.com/office/drawing/2014/main" id="{8CC06067-B052-54E4-BADD-064E2C7CF7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787492" y="397056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3" name="Graphic 42" descr="Man">
                <a:extLst>
                  <a:ext uri="{FF2B5EF4-FFF2-40B4-BE49-F238E27FC236}">
                    <a16:creationId xmlns:a16="http://schemas.microsoft.com/office/drawing/2014/main" id="{6FF8A4C5-C861-7D33-F5E0-062705E3C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962324" y="207100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4" name="Graphic 43" descr="Woman">
                <a:extLst>
                  <a:ext uri="{FF2B5EF4-FFF2-40B4-BE49-F238E27FC236}">
                    <a16:creationId xmlns:a16="http://schemas.microsoft.com/office/drawing/2014/main" id="{0C52791F-5730-CDF4-9E74-54CF4E138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881256" y="173627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5" name="Graphic 44" descr="Woman">
                <a:extLst>
                  <a:ext uri="{FF2B5EF4-FFF2-40B4-BE49-F238E27FC236}">
                    <a16:creationId xmlns:a16="http://schemas.microsoft.com/office/drawing/2014/main" id="{781605A6-923C-AADA-C711-EDE9171767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522355" y="300445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6" name="Graphic 45" descr="Woman">
                <a:extLst>
                  <a:ext uri="{FF2B5EF4-FFF2-40B4-BE49-F238E27FC236}">
                    <a16:creationId xmlns:a16="http://schemas.microsoft.com/office/drawing/2014/main" id="{2CFC9D9A-ABBE-77BB-AE1C-947BCA717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962324" y="3970562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3DB371-2914-7ECA-2E36-563B01812954}"/>
                </a:ext>
              </a:extLst>
            </p:cNvPr>
            <p:cNvSpPr txBox="1"/>
            <p:nvPr/>
          </p:nvSpPr>
          <p:spPr>
            <a:xfrm>
              <a:off x="5721069" y="4538535"/>
              <a:ext cx="18950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Bradley Hand ITC" panose="03070402050302030203" pitchFamily="66" charset="0"/>
                </a:rPr>
                <a:t>Servant Leader </a:t>
              </a:r>
            </a:p>
            <a:p>
              <a:pPr algn="ctr"/>
              <a:r>
                <a:rPr lang="en-US" sz="20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Bradley Hand ITC" panose="03070402050302030203" pitchFamily="66" charset="0"/>
                </a:rPr>
                <a:t>Facilitator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210BD26-0ABD-ACE2-F84C-DB6DB47E51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38158" y="5044200"/>
              <a:ext cx="371023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C3AC849-2369-F987-E43C-C796B7784BA8}"/>
                </a:ext>
              </a:extLst>
            </p:cNvPr>
            <p:cNvSpPr txBox="1"/>
            <p:nvPr/>
          </p:nvSpPr>
          <p:spPr>
            <a:xfrm>
              <a:off x="8024423" y="3691494"/>
              <a:ext cx="15007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Bradley Hand ITC" panose="03070402050302030203" pitchFamily="66" charset="0"/>
                </a:rPr>
                <a:t>Self </a:t>
              </a:r>
            </a:p>
            <a:p>
              <a:pPr algn="ctr"/>
              <a:r>
                <a:rPr lang="en-US" sz="20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Bradley Hand ITC" panose="03070402050302030203" pitchFamily="66" charset="0"/>
                </a:rPr>
                <a:t>Organizing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7C485F8-660B-E5DC-95B2-ACE01B1AB702}"/>
                </a:ext>
              </a:extLst>
            </p:cNvPr>
            <p:cNvSpPr txBox="1"/>
            <p:nvPr/>
          </p:nvSpPr>
          <p:spPr>
            <a:xfrm>
              <a:off x="9926307" y="2026849"/>
              <a:ext cx="1819929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Bradley Hand ITC" panose="03070402050302030203" pitchFamily="66" charset="0"/>
                </a:rPr>
                <a:t>Functional Team Members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77C031E-9F03-1EC1-75CC-915332D16983}"/>
                </a:ext>
              </a:extLst>
            </p:cNvPr>
            <p:cNvCxnSpPr>
              <a:cxnSpLocks/>
              <a:stCxn id="37" idx="2"/>
            </p:cNvCxnSpPr>
            <p:nvPr/>
          </p:nvCxnSpPr>
          <p:spPr bwMode="auto">
            <a:xfrm flipH="1">
              <a:off x="10137325" y="2734735"/>
              <a:ext cx="698947" cy="49154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641598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83307-B5DB-F66C-6F98-78EC5BB20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BB9FD-6EFF-4A2C-286D-EC3291F48B12}"/>
              </a:ext>
            </a:extLst>
          </p:cNvPr>
          <p:cNvSpPr txBox="1"/>
          <p:nvPr/>
        </p:nvSpPr>
        <p:spPr>
          <a:xfrm>
            <a:off x="507871" y="1605615"/>
            <a:ext cx="5286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cap="small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Stakeholder </a:t>
            </a: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Individual, group, or organization that touches the project or outcome of the project.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63ED9F-55E2-CC9F-BAE5-94E79F08265B}"/>
              </a:ext>
            </a:extLst>
          </p:cNvPr>
          <p:cNvGrpSpPr/>
          <p:nvPr/>
        </p:nvGrpSpPr>
        <p:grpSpPr>
          <a:xfrm>
            <a:off x="6185138" y="1386314"/>
            <a:ext cx="5486400" cy="4492004"/>
            <a:chOff x="5512280" y="1386314"/>
            <a:chExt cx="5486400" cy="449200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7BCF6AF-78BD-38D8-8825-3E592940C1C7}"/>
                </a:ext>
              </a:extLst>
            </p:cNvPr>
            <p:cNvGrpSpPr/>
            <p:nvPr/>
          </p:nvGrpSpPr>
          <p:grpSpPr>
            <a:xfrm>
              <a:off x="5512280" y="1386314"/>
              <a:ext cx="5486400" cy="4492004"/>
              <a:chOff x="3571336" y="1878020"/>
              <a:chExt cx="5486400" cy="449200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9B3A5D9-6C85-389A-3990-B4C79B5F974B}"/>
                  </a:ext>
                </a:extLst>
              </p:cNvPr>
              <p:cNvSpPr/>
              <p:nvPr/>
            </p:nvSpPr>
            <p:spPr>
              <a:xfrm>
                <a:off x="4302856" y="2112342"/>
                <a:ext cx="4023360" cy="4023360"/>
              </a:xfrm>
              <a:prstGeom prst="ellipse">
                <a:avLst/>
              </a:prstGeom>
              <a:noFill/>
              <a:ln w="7620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D818D1B-9739-0BAF-ECD9-DA99A5492247}"/>
                  </a:ext>
                </a:extLst>
              </p:cNvPr>
              <p:cNvGrpSpPr/>
              <p:nvPr/>
            </p:nvGrpSpPr>
            <p:grpSpPr>
              <a:xfrm>
                <a:off x="3571336" y="1878020"/>
                <a:ext cx="5486400" cy="4492004"/>
                <a:chOff x="3571336" y="1878020"/>
                <a:chExt cx="5486400" cy="4492004"/>
              </a:xfrm>
            </p:grpSpPr>
            <p:pic>
              <p:nvPicPr>
                <p:cNvPr id="5" name="Picture 4" descr="A person holding a group of people&#10;&#10;Description automatically generated">
                  <a:extLst>
                    <a:ext uri="{FF2B5EF4-FFF2-40B4-BE49-F238E27FC236}">
                      <a16:creationId xmlns:a16="http://schemas.microsoft.com/office/drawing/2014/main" id="{CE123AB7-91EF-D6B8-6565-F8EC4AF273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57136" y="2751153"/>
                  <a:ext cx="4114800" cy="2745739"/>
                </a:xfrm>
                <a:prstGeom prst="rect">
                  <a:avLst/>
                </a:prstGeom>
                <a:effectLst>
                  <a:softEdge rad="635000"/>
                </a:effectLst>
              </p:spPr>
            </p:pic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A96F1719-8768-C3BD-7364-F283828CE82D}"/>
                    </a:ext>
                  </a:extLst>
                </p:cNvPr>
                <p:cNvGrpSpPr/>
                <p:nvPr/>
              </p:nvGrpSpPr>
              <p:grpSpPr>
                <a:xfrm>
                  <a:off x="3571336" y="1878020"/>
                  <a:ext cx="5486400" cy="4492004"/>
                  <a:chOff x="3571336" y="1878020"/>
                  <a:chExt cx="5486400" cy="4492004"/>
                </a:xfrm>
              </p:grpSpPr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F9489ACA-15B0-5154-6AAF-325AC45BAD7A}"/>
                      </a:ext>
                    </a:extLst>
                  </p:cNvPr>
                  <p:cNvSpPr/>
                  <p:nvPr/>
                </p:nvSpPr>
                <p:spPr>
                  <a:xfrm>
                    <a:off x="5400136" y="1878020"/>
                    <a:ext cx="1828800" cy="840768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Identify</a:t>
                    </a:r>
                  </a:p>
                </p:txBody>
              </p:sp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2173F774-0E57-611A-ED75-F4F1422CE5D0}"/>
                      </a:ext>
                    </a:extLst>
                  </p:cNvPr>
                  <p:cNvSpPr/>
                  <p:nvPr/>
                </p:nvSpPr>
                <p:spPr>
                  <a:xfrm>
                    <a:off x="5400136" y="5529256"/>
                    <a:ext cx="1828800" cy="840768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Prioritize</a:t>
                    </a:r>
                  </a:p>
                </p:txBody>
              </p:sp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E248C333-539E-FFF2-71D9-8AD988BCB175}"/>
                      </a:ext>
                    </a:extLst>
                  </p:cNvPr>
                  <p:cNvSpPr/>
                  <p:nvPr/>
                </p:nvSpPr>
                <p:spPr>
                  <a:xfrm>
                    <a:off x="3571336" y="2844265"/>
                    <a:ext cx="1828800" cy="840768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Monitor</a:t>
                    </a:r>
                  </a:p>
                </p:txBody>
              </p:sp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1B610328-59CB-189C-D1C4-48B784A10F4E}"/>
                      </a:ext>
                    </a:extLst>
                  </p:cNvPr>
                  <p:cNvSpPr/>
                  <p:nvPr/>
                </p:nvSpPr>
                <p:spPr>
                  <a:xfrm>
                    <a:off x="3571336" y="4525801"/>
                    <a:ext cx="1828800" cy="840768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Engage</a:t>
                    </a:r>
                  </a:p>
                </p:txBody>
              </p:sp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7F954D57-C1DB-1572-97DF-32A6C50FE850}"/>
                      </a:ext>
                    </a:extLst>
                  </p:cNvPr>
                  <p:cNvSpPr/>
                  <p:nvPr/>
                </p:nvSpPr>
                <p:spPr>
                  <a:xfrm>
                    <a:off x="7228936" y="2845590"/>
                    <a:ext cx="1828800" cy="840768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rIns="0"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Understand</a:t>
                    </a:r>
                  </a:p>
                </p:txBody>
              </p:sp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A9E55EDE-138B-E30D-F0A9-30F766565797}"/>
                      </a:ext>
                    </a:extLst>
                  </p:cNvPr>
                  <p:cNvSpPr/>
                  <p:nvPr/>
                </p:nvSpPr>
                <p:spPr>
                  <a:xfrm>
                    <a:off x="7228936" y="4527126"/>
                    <a:ext cx="1828800" cy="840768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Analyze</a:t>
                    </a:r>
                  </a:p>
                </p:txBody>
              </p:sp>
            </p:grp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25C7AD-7EE4-57BC-C7F8-68FCBBCB3CB1}"/>
                </a:ext>
              </a:extLst>
            </p:cNvPr>
            <p:cNvSpPr txBox="1"/>
            <p:nvPr/>
          </p:nvSpPr>
          <p:spPr>
            <a:xfrm rot="193421">
              <a:off x="7455668" y="2887907"/>
              <a:ext cx="1737360" cy="54864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sz="2800" b="1" cap="small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Engagement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6CC7F05-9C99-7497-356C-9A6BB03BD48E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2106B-D874-C8E4-7A92-FFE339E6F356}"/>
              </a:ext>
            </a:extLst>
          </p:cNvPr>
          <p:cNvSpPr txBox="1"/>
          <p:nvPr/>
        </p:nvSpPr>
        <p:spPr>
          <a:xfrm>
            <a:off x="507871" y="3385596"/>
            <a:ext cx="52868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cap="small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Stakeholder Aspects</a:t>
            </a: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Power, Impact, Attitude, Beliefs, Expectations, Degree of Influence, Proximity to the Project, Interest in the Project, and Other Interactions</a:t>
            </a:r>
          </a:p>
        </p:txBody>
      </p:sp>
    </p:spTree>
    <p:extLst>
      <p:ext uri="{BB962C8B-B14F-4D97-AF65-F5344CB8AC3E}">
        <p14:creationId xmlns:p14="http://schemas.microsoft.com/office/powerpoint/2010/main" val="2285520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B7928-F892-B6B4-0CF8-1D0DB3CB3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Project Management?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638C0-559B-44B4-3BA4-4FD80439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Definitions: Project, Project Management, and Program Management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C7E276-CB78-FCA5-1018-CE3AEDFD7043}"/>
              </a:ext>
            </a:extLst>
          </p:cNvPr>
          <p:cNvGrpSpPr/>
          <p:nvPr/>
        </p:nvGrpSpPr>
        <p:grpSpPr>
          <a:xfrm>
            <a:off x="1053638" y="1414738"/>
            <a:ext cx="9832902" cy="1380218"/>
            <a:chOff x="1053638" y="1414738"/>
            <a:chExt cx="9832902" cy="13802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AAC8EEC-4F09-97B3-5E98-BE6AF33F2C3D}"/>
                </a:ext>
              </a:extLst>
            </p:cNvPr>
            <p:cNvSpPr/>
            <p:nvPr/>
          </p:nvSpPr>
          <p:spPr>
            <a:xfrm>
              <a:off x="1053638" y="1423356"/>
              <a:ext cx="2286000" cy="1371600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AC2C933-56F9-D244-F77A-03AFAB6BA9A9}"/>
                </a:ext>
              </a:extLst>
            </p:cNvPr>
            <p:cNvSpPr/>
            <p:nvPr/>
          </p:nvSpPr>
          <p:spPr>
            <a:xfrm>
              <a:off x="3571340" y="1414738"/>
              <a:ext cx="7315200" cy="13716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i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Temporary: </a:t>
              </a: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There is a definable beginning and end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i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Unique: </a:t>
              </a: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Creation of something new (Product, Service, Capability)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i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Changes: </a:t>
              </a: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Takes something existing and adds additional value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i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Progressive: </a:t>
              </a: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Broken down into steps and methodically implemented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61E1E5-44CB-6A6E-6642-4A7839EEABE8}"/>
              </a:ext>
            </a:extLst>
          </p:cNvPr>
          <p:cNvGrpSpPr/>
          <p:nvPr/>
        </p:nvGrpSpPr>
        <p:grpSpPr>
          <a:xfrm>
            <a:off x="1053638" y="2956046"/>
            <a:ext cx="9832902" cy="1377229"/>
            <a:chOff x="1053638" y="3040811"/>
            <a:chExt cx="9832902" cy="137722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D1EC83C-9625-DBA0-4DE3-6B62A1A8F638}"/>
                </a:ext>
              </a:extLst>
            </p:cNvPr>
            <p:cNvSpPr/>
            <p:nvPr/>
          </p:nvSpPr>
          <p:spPr>
            <a:xfrm>
              <a:off x="1053638" y="3046440"/>
              <a:ext cx="2286000" cy="1371600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89F73B7-F53F-6FBA-8C90-73EEA5B68697}"/>
                </a:ext>
              </a:extLst>
            </p:cNvPr>
            <p:cNvSpPr/>
            <p:nvPr/>
          </p:nvSpPr>
          <p:spPr>
            <a:xfrm>
              <a:off x="3571340" y="3040811"/>
              <a:ext cx="7315200" cy="13716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Application of knowledge, skills, tools &amp; techniques used in the execution of projects and programs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Integrating different teams, resources, and organizations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Herding the cats and pulling-off the wedding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48E780-A0BB-C958-7E53-D411202C33B4}"/>
              </a:ext>
            </a:extLst>
          </p:cNvPr>
          <p:cNvGrpSpPr/>
          <p:nvPr/>
        </p:nvGrpSpPr>
        <p:grpSpPr>
          <a:xfrm>
            <a:off x="1053638" y="4494364"/>
            <a:ext cx="9832902" cy="1374240"/>
            <a:chOff x="1053638" y="4666884"/>
            <a:chExt cx="9832902" cy="13742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E363CE-8A46-FAF8-14E9-EC6489BE7A41}"/>
                </a:ext>
              </a:extLst>
            </p:cNvPr>
            <p:cNvSpPr/>
            <p:nvPr/>
          </p:nvSpPr>
          <p:spPr>
            <a:xfrm>
              <a:off x="1053638" y="4669524"/>
              <a:ext cx="2286000" cy="1371600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B5E1ADB-20D2-1476-B070-1F7A54E46D7B}"/>
                </a:ext>
              </a:extLst>
            </p:cNvPr>
            <p:cNvSpPr/>
            <p:nvPr/>
          </p:nvSpPr>
          <p:spPr>
            <a:xfrm>
              <a:off x="3571340" y="4666884"/>
              <a:ext cx="7315200" cy="13716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Integrated projects that are dependent on each other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Projects that may not be connected but drive a higher-level strategy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Application of project, program, and portfolio management skills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69E090F-49BA-7485-DC1E-E1F31FDA3D8A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4405391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5AF7-6FEE-29EB-09CF-8766358A8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Team Allocation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20205-C602-D9B3-B06C-6F294FC228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Who Owns the Team Resources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1BB357F-92C5-BDB9-A0F5-BE99C8245DA6}"/>
              </a:ext>
            </a:extLst>
          </p:cNvPr>
          <p:cNvGrpSpPr/>
          <p:nvPr/>
        </p:nvGrpSpPr>
        <p:grpSpPr>
          <a:xfrm>
            <a:off x="1199072" y="1293968"/>
            <a:ext cx="2743200" cy="4996517"/>
            <a:chOff x="1199072" y="1293968"/>
            <a:chExt cx="2743200" cy="499651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4C36A18-52B2-5112-BCA4-15B173671744}"/>
                </a:ext>
              </a:extLst>
            </p:cNvPr>
            <p:cNvSpPr/>
            <p:nvPr/>
          </p:nvSpPr>
          <p:spPr>
            <a:xfrm>
              <a:off x="1199072" y="1293968"/>
              <a:ext cx="2743200" cy="731520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Projectized</a:t>
              </a:r>
            </a:p>
          </p:txBody>
        </p:sp>
        <p:pic>
          <p:nvPicPr>
            <p:cNvPr id="9" name="Picture 8" descr="A purple body with a white triangle&#10;&#10;Description automatically generated">
              <a:extLst>
                <a:ext uri="{FF2B5EF4-FFF2-40B4-BE49-F238E27FC236}">
                  <a16:creationId xmlns:a16="http://schemas.microsoft.com/office/drawing/2014/main" id="{C8FBD65F-C9CD-2CAD-0210-DC479474F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470" y="2150285"/>
              <a:ext cx="368405" cy="1143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8CA043-B364-85D8-7866-82059B61DEAD}"/>
                </a:ext>
              </a:extLst>
            </p:cNvPr>
            <p:cNvSpPr txBox="1"/>
            <p:nvPr/>
          </p:nvSpPr>
          <p:spPr>
            <a:xfrm>
              <a:off x="2810231" y="2398619"/>
              <a:ext cx="10275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</a:t>
              </a:r>
            </a:p>
            <a:p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Manager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019AA9C-A170-F406-CA99-9D8A5F871E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64202" y="3293285"/>
              <a:ext cx="12941" cy="500317"/>
            </a:xfrm>
            <a:prstGeom prst="line">
              <a:avLst/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DB007E2-CCBA-6900-B59E-6560A3CCE9B2}"/>
                </a:ext>
              </a:extLst>
            </p:cNvPr>
            <p:cNvGrpSpPr/>
            <p:nvPr/>
          </p:nvGrpSpPr>
          <p:grpSpPr>
            <a:xfrm>
              <a:off x="1427672" y="3793602"/>
              <a:ext cx="2286000" cy="2496883"/>
              <a:chOff x="1417967" y="3793602"/>
              <a:chExt cx="2286000" cy="249688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6E1929E-A6A4-18DF-2863-B6E4A5B25DAF}"/>
                  </a:ext>
                </a:extLst>
              </p:cNvPr>
              <p:cNvGrpSpPr/>
              <p:nvPr/>
            </p:nvGrpSpPr>
            <p:grpSpPr>
              <a:xfrm>
                <a:off x="1417967" y="3793602"/>
                <a:ext cx="2286000" cy="2286000"/>
                <a:chOff x="1345724" y="3879872"/>
                <a:chExt cx="2286000" cy="2286000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7D8111DD-551D-AF0E-5CB1-8642C68AAAF7}"/>
                    </a:ext>
                  </a:extLst>
                </p:cNvPr>
                <p:cNvGrpSpPr/>
                <p:nvPr/>
              </p:nvGrpSpPr>
              <p:grpSpPr>
                <a:xfrm>
                  <a:off x="1609830" y="4032080"/>
                  <a:ext cx="1757789" cy="1981585"/>
                  <a:chOff x="1576858" y="4069656"/>
                  <a:chExt cx="1757789" cy="1981585"/>
                </a:xfrm>
              </p:grpSpPr>
              <p:pic>
                <p:nvPicPr>
                  <p:cNvPr id="12" name="Picture 11" descr="A black background with a black silhouette of a person&#10;&#10;Description automatically generated">
                    <a:extLst>
                      <a:ext uri="{FF2B5EF4-FFF2-40B4-BE49-F238E27FC236}">
                        <a16:creationId xmlns:a16="http://schemas.microsoft.com/office/drawing/2014/main" id="{CC6599AD-5CD5-355A-676A-2B2101DC26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09741" y="4557964"/>
                    <a:ext cx="380475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 descr="A black silhouette of a person&#10;&#10;Description automatically generated">
                    <a:extLst>
                      <a:ext uri="{FF2B5EF4-FFF2-40B4-BE49-F238E27FC236}">
                        <a16:creationId xmlns:a16="http://schemas.microsoft.com/office/drawing/2014/main" id="{AB946AC6-799F-AB95-E6ED-D18C7CA6A5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08347" y="4675568"/>
                    <a:ext cx="3263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 descr="A silhouette of a person&#10;&#10;Description automatically generated">
                    <a:extLst>
                      <a:ext uri="{FF2B5EF4-FFF2-40B4-BE49-F238E27FC236}">
                        <a16:creationId xmlns:a16="http://schemas.microsoft.com/office/drawing/2014/main" id="{C50FC956-9BF8-C1CE-8A7D-456EB37FE8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17943" y="5136841"/>
                    <a:ext cx="2880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 descr="A silhouette of a person&#10;&#10;Description automatically generated">
                    <a:extLst>
                      <a:ext uri="{FF2B5EF4-FFF2-40B4-BE49-F238E27FC236}">
                        <a16:creationId xmlns:a16="http://schemas.microsoft.com/office/drawing/2014/main" id="{C5A7F0F7-31DF-5564-D6E2-75A66BA368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63589" y="4069656"/>
                    <a:ext cx="349474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20" name="Picture 19" descr="A black background with a black square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C5505759-B6B6-F603-8206-4C4F3CF3AA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04184" y="5136841"/>
                    <a:ext cx="455691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 descr="A silhouette of a person&#10;&#10;Description automatically generated">
                    <a:extLst>
                      <a:ext uri="{FF2B5EF4-FFF2-40B4-BE49-F238E27FC236}">
                        <a16:creationId xmlns:a16="http://schemas.microsoft.com/office/drawing/2014/main" id="{D9C79649-9DB7-3512-CC74-904DDB2175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grayscl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76159" y="4069656"/>
                    <a:ext cx="329784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 descr="A black background with a black silhouette of a person&#10;&#10;Description automatically generated">
                    <a:extLst>
                      <a:ext uri="{FF2B5EF4-FFF2-40B4-BE49-F238E27FC236}">
                        <a16:creationId xmlns:a16="http://schemas.microsoft.com/office/drawing/2014/main" id="{D6AE5170-9FED-E860-5EC9-DC6FB182DB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76858" y="4675568"/>
                    <a:ext cx="380475" cy="9144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DDE38E4D-EC3B-5B43-04EE-096D39C5D0C9}"/>
                    </a:ext>
                  </a:extLst>
                </p:cNvPr>
                <p:cNvSpPr/>
                <p:nvPr/>
              </p:nvSpPr>
              <p:spPr>
                <a:xfrm>
                  <a:off x="1345724" y="3879872"/>
                  <a:ext cx="2286000" cy="2286000"/>
                </a:xfrm>
                <a:prstGeom prst="ellipse">
                  <a:avLst/>
                </a:prstGeom>
                <a:noFill/>
                <a:ln w="7620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7254B1F-68F7-1137-8FD6-B91097B25300}"/>
                  </a:ext>
                </a:extLst>
              </p:cNvPr>
              <p:cNvSpPr/>
              <p:nvPr/>
            </p:nvSpPr>
            <p:spPr>
              <a:xfrm>
                <a:off x="1417967" y="4370245"/>
                <a:ext cx="2286000" cy="1920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>
                <a:prstTxWarp prst="textArchDown">
                  <a:avLst/>
                </a:prstTxWarp>
              </a:bodyPr>
              <a:lstStyle/>
              <a:p>
                <a:pPr algn="ctr"/>
                <a:r>
                  <a:rPr lang="en-US" sz="2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Direct Reporting</a:t>
                </a: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B043BF1-515D-D3B0-4400-E2FA659B4B78}"/>
              </a:ext>
            </a:extLst>
          </p:cNvPr>
          <p:cNvGrpSpPr/>
          <p:nvPr/>
        </p:nvGrpSpPr>
        <p:grpSpPr>
          <a:xfrm>
            <a:off x="5073770" y="1293968"/>
            <a:ext cx="6054221" cy="5289309"/>
            <a:chOff x="5073770" y="1293968"/>
            <a:chExt cx="6054221" cy="5289309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D0B26CE-4BA9-32C1-9D9A-69808EA7E78E}"/>
                </a:ext>
              </a:extLst>
            </p:cNvPr>
            <p:cNvGrpSpPr/>
            <p:nvPr/>
          </p:nvGrpSpPr>
          <p:grpSpPr>
            <a:xfrm>
              <a:off x="5073770" y="1293968"/>
              <a:ext cx="6054221" cy="4744217"/>
              <a:chOff x="5073770" y="1293968"/>
              <a:chExt cx="6054221" cy="474421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83719A2-F30B-8678-FD3B-2E0111C697B6}"/>
                  </a:ext>
                </a:extLst>
              </p:cNvPr>
              <p:cNvSpPr/>
              <p:nvPr/>
            </p:nvSpPr>
            <p:spPr>
              <a:xfrm>
                <a:off x="6729280" y="1293968"/>
                <a:ext cx="2743200" cy="731520"/>
              </a:xfrm>
              <a:prstGeom prst="round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Matrix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524AAFE-31D1-EADA-EBB2-721D691AB3F7}"/>
                  </a:ext>
                </a:extLst>
              </p:cNvPr>
              <p:cNvSpPr txBox="1"/>
              <p:nvPr/>
            </p:nvSpPr>
            <p:spPr>
              <a:xfrm>
                <a:off x="7840483" y="2398619"/>
                <a:ext cx="10275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</a:t>
                </a:r>
              </a:p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Manager</a:t>
                </a:r>
              </a:p>
            </p:txBody>
          </p:sp>
          <p:pic>
            <p:nvPicPr>
              <p:cNvPr id="34" name="Picture 33" descr="A purple body with a white triangle&#10;&#10;Description automatically generated">
                <a:extLst>
                  <a:ext uri="{FF2B5EF4-FFF2-40B4-BE49-F238E27FC236}">
                    <a16:creationId xmlns:a16="http://schemas.microsoft.com/office/drawing/2014/main" id="{D24397B1-1C45-93CF-56AB-9C52197A5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4168" y="2150285"/>
                <a:ext cx="368405" cy="1143000"/>
              </a:xfrm>
              <a:prstGeom prst="rect">
                <a:avLst/>
              </a:prstGeom>
            </p:spPr>
          </p:pic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70C3919-6F4A-07FF-79D7-B7D713D5C21F}"/>
                  </a:ext>
                </a:extLst>
              </p:cNvPr>
              <p:cNvGrpSpPr/>
              <p:nvPr/>
            </p:nvGrpSpPr>
            <p:grpSpPr>
              <a:xfrm>
                <a:off x="5073770" y="3106844"/>
                <a:ext cx="1143000" cy="1247838"/>
                <a:chOff x="5570737" y="3520537"/>
                <a:chExt cx="1143000" cy="1247838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21114E11-5892-ED95-11B2-7AE06DF3B02C}"/>
                    </a:ext>
                  </a:extLst>
                </p:cNvPr>
                <p:cNvSpPr/>
                <p:nvPr/>
              </p:nvSpPr>
              <p:spPr>
                <a:xfrm>
                  <a:off x="5570737" y="3625375"/>
                  <a:ext cx="1143000" cy="1143000"/>
                </a:xfrm>
                <a:prstGeom prst="ellipse">
                  <a:avLst/>
                </a:prstGeom>
                <a:noFill/>
                <a:ln w="7620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Team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7A7DC6D-8FCE-F73A-13D2-5A3D75EB2865}"/>
                    </a:ext>
                  </a:extLst>
                </p:cNvPr>
                <p:cNvSpPr/>
                <p:nvPr/>
              </p:nvSpPr>
              <p:spPr>
                <a:xfrm>
                  <a:off x="5570737" y="3520537"/>
                  <a:ext cx="1143000" cy="8229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Technology</a:t>
                  </a: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942CB58-0F1B-3A36-6E27-9534C53696BC}"/>
                  </a:ext>
                </a:extLst>
              </p:cNvPr>
              <p:cNvGrpSpPr/>
              <p:nvPr/>
            </p:nvGrpSpPr>
            <p:grpSpPr>
              <a:xfrm>
                <a:off x="7501391" y="4790347"/>
                <a:ext cx="1143000" cy="1247838"/>
                <a:chOff x="5570737" y="3520537"/>
                <a:chExt cx="1143000" cy="1247838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253B51A6-71B3-3F32-5E34-DAE947912A9D}"/>
                    </a:ext>
                  </a:extLst>
                </p:cNvPr>
                <p:cNvSpPr/>
                <p:nvPr/>
              </p:nvSpPr>
              <p:spPr>
                <a:xfrm>
                  <a:off x="5570737" y="3625375"/>
                  <a:ext cx="1143000" cy="1143000"/>
                </a:xfrm>
                <a:prstGeom prst="ellipse">
                  <a:avLst/>
                </a:prstGeom>
                <a:noFill/>
                <a:ln w="7620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Team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BB7C261-5293-8E28-834F-211CD98BB754}"/>
                    </a:ext>
                  </a:extLst>
                </p:cNvPr>
                <p:cNvSpPr/>
                <p:nvPr/>
              </p:nvSpPr>
              <p:spPr>
                <a:xfrm>
                  <a:off x="5570737" y="3520537"/>
                  <a:ext cx="1143000" cy="7315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Human Resources</a:t>
                  </a: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A7132ED-9B58-6D2B-8B56-D04104829C7E}"/>
                  </a:ext>
                </a:extLst>
              </p:cNvPr>
              <p:cNvGrpSpPr/>
              <p:nvPr/>
            </p:nvGrpSpPr>
            <p:grpSpPr>
              <a:xfrm>
                <a:off x="5589290" y="4790347"/>
                <a:ext cx="1143000" cy="1247838"/>
                <a:chOff x="5570737" y="3520537"/>
                <a:chExt cx="1143000" cy="1247838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BAAC19A2-2AB7-70BA-D286-765C4B196296}"/>
                    </a:ext>
                  </a:extLst>
                </p:cNvPr>
                <p:cNvSpPr/>
                <p:nvPr/>
              </p:nvSpPr>
              <p:spPr>
                <a:xfrm>
                  <a:off x="5570737" y="3625375"/>
                  <a:ext cx="1143000" cy="1143000"/>
                </a:xfrm>
                <a:prstGeom prst="ellipse">
                  <a:avLst/>
                </a:prstGeom>
                <a:noFill/>
                <a:ln w="7620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Team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FEB4A52E-E9E5-B6FA-8EED-C78A5EC22C9C}"/>
                    </a:ext>
                  </a:extLst>
                </p:cNvPr>
                <p:cNvSpPr/>
                <p:nvPr/>
              </p:nvSpPr>
              <p:spPr>
                <a:xfrm>
                  <a:off x="5570737" y="3520537"/>
                  <a:ext cx="1143000" cy="8229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Finance</a:t>
                  </a: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55C14DB1-9564-F4EE-EC3F-A0F7EDE09DC6}"/>
                  </a:ext>
                </a:extLst>
              </p:cNvPr>
              <p:cNvGrpSpPr/>
              <p:nvPr/>
            </p:nvGrpSpPr>
            <p:grpSpPr>
              <a:xfrm>
                <a:off x="9984991" y="3106844"/>
                <a:ext cx="1143000" cy="1247838"/>
                <a:chOff x="5570737" y="3520537"/>
                <a:chExt cx="1143000" cy="1247838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1BD3FB3-CE58-0AC3-E66B-DF3AE5115AB9}"/>
                    </a:ext>
                  </a:extLst>
                </p:cNvPr>
                <p:cNvSpPr/>
                <p:nvPr/>
              </p:nvSpPr>
              <p:spPr>
                <a:xfrm>
                  <a:off x="5570737" y="3625375"/>
                  <a:ext cx="1143000" cy="1143000"/>
                </a:xfrm>
                <a:prstGeom prst="ellipse">
                  <a:avLst/>
                </a:prstGeom>
                <a:noFill/>
                <a:ln w="7620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Team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235D0F1-0ACB-FAB5-6E4C-31253D062892}"/>
                    </a:ext>
                  </a:extLst>
                </p:cNvPr>
                <p:cNvSpPr/>
                <p:nvPr/>
              </p:nvSpPr>
              <p:spPr>
                <a:xfrm>
                  <a:off x="5570737" y="3520537"/>
                  <a:ext cx="1143000" cy="8229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Engineering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04030F52-D248-D123-73BD-FBCD3FE0927B}"/>
                  </a:ext>
                </a:extLst>
              </p:cNvPr>
              <p:cNvGrpSpPr/>
              <p:nvPr/>
            </p:nvGrpSpPr>
            <p:grpSpPr>
              <a:xfrm>
                <a:off x="9413491" y="4790347"/>
                <a:ext cx="1143000" cy="1247838"/>
                <a:chOff x="5570737" y="3520537"/>
                <a:chExt cx="1143000" cy="1247838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EF0E96C4-EF5A-CAD1-01B2-450FCCA266EE}"/>
                    </a:ext>
                  </a:extLst>
                </p:cNvPr>
                <p:cNvSpPr/>
                <p:nvPr/>
              </p:nvSpPr>
              <p:spPr>
                <a:xfrm>
                  <a:off x="5570737" y="3625375"/>
                  <a:ext cx="1143000" cy="1143000"/>
                </a:xfrm>
                <a:prstGeom prst="ellipse">
                  <a:avLst/>
                </a:prstGeom>
                <a:noFill/>
                <a:ln w="76200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Team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E208AEF9-702F-1864-37ED-C638AE119A8A}"/>
                    </a:ext>
                  </a:extLst>
                </p:cNvPr>
                <p:cNvSpPr/>
                <p:nvPr/>
              </p:nvSpPr>
              <p:spPr>
                <a:xfrm>
                  <a:off x="5570737" y="3520537"/>
                  <a:ext cx="1143000" cy="8229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Marketing</a:t>
                  </a:r>
                </a:p>
              </p:txBody>
            </p:sp>
          </p:grpSp>
          <p:pic>
            <p:nvPicPr>
              <p:cNvPr id="50" name="Picture 49" descr="A silhouette of a person&#10;&#10;Description automatically generated">
                <a:extLst>
                  <a:ext uri="{FF2B5EF4-FFF2-40B4-BE49-F238E27FC236}">
                    <a16:creationId xmlns:a16="http://schemas.microsoft.com/office/drawing/2014/main" id="{6DB03C23-505E-4463-16C6-C61AEF61F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98689" y="3293285"/>
                <a:ext cx="329784" cy="914400"/>
              </a:xfrm>
              <a:prstGeom prst="rect">
                <a:avLst/>
              </a:prstGeom>
            </p:spPr>
          </p:pic>
          <p:pic>
            <p:nvPicPr>
              <p:cNvPr id="52" name="Picture 51" descr="A silhouette of a person&#10;&#10;Description automatically generated">
                <a:extLst>
                  <a:ext uri="{FF2B5EF4-FFF2-40B4-BE49-F238E27FC236}">
                    <a16:creationId xmlns:a16="http://schemas.microsoft.com/office/drawing/2014/main" id="{B0DC54DA-20BF-CFBB-62EF-7F04742E0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59341" y="4272817"/>
                <a:ext cx="288000" cy="914400"/>
              </a:xfrm>
              <a:prstGeom prst="rect">
                <a:avLst/>
              </a:prstGeom>
            </p:spPr>
          </p:pic>
          <p:pic>
            <p:nvPicPr>
              <p:cNvPr id="54" name="Picture 53" descr="A black silhouette of a person&#10;&#10;Description automatically generated">
                <a:extLst>
                  <a:ext uri="{FF2B5EF4-FFF2-40B4-BE49-F238E27FC236}">
                    <a16:creationId xmlns:a16="http://schemas.microsoft.com/office/drawing/2014/main" id="{BB7D21F2-E8A0-3ADD-0293-1B58FEE6B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1878" y="3793602"/>
                <a:ext cx="326300" cy="914400"/>
              </a:xfrm>
              <a:prstGeom prst="rect">
                <a:avLst/>
              </a:prstGeom>
            </p:spPr>
          </p:pic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08A67F3-2303-AEA8-547B-32CCE6B62BC8}"/>
                  </a:ext>
                </a:extLst>
              </p:cNvPr>
              <p:cNvGrpSpPr/>
              <p:nvPr/>
            </p:nvGrpSpPr>
            <p:grpSpPr>
              <a:xfrm>
                <a:off x="9157103" y="3293285"/>
                <a:ext cx="741591" cy="914400"/>
                <a:chOff x="9157103" y="3293285"/>
                <a:chExt cx="741591" cy="914400"/>
              </a:xfrm>
            </p:grpSpPr>
            <p:pic>
              <p:nvPicPr>
                <p:cNvPr id="53" name="Picture 52" descr="A black background with a black squar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0FB47DA6-68A4-D913-C12A-9A4D808967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3003" y="3293285"/>
                  <a:ext cx="455691" cy="914400"/>
                </a:xfrm>
                <a:prstGeom prst="rect">
                  <a:avLst/>
                </a:prstGeom>
              </p:spPr>
            </p:pic>
            <p:pic>
              <p:nvPicPr>
                <p:cNvPr id="55" name="Picture 54" descr="A black background with a black silhouette of a person&#10;&#10;Description automatically generated">
                  <a:extLst>
                    <a:ext uri="{FF2B5EF4-FFF2-40B4-BE49-F238E27FC236}">
                      <a16:creationId xmlns:a16="http://schemas.microsoft.com/office/drawing/2014/main" id="{8C88C87A-12D7-3202-1B6E-51355E59AA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57103" y="3293285"/>
                  <a:ext cx="380475" cy="914400"/>
                </a:xfrm>
                <a:prstGeom prst="rect">
                  <a:avLst/>
                </a:prstGeom>
              </p:spPr>
            </p:pic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5917CEC9-C535-5645-15C0-AB084114A248}"/>
                  </a:ext>
                </a:extLst>
              </p:cNvPr>
              <p:cNvGrpSpPr/>
              <p:nvPr/>
            </p:nvGrpSpPr>
            <p:grpSpPr>
              <a:xfrm>
                <a:off x="6705966" y="4269521"/>
                <a:ext cx="701434" cy="914400"/>
                <a:chOff x="6705966" y="4269521"/>
                <a:chExt cx="701434" cy="914400"/>
              </a:xfrm>
            </p:grpSpPr>
            <p:pic>
              <p:nvPicPr>
                <p:cNvPr id="51" name="Picture 50" descr="A black background with a black silhouette of a person&#10;&#10;Description automatically generated">
                  <a:extLst>
                    <a:ext uri="{FF2B5EF4-FFF2-40B4-BE49-F238E27FC236}">
                      <a16:creationId xmlns:a16="http://schemas.microsoft.com/office/drawing/2014/main" id="{04A9E51C-4EA4-1B31-3B7A-BC3A83992D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05966" y="4269521"/>
                  <a:ext cx="380475" cy="914400"/>
                </a:xfrm>
                <a:prstGeom prst="rect">
                  <a:avLst/>
                </a:prstGeom>
              </p:spPr>
            </p:pic>
            <p:pic>
              <p:nvPicPr>
                <p:cNvPr id="56" name="Picture 55" descr="A silhouette of a person&#10;&#10;Description automatically generated">
                  <a:extLst>
                    <a:ext uri="{FF2B5EF4-FFF2-40B4-BE49-F238E27FC236}">
                      <a16:creationId xmlns:a16="http://schemas.microsoft.com/office/drawing/2014/main" id="{D529D349-F61E-33F3-AEEC-FB4FB03AAD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57926" y="4269521"/>
                  <a:ext cx="349474" cy="914400"/>
                </a:xfrm>
                <a:prstGeom prst="rect">
                  <a:avLst/>
                </a:prstGeom>
              </p:spPr>
            </p:pic>
          </p:grp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9C6E764-3302-676C-6A38-67D9C6E872E8}"/>
                  </a:ext>
                </a:extLst>
              </p:cNvPr>
              <p:cNvCxnSpPr>
                <a:stCxn id="50" idx="3"/>
                <a:endCxn id="34" idx="2"/>
              </p:cNvCxnSpPr>
              <p:nvPr/>
            </p:nvCxnSpPr>
            <p:spPr>
              <a:xfrm flipV="1">
                <a:off x="6728473" y="3293285"/>
                <a:ext cx="859898" cy="457200"/>
              </a:xfrm>
              <a:prstGeom prst="line">
                <a:avLst/>
              </a:prstGeom>
              <a:ln w="38100">
                <a:solidFill>
                  <a:schemeClr val="tx2">
                    <a:lumMod val="90000"/>
                    <a:lumOff val="1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33ACF8C-F6DB-4B27-45D1-168492ACC3E6}"/>
                  </a:ext>
                </a:extLst>
              </p:cNvPr>
              <p:cNvCxnSpPr>
                <a:cxnSpLocks/>
                <a:endCxn id="34" idx="2"/>
              </p:cNvCxnSpPr>
              <p:nvPr/>
            </p:nvCxnSpPr>
            <p:spPr>
              <a:xfrm flipV="1">
                <a:off x="7066989" y="3293285"/>
                <a:ext cx="521382" cy="1039862"/>
              </a:xfrm>
              <a:prstGeom prst="line">
                <a:avLst/>
              </a:prstGeom>
              <a:ln w="38100">
                <a:solidFill>
                  <a:schemeClr val="tx2">
                    <a:lumMod val="90000"/>
                    <a:lumOff val="1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60D452C-EE3E-9C4F-8597-22A11DA80B5E}"/>
                  </a:ext>
                </a:extLst>
              </p:cNvPr>
              <p:cNvCxnSpPr>
                <a:cxnSpLocks/>
                <a:endCxn id="34" idx="2"/>
              </p:cNvCxnSpPr>
              <p:nvPr/>
            </p:nvCxnSpPr>
            <p:spPr>
              <a:xfrm flipH="1" flipV="1">
                <a:off x="7588371" y="3293285"/>
                <a:ext cx="325636" cy="636519"/>
              </a:xfrm>
              <a:prstGeom prst="line">
                <a:avLst/>
              </a:prstGeom>
              <a:ln w="38100">
                <a:solidFill>
                  <a:schemeClr val="tx2">
                    <a:lumMod val="90000"/>
                    <a:lumOff val="1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8FF08CF-6275-F4D2-41FA-0FC0ECCA347D}"/>
                  </a:ext>
                </a:extLst>
              </p:cNvPr>
              <p:cNvCxnSpPr>
                <a:cxnSpLocks/>
                <a:endCxn id="34" idx="2"/>
              </p:cNvCxnSpPr>
              <p:nvPr/>
            </p:nvCxnSpPr>
            <p:spPr>
              <a:xfrm flipH="1" flipV="1">
                <a:off x="7588371" y="3293285"/>
                <a:ext cx="1470970" cy="1019462"/>
              </a:xfrm>
              <a:prstGeom prst="line">
                <a:avLst/>
              </a:prstGeom>
              <a:ln w="38100">
                <a:solidFill>
                  <a:schemeClr val="tx2">
                    <a:lumMod val="90000"/>
                    <a:lumOff val="1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9EBF00F-600C-3A3B-0F7C-E0AF4D44AC48}"/>
                  </a:ext>
                </a:extLst>
              </p:cNvPr>
              <p:cNvCxnSpPr>
                <a:cxnSpLocks/>
                <a:endCxn id="34" idx="2"/>
              </p:cNvCxnSpPr>
              <p:nvPr/>
            </p:nvCxnSpPr>
            <p:spPr>
              <a:xfrm flipH="1" flipV="1">
                <a:off x="7588371" y="3293285"/>
                <a:ext cx="1527501" cy="248335"/>
              </a:xfrm>
              <a:prstGeom prst="line">
                <a:avLst/>
              </a:prstGeom>
              <a:ln w="38100">
                <a:solidFill>
                  <a:schemeClr val="tx2">
                    <a:lumMod val="90000"/>
                    <a:lumOff val="1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1B08AB3-DDC4-727C-74CE-75FB7EED4A37}"/>
                </a:ext>
              </a:extLst>
            </p:cNvPr>
            <p:cNvSpPr txBox="1"/>
            <p:nvPr/>
          </p:nvSpPr>
          <p:spPr>
            <a:xfrm>
              <a:off x="6089488" y="5998502"/>
              <a:ext cx="4022785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Borrowed Resources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EC8E23B-1B5C-6615-1F5E-C4A988F3B62E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22930792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9BF56-61AC-96BE-E56B-742D3514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Team Structure Example</a:t>
            </a:r>
          </a:p>
        </p:txBody>
      </p:sp>
      <p:sp>
        <p:nvSpPr>
          <p:cNvPr id="98" name="Text Placeholder 97">
            <a:extLst>
              <a:ext uri="{FF2B5EF4-FFF2-40B4-BE49-F238E27FC236}">
                <a16:creationId xmlns:a16="http://schemas.microsoft.com/office/drawing/2014/main" id="{C7861E9A-E60C-022F-C97A-55B325D5D2F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825500"/>
            <a:ext cx="11217275" cy="3730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Different Projects = Different Resources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15EB028-62F5-0E3D-2370-AEDA03794618}"/>
              </a:ext>
            </a:extLst>
          </p:cNvPr>
          <p:cNvGrpSpPr/>
          <p:nvPr/>
        </p:nvGrpSpPr>
        <p:grpSpPr>
          <a:xfrm>
            <a:off x="1415690" y="1137269"/>
            <a:ext cx="9112603" cy="5431363"/>
            <a:chOff x="1105142" y="1084292"/>
            <a:chExt cx="9112603" cy="54313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4BEA272-6424-8F64-B25F-F93B0AAAEF90}"/>
                </a:ext>
              </a:extLst>
            </p:cNvPr>
            <p:cNvCxnSpPr>
              <a:cxnSpLocks/>
              <a:stCxn id="89" idx="4"/>
              <a:endCxn id="40" idx="3"/>
            </p:cNvCxnSpPr>
            <p:nvPr/>
          </p:nvCxnSpPr>
          <p:spPr bwMode="auto">
            <a:xfrm>
              <a:off x="5660120" y="2689033"/>
              <a:ext cx="1325" cy="1627247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0D227839-C851-76B8-40E4-EDB7004084BB}"/>
                </a:ext>
              </a:extLst>
            </p:cNvPr>
            <p:cNvSpPr/>
            <p:nvPr/>
          </p:nvSpPr>
          <p:spPr bwMode="auto">
            <a:xfrm rot="16200000">
              <a:off x="5595754" y="269471"/>
              <a:ext cx="152846" cy="7940772"/>
            </a:xfrm>
            <a:prstGeom prst="rightBracket">
              <a:avLst>
                <a:gd name="adj" fmla="val 66345"/>
              </a:avLst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3FEC41A-9644-0792-B485-762AA6279A87}"/>
                </a:ext>
              </a:extLst>
            </p:cNvPr>
            <p:cNvGrpSpPr/>
            <p:nvPr/>
          </p:nvGrpSpPr>
          <p:grpSpPr>
            <a:xfrm flipH="1">
              <a:off x="5828724" y="1948804"/>
              <a:ext cx="1473383" cy="951879"/>
              <a:chOff x="5613010" y="1280007"/>
              <a:chExt cx="1473383" cy="951879"/>
            </a:xfrm>
          </p:grpSpPr>
          <p:sp>
            <p:nvSpPr>
              <p:cNvPr id="95" name="Rectangle: Rounded Corners 163">
                <a:extLst>
                  <a:ext uri="{FF2B5EF4-FFF2-40B4-BE49-F238E27FC236}">
                    <a16:creationId xmlns:a16="http://schemas.microsoft.com/office/drawing/2014/main" id="{8253AB47-09A6-9AB8-1508-4EEE0EA75496}"/>
                  </a:ext>
                </a:extLst>
              </p:cNvPr>
              <p:cNvSpPr/>
              <p:nvPr/>
            </p:nvSpPr>
            <p:spPr bwMode="auto">
              <a:xfrm>
                <a:off x="6234420" y="1280007"/>
                <a:ext cx="851973" cy="865948"/>
              </a:xfrm>
              <a:custGeom>
                <a:avLst/>
                <a:gdLst>
                  <a:gd name="connsiteX0" fmla="*/ 0 w 937904"/>
                  <a:gd name="connsiteY0" fmla="*/ 85931 h 951879"/>
                  <a:gd name="connsiteX1" fmla="*/ 85931 w 937904"/>
                  <a:gd name="connsiteY1" fmla="*/ 0 h 951879"/>
                  <a:gd name="connsiteX2" fmla="*/ 851973 w 937904"/>
                  <a:gd name="connsiteY2" fmla="*/ 0 h 951879"/>
                  <a:gd name="connsiteX3" fmla="*/ 937904 w 937904"/>
                  <a:gd name="connsiteY3" fmla="*/ 85931 h 951879"/>
                  <a:gd name="connsiteX4" fmla="*/ 937904 w 937904"/>
                  <a:gd name="connsiteY4" fmla="*/ 865948 h 951879"/>
                  <a:gd name="connsiteX5" fmla="*/ 851973 w 937904"/>
                  <a:gd name="connsiteY5" fmla="*/ 951879 h 951879"/>
                  <a:gd name="connsiteX6" fmla="*/ 85931 w 937904"/>
                  <a:gd name="connsiteY6" fmla="*/ 951879 h 951879"/>
                  <a:gd name="connsiteX7" fmla="*/ 0 w 937904"/>
                  <a:gd name="connsiteY7" fmla="*/ 865948 h 951879"/>
                  <a:gd name="connsiteX8" fmla="*/ 0 w 937904"/>
                  <a:gd name="connsiteY8" fmla="*/ 85931 h 951879"/>
                  <a:gd name="connsiteX0" fmla="*/ 851973 w 943413"/>
                  <a:gd name="connsiteY0" fmla="*/ 951879 h 1043319"/>
                  <a:gd name="connsiteX1" fmla="*/ 85931 w 943413"/>
                  <a:gd name="connsiteY1" fmla="*/ 951879 h 1043319"/>
                  <a:gd name="connsiteX2" fmla="*/ 0 w 943413"/>
                  <a:gd name="connsiteY2" fmla="*/ 865948 h 1043319"/>
                  <a:gd name="connsiteX3" fmla="*/ 0 w 943413"/>
                  <a:gd name="connsiteY3" fmla="*/ 85931 h 1043319"/>
                  <a:gd name="connsiteX4" fmla="*/ 85931 w 943413"/>
                  <a:gd name="connsiteY4" fmla="*/ 0 h 1043319"/>
                  <a:gd name="connsiteX5" fmla="*/ 851973 w 943413"/>
                  <a:gd name="connsiteY5" fmla="*/ 0 h 1043319"/>
                  <a:gd name="connsiteX6" fmla="*/ 937904 w 943413"/>
                  <a:gd name="connsiteY6" fmla="*/ 85931 h 1043319"/>
                  <a:gd name="connsiteX7" fmla="*/ 937904 w 943413"/>
                  <a:gd name="connsiteY7" fmla="*/ 865948 h 1043319"/>
                  <a:gd name="connsiteX8" fmla="*/ 943413 w 943413"/>
                  <a:gd name="connsiteY8" fmla="*/ 1043319 h 1043319"/>
                  <a:gd name="connsiteX0" fmla="*/ 851973 w 937904"/>
                  <a:gd name="connsiteY0" fmla="*/ 951879 h 951879"/>
                  <a:gd name="connsiteX1" fmla="*/ 85931 w 937904"/>
                  <a:gd name="connsiteY1" fmla="*/ 951879 h 951879"/>
                  <a:gd name="connsiteX2" fmla="*/ 0 w 937904"/>
                  <a:gd name="connsiteY2" fmla="*/ 865948 h 951879"/>
                  <a:gd name="connsiteX3" fmla="*/ 0 w 937904"/>
                  <a:gd name="connsiteY3" fmla="*/ 85931 h 951879"/>
                  <a:gd name="connsiteX4" fmla="*/ 85931 w 937904"/>
                  <a:gd name="connsiteY4" fmla="*/ 0 h 951879"/>
                  <a:gd name="connsiteX5" fmla="*/ 851973 w 937904"/>
                  <a:gd name="connsiteY5" fmla="*/ 0 h 951879"/>
                  <a:gd name="connsiteX6" fmla="*/ 937904 w 937904"/>
                  <a:gd name="connsiteY6" fmla="*/ 85931 h 951879"/>
                  <a:gd name="connsiteX7" fmla="*/ 937904 w 937904"/>
                  <a:gd name="connsiteY7" fmla="*/ 865948 h 951879"/>
                  <a:gd name="connsiteX0" fmla="*/ 85931 w 937904"/>
                  <a:gd name="connsiteY0" fmla="*/ 951879 h 951879"/>
                  <a:gd name="connsiteX1" fmla="*/ 0 w 937904"/>
                  <a:gd name="connsiteY1" fmla="*/ 865948 h 951879"/>
                  <a:gd name="connsiteX2" fmla="*/ 0 w 937904"/>
                  <a:gd name="connsiteY2" fmla="*/ 85931 h 951879"/>
                  <a:gd name="connsiteX3" fmla="*/ 85931 w 937904"/>
                  <a:gd name="connsiteY3" fmla="*/ 0 h 951879"/>
                  <a:gd name="connsiteX4" fmla="*/ 851973 w 937904"/>
                  <a:gd name="connsiteY4" fmla="*/ 0 h 951879"/>
                  <a:gd name="connsiteX5" fmla="*/ 937904 w 937904"/>
                  <a:gd name="connsiteY5" fmla="*/ 85931 h 951879"/>
                  <a:gd name="connsiteX6" fmla="*/ 937904 w 937904"/>
                  <a:gd name="connsiteY6" fmla="*/ 865948 h 951879"/>
                  <a:gd name="connsiteX0" fmla="*/ 0 w 937904"/>
                  <a:gd name="connsiteY0" fmla="*/ 865948 h 865948"/>
                  <a:gd name="connsiteX1" fmla="*/ 0 w 937904"/>
                  <a:gd name="connsiteY1" fmla="*/ 85931 h 865948"/>
                  <a:gd name="connsiteX2" fmla="*/ 85931 w 937904"/>
                  <a:gd name="connsiteY2" fmla="*/ 0 h 865948"/>
                  <a:gd name="connsiteX3" fmla="*/ 851973 w 937904"/>
                  <a:gd name="connsiteY3" fmla="*/ 0 h 865948"/>
                  <a:gd name="connsiteX4" fmla="*/ 937904 w 937904"/>
                  <a:gd name="connsiteY4" fmla="*/ 85931 h 865948"/>
                  <a:gd name="connsiteX5" fmla="*/ 937904 w 937904"/>
                  <a:gd name="connsiteY5" fmla="*/ 865948 h 865948"/>
                  <a:gd name="connsiteX0" fmla="*/ 0 w 937904"/>
                  <a:gd name="connsiteY0" fmla="*/ 865948 h 865948"/>
                  <a:gd name="connsiteX1" fmla="*/ 0 w 937904"/>
                  <a:gd name="connsiteY1" fmla="*/ 85931 h 865948"/>
                  <a:gd name="connsiteX2" fmla="*/ 85931 w 937904"/>
                  <a:gd name="connsiteY2" fmla="*/ 0 h 865948"/>
                  <a:gd name="connsiteX3" fmla="*/ 851973 w 937904"/>
                  <a:gd name="connsiteY3" fmla="*/ 0 h 865948"/>
                  <a:gd name="connsiteX4" fmla="*/ 937904 w 937904"/>
                  <a:gd name="connsiteY4" fmla="*/ 85931 h 865948"/>
                  <a:gd name="connsiteX0" fmla="*/ 0 w 851973"/>
                  <a:gd name="connsiteY0" fmla="*/ 865948 h 865948"/>
                  <a:gd name="connsiteX1" fmla="*/ 0 w 851973"/>
                  <a:gd name="connsiteY1" fmla="*/ 85931 h 865948"/>
                  <a:gd name="connsiteX2" fmla="*/ 85931 w 851973"/>
                  <a:gd name="connsiteY2" fmla="*/ 0 h 865948"/>
                  <a:gd name="connsiteX3" fmla="*/ 851973 w 851973"/>
                  <a:gd name="connsiteY3" fmla="*/ 0 h 865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1973" h="865948">
                    <a:moveTo>
                      <a:pt x="0" y="865948"/>
                    </a:moveTo>
                    <a:lnTo>
                      <a:pt x="0" y="85931"/>
                    </a:lnTo>
                    <a:cubicBezTo>
                      <a:pt x="0" y="38473"/>
                      <a:pt x="38473" y="0"/>
                      <a:pt x="85931" y="0"/>
                    </a:cubicBezTo>
                    <a:lnTo>
                      <a:pt x="851973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dirty="0"/>
              </a:p>
            </p:txBody>
          </p:sp>
          <p:sp>
            <p:nvSpPr>
              <p:cNvPr id="96" name="Rectangle: Rounded Corners 164">
                <a:extLst>
                  <a:ext uri="{FF2B5EF4-FFF2-40B4-BE49-F238E27FC236}">
                    <a16:creationId xmlns:a16="http://schemas.microsoft.com/office/drawing/2014/main" id="{95A7DDD9-A80F-B7A8-5786-EBB0DB60517C}"/>
                  </a:ext>
                </a:extLst>
              </p:cNvPr>
              <p:cNvSpPr/>
              <p:nvPr/>
            </p:nvSpPr>
            <p:spPr bwMode="auto">
              <a:xfrm>
                <a:off x="5613010" y="1637910"/>
                <a:ext cx="621756" cy="593976"/>
              </a:xfrm>
              <a:custGeom>
                <a:avLst/>
                <a:gdLst>
                  <a:gd name="connsiteX0" fmla="*/ 0 w 716616"/>
                  <a:gd name="connsiteY0" fmla="*/ 94860 h 688836"/>
                  <a:gd name="connsiteX1" fmla="*/ 94860 w 716616"/>
                  <a:gd name="connsiteY1" fmla="*/ 0 h 688836"/>
                  <a:gd name="connsiteX2" fmla="*/ 621756 w 716616"/>
                  <a:gd name="connsiteY2" fmla="*/ 0 h 688836"/>
                  <a:gd name="connsiteX3" fmla="*/ 716616 w 716616"/>
                  <a:gd name="connsiteY3" fmla="*/ 94860 h 688836"/>
                  <a:gd name="connsiteX4" fmla="*/ 716616 w 716616"/>
                  <a:gd name="connsiteY4" fmla="*/ 593976 h 688836"/>
                  <a:gd name="connsiteX5" fmla="*/ 621756 w 716616"/>
                  <a:gd name="connsiteY5" fmla="*/ 688836 h 688836"/>
                  <a:gd name="connsiteX6" fmla="*/ 94860 w 716616"/>
                  <a:gd name="connsiteY6" fmla="*/ 688836 h 688836"/>
                  <a:gd name="connsiteX7" fmla="*/ 0 w 716616"/>
                  <a:gd name="connsiteY7" fmla="*/ 593976 h 688836"/>
                  <a:gd name="connsiteX8" fmla="*/ 0 w 716616"/>
                  <a:gd name="connsiteY8" fmla="*/ 94860 h 688836"/>
                  <a:gd name="connsiteX0" fmla="*/ 94860 w 716616"/>
                  <a:gd name="connsiteY0" fmla="*/ 0 h 688836"/>
                  <a:gd name="connsiteX1" fmla="*/ 621756 w 716616"/>
                  <a:gd name="connsiteY1" fmla="*/ 0 h 688836"/>
                  <a:gd name="connsiteX2" fmla="*/ 716616 w 716616"/>
                  <a:gd name="connsiteY2" fmla="*/ 94860 h 688836"/>
                  <a:gd name="connsiteX3" fmla="*/ 716616 w 716616"/>
                  <a:gd name="connsiteY3" fmla="*/ 593976 h 688836"/>
                  <a:gd name="connsiteX4" fmla="*/ 621756 w 716616"/>
                  <a:gd name="connsiteY4" fmla="*/ 688836 h 688836"/>
                  <a:gd name="connsiteX5" fmla="*/ 94860 w 716616"/>
                  <a:gd name="connsiteY5" fmla="*/ 688836 h 688836"/>
                  <a:gd name="connsiteX6" fmla="*/ 0 w 716616"/>
                  <a:gd name="connsiteY6" fmla="*/ 593976 h 688836"/>
                  <a:gd name="connsiteX7" fmla="*/ 0 w 716616"/>
                  <a:gd name="connsiteY7" fmla="*/ 94860 h 688836"/>
                  <a:gd name="connsiteX8" fmla="*/ 186300 w 716616"/>
                  <a:gd name="connsiteY8" fmla="*/ 91440 h 688836"/>
                  <a:gd name="connsiteX0" fmla="*/ 94860 w 716616"/>
                  <a:gd name="connsiteY0" fmla="*/ 0 h 688836"/>
                  <a:gd name="connsiteX1" fmla="*/ 621756 w 716616"/>
                  <a:gd name="connsiteY1" fmla="*/ 0 h 688836"/>
                  <a:gd name="connsiteX2" fmla="*/ 716616 w 716616"/>
                  <a:gd name="connsiteY2" fmla="*/ 94860 h 688836"/>
                  <a:gd name="connsiteX3" fmla="*/ 716616 w 716616"/>
                  <a:gd name="connsiteY3" fmla="*/ 593976 h 688836"/>
                  <a:gd name="connsiteX4" fmla="*/ 621756 w 716616"/>
                  <a:gd name="connsiteY4" fmla="*/ 688836 h 688836"/>
                  <a:gd name="connsiteX5" fmla="*/ 94860 w 716616"/>
                  <a:gd name="connsiteY5" fmla="*/ 688836 h 688836"/>
                  <a:gd name="connsiteX6" fmla="*/ 0 w 716616"/>
                  <a:gd name="connsiteY6" fmla="*/ 593976 h 688836"/>
                  <a:gd name="connsiteX7" fmla="*/ 0 w 716616"/>
                  <a:gd name="connsiteY7" fmla="*/ 94860 h 688836"/>
                  <a:gd name="connsiteX0" fmla="*/ 94860 w 716616"/>
                  <a:gd name="connsiteY0" fmla="*/ 0 h 688836"/>
                  <a:gd name="connsiteX1" fmla="*/ 621756 w 716616"/>
                  <a:gd name="connsiteY1" fmla="*/ 0 h 688836"/>
                  <a:gd name="connsiteX2" fmla="*/ 716616 w 716616"/>
                  <a:gd name="connsiteY2" fmla="*/ 94860 h 688836"/>
                  <a:gd name="connsiteX3" fmla="*/ 716616 w 716616"/>
                  <a:gd name="connsiteY3" fmla="*/ 593976 h 688836"/>
                  <a:gd name="connsiteX4" fmla="*/ 621756 w 716616"/>
                  <a:gd name="connsiteY4" fmla="*/ 688836 h 688836"/>
                  <a:gd name="connsiteX5" fmla="*/ 94860 w 716616"/>
                  <a:gd name="connsiteY5" fmla="*/ 688836 h 688836"/>
                  <a:gd name="connsiteX6" fmla="*/ 0 w 716616"/>
                  <a:gd name="connsiteY6" fmla="*/ 593976 h 688836"/>
                  <a:gd name="connsiteX0" fmla="*/ 621756 w 716616"/>
                  <a:gd name="connsiteY0" fmla="*/ 0 h 688836"/>
                  <a:gd name="connsiteX1" fmla="*/ 716616 w 716616"/>
                  <a:gd name="connsiteY1" fmla="*/ 94860 h 688836"/>
                  <a:gd name="connsiteX2" fmla="*/ 716616 w 716616"/>
                  <a:gd name="connsiteY2" fmla="*/ 593976 h 688836"/>
                  <a:gd name="connsiteX3" fmla="*/ 621756 w 716616"/>
                  <a:gd name="connsiteY3" fmla="*/ 688836 h 688836"/>
                  <a:gd name="connsiteX4" fmla="*/ 94860 w 716616"/>
                  <a:gd name="connsiteY4" fmla="*/ 688836 h 688836"/>
                  <a:gd name="connsiteX5" fmla="*/ 0 w 716616"/>
                  <a:gd name="connsiteY5" fmla="*/ 593976 h 688836"/>
                  <a:gd name="connsiteX0" fmla="*/ 716616 w 716616"/>
                  <a:gd name="connsiteY0" fmla="*/ 0 h 593976"/>
                  <a:gd name="connsiteX1" fmla="*/ 716616 w 716616"/>
                  <a:gd name="connsiteY1" fmla="*/ 499116 h 593976"/>
                  <a:gd name="connsiteX2" fmla="*/ 621756 w 716616"/>
                  <a:gd name="connsiteY2" fmla="*/ 593976 h 593976"/>
                  <a:gd name="connsiteX3" fmla="*/ 94860 w 716616"/>
                  <a:gd name="connsiteY3" fmla="*/ 593976 h 593976"/>
                  <a:gd name="connsiteX4" fmla="*/ 0 w 716616"/>
                  <a:gd name="connsiteY4" fmla="*/ 499116 h 593976"/>
                  <a:gd name="connsiteX0" fmla="*/ 621756 w 621756"/>
                  <a:gd name="connsiteY0" fmla="*/ 0 h 593976"/>
                  <a:gd name="connsiteX1" fmla="*/ 621756 w 621756"/>
                  <a:gd name="connsiteY1" fmla="*/ 499116 h 593976"/>
                  <a:gd name="connsiteX2" fmla="*/ 526896 w 621756"/>
                  <a:gd name="connsiteY2" fmla="*/ 593976 h 593976"/>
                  <a:gd name="connsiteX3" fmla="*/ 0 w 621756"/>
                  <a:gd name="connsiteY3" fmla="*/ 593976 h 593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756" h="593976">
                    <a:moveTo>
                      <a:pt x="621756" y="0"/>
                    </a:moveTo>
                    <a:lnTo>
                      <a:pt x="621756" y="499116"/>
                    </a:lnTo>
                    <a:cubicBezTo>
                      <a:pt x="621756" y="551506"/>
                      <a:pt x="579286" y="593976"/>
                      <a:pt x="526896" y="593976"/>
                    </a:cubicBezTo>
                    <a:lnTo>
                      <a:pt x="0" y="593976"/>
                    </a:lnTo>
                  </a:path>
                </a:pathLst>
              </a:cu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B33465B-3EB6-04FF-B215-819324396A5A}"/>
                </a:ext>
              </a:extLst>
            </p:cNvPr>
            <p:cNvGrpSpPr/>
            <p:nvPr/>
          </p:nvGrpSpPr>
          <p:grpSpPr>
            <a:xfrm>
              <a:off x="4014324" y="1948804"/>
              <a:ext cx="1473383" cy="951879"/>
              <a:chOff x="5613010" y="1280007"/>
              <a:chExt cx="1473383" cy="951879"/>
            </a:xfrm>
          </p:grpSpPr>
          <p:sp>
            <p:nvSpPr>
              <p:cNvPr id="93" name="Rectangle: Rounded Corners 163">
                <a:extLst>
                  <a:ext uri="{FF2B5EF4-FFF2-40B4-BE49-F238E27FC236}">
                    <a16:creationId xmlns:a16="http://schemas.microsoft.com/office/drawing/2014/main" id="{832A1313-A0C6-4AAB-A667-6540B739D0C0}"/>
                  </a:ext>
                </a:extLst>
              </p:cNvPr>
              <p:cNvSpPr/>
              <p:nvPr/>
            </p:nvSpPr>
            <p:spPr bwMode="auto">
              <a:xfrm>
                <a:off x="6234420" y="1280007"/>
                <a:ext cx="851973" cy="865948"/>
              </a:xfrm>
              <a:custGeom>
                <a:avLst/>
                <a:gdLst>
                  <a:gd name="connsiteX0" fmla="*/ 0 w 937904"/>
                  <a:gd name="connsiteY0" fmla="*/ 85931 h 951879"/>
                  <a:gd name="connsiteX1" fmla="*/ 85931 w 937904"/>
                  <a:gd name="connsiteY1" fmla="*/ 0 h 951879"/>
                  <a:gd name="connsiteX2" fmla="*/ 851973 w 937904"/>
                  <a:gd name="connsiteY2" fmla="*/ 0 h 951879"/>
                  <a:gd name="connsiteX3" fmla="*/ 937904 w 937904"/>
                  <a:gd name="connsiteY3" fmla="*/ 85931 h 951879"/>
                  <a:gd name="connsiteX4" fmla="*/ 937904 w 937904"/>
                  <a:gd name="connsiteY4" fmla="*/ 865948 h 951879"/>
                  <a:gd name="connsiteX5" fmla="*/ 851973 w 937904"/>
                  <a:gd name="connsiteY5" fmla="*/ 951879 h 951879"/>
                  <a:gd name="connsiteX6" fmla="*/ 85931 w 937904"/>
                  <a:gd name="connsiteY6" fmla="*/ 951879 h 951879"/>
                  <a:gd name="connsiteX7" fmla="*/ 0 w 937904"/>
                  <a:gd name="connsiteY7" fmla="*/ 865948 h 951879"/>
                  <a:gd name="connsiteX8" fmla="*/ 0 w 937904"/>
                  <a:gd name="connsiteY8" fmla="*/ 85931 h 951879"/>
                  <a:gd name="connsiteX0" fmla="*/ 851973 w 943413"/>
                  <a:gd name="connsiteY0" fmla="*/ 951879 h 1043319"/>
                  <a:gd name="connsiteX1" fmla="*/ 85931 w 943413"/>
                  <a:gd name="connsiteY1" fmla="*/ 951879 h 1043319"/>
                  <a:gd name="connsiteX2" fmla="*/ 0 w 943413"/>
                  <a:gd name="connsiteY2" fmla="*/ 865948 h 1043319"/>
                  <a:gd name="connsiteX3" fmla="*/ 0 w 943413"/>
                  <a:gd name="connsiteY3" fmla="*/ 85931 h 1043319"/>
                  <a:gd name="connsiteX4" fmla="*/ 85931 w 943413"/>
                  <a:gd name="connsiteY4" fmla="*/ 0 h 1043319"/>
                  <a:gd name="connsiteX5" fmla="*/ 851973 w 943413"/>
                  <a:gd name="connsiteY5" fmla="*/ 0 h 1043319"/>
                  <a:gd name="connsiteX6" fmla="*/ 937904 w 943413"/>
                  <a:gd name="connsiteY6" fmla="*/ 85931 h 1043319"/>
                  <a:gd name="connsiteX7" fmla="*/ 937904 w 943413"/>
                  <a:gd name="connsiteY7" fmla="*/ 865948 h 1043319"/>
                  <a:gd name="connsiteX8" fmla="*/ 943413 w 943413"/>
                  <a:gd name="connsiteY8" fmla="*/ 1043319 h 1043319"/>
                  <a:gd name="connsiteX0" fmla="*/ 851973 w 937904"/>
                  <a:gd name="connsiteY0" fmla="*/ 951879 h 951879"/>
                  <a:gd name="connsiteX1" fmla="*/ 85931 w 937904"/>
                  <a:gd name="connsiteY1" fmla="*/ 951879 h 951879"/>
                  <a:gd name="connsiteX2" fmla="*/ 0 w 937904"/>
                  <a:gd name="connsiteY2" fmla="*/ 865948 h 951879"/>
                  <a:gd name="connsiteX3" fmla="*/ 0 w 937904"/>
                  <a:gd name="connsiteY3" fmla="*/ 85931 h 951879"/>
                  <a:gd name="connsiteX4" fmla="*/ 85931 w 937904"/>
                  <a:gd name="connsiteY4" fmla="*/ 0 h 951879"/>
                  <a:gd name="connsiteX5" fmla="*/ 851973 w 937904"/>
                  <a:gd name="connsiteY5" fmla="*/ 0 h 951879"/>
                  <a:gd name="connsiteX6" fmla="*/ 937904 w 937904"/>
                  <a:gd name="connsiteY6" fmla="*/ 85931 h 951879"/>
                  <a:gd name="connsiteX7" fmla="*/ 937904 w 937904"/>
                  <a:gd name="connsiteY7" fmla="*/ 865948 h 951879"/>
                  <a:gd name="connsiteX0" fmla="*/ 85931 w 937904"/>
                  <a:gd name="connsiteY0" fmla="*/ 951879 h 951879"/>
                  <a:gd name="connsiteX1" fmla="*/ 0 w 937904"/>
                  <a:gd name="connsiteY1" fmla="*/ 865948 h 951879"/>
                  <a:gd name="connsiteX2" fmla="*/ 0 w 937904"/>
                  <a:gd name="connsiteY2" fmla="*/ 85931 h 951879"/>
                  <a:gd name="connsiteX3" fmla="*/ 85931 w 937904"/>
                  <a:gd name="connsiteY3" fmla="*/ 0 h 951879"/>
                  <a:gd name="connsiteX4" fmla="*/ 851973 w 937904"/>
                  <a:gd name="connsiteY4" fmla="*/ 0 h 951879"/>
                  <a:gd name="connsiteX5" fmla="*/ 937904 w 937904"/>
                  <a:gd name="connsiteY5" fmla="*/ 85931 h 951879"/>
                  <a:gd name="connsiteX6" fmla="*/ 937904 w 937904"/>
                  <a:gd name="connsiteY6" fmla="*/ 865948 h 951879"/>
                  <a:gd name="connsiteX0" fmla="*/ 0 w 937904"/>
                  <a:gd name="connsiteY0" fmla="*/ 865948 h 865948"/>
                  <a:gd name="connsiteX1" fmla="*/ 0 w 937904"/>
                  <a:gd name="connsiteY1" fmla="*/ 85931 h 865948"/>
                  <a:gd name="connsiteX2" fmla="*/ 85931 w 937904"/>
                  <a:gd name="connsiteY2" fmla="*/ 0 h 865948"/>
                  <a:gd name="connsiteX3" fmla="*/ 851973 w 937904"/>
                  <a:gd name="connsiteY3" fmla="*/ 0 h 865948"/>
                  <a:gd name="connsiteX4" fmla="*/ 937904 w 937904"/>
                  <a:gd name="connsiteY4" fmla="*/ 85931 h 865948"/>
                  <a:gd name="connsiteX5" fmla="*/ 937904 w 937904"/>
                  <a:gd name="connsiteY5" fmla="*/ 865948 h 865948"/>
                  <a:gd name="connsiteX0" fmla="*/ 0 w 937904"/>
                  <a:gd name="connsiteY0" fmla="*/ 865948 h 865948"/>
                  <a:gd name="connsiteX1" fmla="*/ 0 w 937904"/>
                  <a:gd name="connsiteY1" fmla="*/ 85931 h 865948"/>
                  <a:gd name="connsiteX2" fmla="*/ 85931 w 937904"/>
                  <a:gd name="connsiteY2" fmla="*/ 0 h 865948"/>
                  <a:gd name="connsiteX3" fmla="*/ 851973 w 937904"/>
                  <a:gd name="connsiteY3" fmla="*/ 0 h 865948"/>
                  <a:gd name="connsiteX4" fmla="*/ 937904 w 937904"/>
                  <a:gd name="connsiteY4" fmla="*/ 85931 h 865948"/>
                  <a:gd name="connsiteX0" fmla="*/ 0 w 851973"/>
                  <a:gd name="connsiteY0" fmla="*/ 865948 h 865948"/>
                  <a:gd name="connsiteX1" fmla="*/ 0 w 851973"/>
                  <a:gd name="connsiteY1" fmla="*/ 85931 h 865948"/>
                  <a:gd name="connsiteX2" fmla="*/ 85931 w 851973"/>
                  <a:gd name="connsiteY2" fmla="*/ 0 h 865948"/>
                  <a:gd name="connsiteX3" fmla="*/ 851973 w 851973"/>
                  <a:gd name="connsiteY3" fmla="*/ 0 h 865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1973" h="865948">
                    <a:moveTo>
                      <a:pt x="0" y="865948"/>
                    </a:moveTo>
                    <a:lnTo>
                      <a:pt x="0" y="85931"/>
                    </a:lnTo>
                    <a:cubicBezTo>
                      <a:pt x="0" y="38473"/>
                      <a:pt x="38473" y="0"/>
                      <a:pt x="85931" y="0"/>
                    </a:cubicBezTo>
                    <a:lnTo>
                      <a:pt x="851973" y="0"/>
                    </a:lnTo>
                  </a:path>
                </a:pathLst>
              </a:cu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dirty="0"/>
              </a:p>
            </p:txBody>
          </p:sp>
          <p:sp>
            <p:nvSpPr>
              <p:cNvPr id="94" name="Rectangle: Rounded Corners 164">
                <a:extLst>
                  <a:ext uri="{FF2B5EF4-FFF2-40B4-BE49-F238E27FC236}">
                    <a16:creationId xmlns:a16="http://schemas.microsoft.com/office/drawing/2014/main" id="{BEF298F0-D0E7-E904-DDDE-26F865D08F3E}"/>
                  </a:ext>
                </a:extLst>
              </p:cNvPr>
              <p:cNvSpPr/>
              <p:nvPr/>
            </p:nvSpPr>
            <p:spPr bwMode="auto">
              <a:xfrm>
                <a:off x="5613010" y="1637910"/>
                <a:ext cx="621756" cy="593976"/>
              </a:xfrm>
              <a:custGeom>
                <a:avLst/>
                <a:gdLst>
                  <a:gd name="connsiteX0" fmla="*/ 0 w 716616"/>
                  <a:gd name="connsiteY0" fmla="*/ 94860 h 688836"/>
                  <a:gd name="connsiteX1" fmla="*/ 94860 w 716616"/>
                  <a:gd name="connsiteY1" fmla="*/ 0 h 688836"/>
                  <a:gd name="connsiteX2" fmla="*/ 621756 w 716616"/>
                  <a:gd name="connsiteY2" fmla="*/ 0 h 688836"/>
                  <a:gd name="connsiteX3" fmla="*/ 716616 w 716616"/>
                  <a:gd name="connsiteY3" fmla="*/ 94860 h 688836"/>
                  <a:gd name="connsiteX4" fmla="*/ 716616 w 716616"/>
                  <a:gd name="connsiteY4" fmla="*/ 593976 h 688836"/>
                  <a:gd name="connsiteX5" fmla="*/ 621756 w 716616"/>
                  <a:gd name="connsiteY5" fmla="*/ 688836 h 688836"/>
                  <a:gd name="connsiteX6" fmla="*/ 94860 w 716616"/>
                  <a:gd name="connsiteY6" fmla="*/ 688836 h 688836"/>
                  <a:gd name="connsiteX7" fmla="*/ 0 w 716616"/>
                  <a:gd name="connsiteY7" fmla="*/ 593976 h 688836"/>
                  <a:gd name="connsiteX8" fmla="*/ 0 w 716616"/>
                  <a:gd name="connsiteY8" fmla="*/ 94860 h 688836"/>
                  <a:gd name="connsiteX0" fmla="*/ 94860 w 716616"/>
                  <a:gd name="connsiteY0" fmla="*/ 0 h 688836"/>
                  <a:gd name="connsiteX1" fmla="*/ 621756 w 716616"/>
                  <a:gd name="connsiteY1" fmla="*/ 0 h 688836"/>
                  <a:gd name="connsiteX2" fmla="*/ 716616 w 716616"/>
                  <a:gd name="connsiteY2" fmla="*/ 94860 h 688836"/>
                  <a:gd name="connsiteX3" fmla="*/ 716616 w 716616"/>
                  <a:gd name="connsiteY3" fmla="*/ 593976 h 688836"/>
                  <a:gd name="connsiteX4" fmla="*/ 621756 w 716616"/>
                  <a:gd name="connsiteY4" fmla="*/ 688836 h 688836"/>
                  <a:gd name="connsiteX5" fmla="*/ 94860 w 716616"/>
                  <a:gd name="connsiteY5" fmla="*/ 688836 h 688836"/>
                  <a:gd name="connsiteX6" fmla="*/ 0 w 716616"/>
                  <a:gd name="connsiteY6" fmla="*/ 593976 h 688836"/>
                  <a:gd name="connsiteX7" fmla="*/ 0 w 716616"/>
                  <a:gd name="connsiteY7" fmla="*/ 94860 h 688836"/>
                  <a:gd name="connsiteX8" fmla="*/ 186300 w 716616"/>
                  <a:gd name="connsiteY8" fmla="*/ 91440 h 688836"/>
                  <a:gd name="connsiteX0" fmla="*/ 94860 w 716616"/>
                  <a:gd name="connsiteY0" fmla="*/ 0 h 688836"/>
                  <a:gd name="connsiteX1" fmla="*/ 621756 w 716616"/>
                  <a:gd name="connsiteY1" fmla="*/ 0 h 688836"/>
                  <a:gd name="connsiteX2" fmla="*/ 716616 w 716616"/>
                  <a:gd name="connsiteY2" fmla="*/ 94860 h 688836"/>
                  <a:gd name="connsiteX3" fmla="*/ 716616 w 716616"/>
                  <a:gd name="connsiteY3" fmla="*/ 593976 h 688836"/>
                  <a:gd name="connsiteX4" fmla="*/ 621756 w 716616"/>
                  <a:gd name="connsiteY4" fmla="*/ 688836 h 688836"/>
                  <a:gd name="connsiteX5" fmla="*/ 94860 w 716616"/>
                  <a:gd name="connsiteY5" fmla="*/ 688836 h 688836"/>
                  <a:gd name="connsiteX6" fmla="*/ 0 w 716616"/>
                  <a:gd name="connsiteY6" fmla="*/ 593976 h 688836"/>
                  <a:gd name="connsiteX7" fmla="*/ 0 w 716616"/>
                  <a:gd name="connsiteY7" fmla="*/ 94860 h 688836"/>
                  <a:gd name="connsiteX0" fmla="*/ 94860 w 716616"/>
                  <a:gd name="connsiteY0" fmla="*/ 0 h 688836"/>
                  <a:gd name="connsiteX1" fmla="*/ 621756 w 716616"/>
                  <a:gd name="connsiteY1" fmla="*/ 0 h 688836"/>
                  <a:gd name="connsiteX2" fmla="*/ 716616 w 716616"/>
                  <a:gd name="connsiteY2" fmla="*/ 94860 h 688836"/>
                  <a:gd name="connsiteX3" fmla="*/ 716616 w 716616"/>
                  <a:gd name="connsiteY3" fmla="*/ 593976 h 688836"/>
                  <a:gd name="connsiteX4" fmla="*/ 621756 w 716616"/>
                  <a:gd name="connsiteY4" fmla="*/ 688836 h 688836"/>
                  <a:gd name="connsiteX5" fmla="*/ 94860 w 716616"/>
                  <a:gd name="connsiteY5" fmla="*/ 688836 h 688836"/>
                  <a:gd name="connsiteX6" fmla="*/ 0 w 716616"/>
                  <a:gd name="connsiteY6" fmla="*/ 593976 h 688836"/>
                  <a:gd name="connsiteX0" fmla="*/ 621756 w 716616"/>
                  <a:gd name="connsiteY0" fmla="*/ 0 h 688836"/>
                  <a:gd name="connsiteX1" fmla="*/ 716616 w 716616"/>
                  <a:gd name="connsiteY1" fmla="*/ 94860 h 688836"/>
                  <a:gd name="connsiteX2" fmla="*/ 716616 w 716616"/>
                  <a:gd name="connsiteY2" fmla="*/ 593976 h 688836"/>
                  <a:gd name="connsiteX3" fmla="*/ 621756 w 716616"/>
                  <a:gd name="connsiteY3" fmla="*/ 688836 h 688836"/>
                  <a:gd name="connsiteX4" fmla="*/ 94860 w 716616"/>
                  <a:gd name="connsiteY4" fmla="*/ 688836 h 688836"/>
                  <a:gd name="connsiteX5" fmla="*/ 0 w 716616"/>
                  <a:gd name="connsiteY5" fmla="*/ 593976 h 688836"/>
                  <a:gd name="connsiteX0" fmla="*/ 716616 w 716616"/>
                  <a:gd name="connsiteY0" fmla="*/ 0 h 593976"/>
                  <a:gd name="connsiteX1" fmla="*/ 716616 w 716616"/>
                  <a:gd name="connsiteY1" fmla="*/ 499116 h 593976"/>
                  <a:gd name="connsiteX2" fmla="*/ 621756 w 716616"/>
                  <a:gd name="connsiteY2" fmla="*/ 593976 h 593976"/>
                  <a:gd name="connsiteX3" fmla="*/ 94860 w 716616"/>
                  <a:gd name="connsiteY3" fmla="*/ 593976 h 593976"/>
                  <a:gd name="connsiteX4" fmla="*/ 0 w 716616"/>
                  <a:gd name="connsiteY4" fmla="*/ 499116 h 593976"/>
                  <a:gd name="connsiteX0" fmla="*/ 621756 w 621756"/>
                  <a:gd name="connsiteY0" fmla="*/ 0 h 593976"/>
                  <a:gd name="connsiteX1" fmla="*/ 621756 w 621756"/>
                  <a:gd name="connsiteY1" fmla="*/ 499116 h 593976"/>
                  <a:gd name="connsiteX2" fmla="*/ 526896 w 621756"/>
                  <a:gd name="connsiteY2" fmla="*/ 593976 h 593976"/>
                  <a:gd name="connsiteX3" fmla="*/ 0 w 621756"/>
                  <a:gd name="connsiteY3" fmla="*/ 593976 h 593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756" h="593976">
                    <a:moveTo>
                      <a:pt x="621756" y="0"/>
                    </a:moveTo>
                    <a:lnTo>
                      <a:pt x="621756" y="499116"/>
                    </a:lnTo>
                    <a:cubicBezTo>
                      <a:pt x="621756" y="551506"/>
                      <a:pt x="579286" y="593976"/>
                      <a:pt x="526896" y="593976"/>
                    </a:cubicBezTo>
                    <a:lnTo>
                      <a:pt x="0" y="593976"/>
                    </a:lnTo>
                  </a:path>
                </a:pathLst>
              </a:cu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5595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90492" algn="l"/>
                    <a:tab pos="623863" algn="l"/>
                    <a:tab pos="5206792" algn="r"/>
                    <a:tab pos="5778269" algn="r"/>
                    <a:tab pos="6171953" algn="r"/>
                    <a:tab pos="6865664" algn="l"/>
                    <a:tab pos="7024407" algn="l"/>
                    <a:tab pos="7489525" algn="r"/>
                    <a:tab pos="7546673" algn="r"/>
                    <a:tab pos="8178473" algn="r"/>
                    <a:tab pos="8288007" algn="r"/>
                  </a:tabLst>
                </a:pP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284391-625E-B0A9-0C22-F26A4B025321}"/>
                </a:ext>
              </a:extLst>
            </p:cNvPr>
            <p:cNvSpPr/>
            <p:nvPr/>
          </p:nvSpPr>
          <p:spPr bwMode="auto">
            <a:xfrm>
              <a:off x="4760669" y="1084292"/>
              <a:ext cx="1798903" cy="1790879"/>
            </a:xfrm>
            <a:prstGeom prst="rect">
              <a:avLst/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spcFirstLastPara="1" vert="horz" wrap="square" lIns="0" tIns="0" rIns="0" bIns="0" numCol="1" rtlCol="0" anchor="t" anchorCtr="0" compatLnSpc="1">
              <a:prstTxWarp prst="textArchUp">
                <a:avLst/>
              </a:prstTxWarp>
              <a:noAutofit/>
            </a:bodyPr>
            <a:lstStyle/>
            <a:p>
              <a:pPr algn="ctr" defTabSz="455595" eaLnBrk="0" fontAlgn="base" hangingPunct="0"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b="1" cap="all" spc="200" dirty="0">
                  <a:solidFill>
                    <a:schemeClr val="tx2"/>
                  </a:solidFill>
                  <a:latin typeface="+mj-lt"/>
                </a:rPr>
                <a:t>Core Business</a:t>
              </a: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DD129C3-2DAB-DD2E-D4C5-AD0E3E7D00EE}"/>
                </a:ext>
              </a:extLst>
            </p:cNvPr>
            <p:cNvSpPr/>
            <p:nvPr/>
          </p:nvSpPr>
          <p:spPr bwMode="auto">
            <a:xfrm>
              <a:off x="4919891" y="1208575"/>
              <a:ext cx="1480458" cy="1480458"/>
            </a:xfrm>
            <a:prstGeom prst="ellipse">
              <a:avLst/>
            </a:prstGeom>
            <a:solidFill>
              <a:schemeClr val="bg1"/>
            </a:solidFill>
            <a:ln w="19050" cap="rnd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6B896FE-3433-AA3F-16C8-2FADC10A461C}"/>
                </a:ext>
              </a:extLst>
            </p:cNvPr>
            <p:cNvSpPr/>
            <p:nvPr/>
          </p:nvSpPr>
          <p:spPr bwMode="auto">
            <a:xfrm>
              <a:off x="5003048" y="1291733"/>
              <a:ext cx="1314144" cy="1314144"/>
            </a:xfrm>
            <a:prstGeom prst="ellipse">
              <a:avLst/>
            </a:prstGeom>
            <a:solidFill>
              <a:srgbClr val="00206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330B4D2-C27F-0471-6F7D-4D08F8E3434C}"/>
                </a:ext>
              </a:extLst>
            </p:cNvPr>
            <p:cNvSpPr/>
            <p:nvPr/>
          </p:nvSpPr>
          <p:spPr bwMode="auto">
            <a:xfrm>
              <a:off x="5247864" y="1536548"/>
              <a:ext cx="824513" cy="824513"/>
            </a:xfrm>
            <a:prstGeom prst="ellipse">
              <a:avLst/>
            </a:prstGeom>
            <a:solidFill>
              <a:schemeClr val="bg1"/>
            </a:solidFill>
            <a:ln w="698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728E9CC-CF06-D3A4-D84C-05A5EF87E89D}"/>
                </a:ext>
              </a:extLst>
            </p:cNvPr>
            <p:cNvSpPr/>
            <p:nvPr/>
          </p:nvSpPr>
          <p:spPr bwMode="auto">
            <a:xfrm>
              <a:off x="3032602" y="2240759"/>
              <a:ext cx="1319848" cy="1319848"/>
            </a:xfrm>
            <a:prstGeom prst="ellipse">
              <a:avLst/>
            </a:prstGeom>
            <a:solidFill>
              <a:schemeClr val="bg1"/>
            </a:solidFill>
            <a:ln w="19050" cap="rnd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69E8308-41EF-1EAD-2ED8-DC7831CD3003}"/>
                </a:ext>
              </a:extLst>
            </p:cNvPr>
            <p:cNvSpPr/>
            <p:nvPr/>
          </p:nvSpPr>
          <p:spPr bwMode="auto">
            <a:xfrm>
              <a:off x="3111552" y="2314896"/>
              <a:ext cx="1171576" cy="1171576"/>
            </a:xfrm>
            <a:prstGeom prst="ellipse">
              <a:avLst/>
            </a:prstGeom>
            <a:solidFill>
              <a:srgbClr val="00206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87" name="Freeform: Shape 76">
              <a:extLst>
                <a:ext uri="{FF2B5EF4-FFF2-40B4-BE49-F238E27FC236}">
                  <a16:creationId xmlns:a16="http://schemas.microsoft.com/office/drawing/2014/main" id="{54F1482C-05C5-1360-9007-D60D5FABCE5C}"/>
                </a:ext>
              </a:extLst>
            </p:cNvPr>
            <p:cNvSpPr/>
            <p:nvPr/>
          </p:nvSpPr>
          <p:spPr bwMode="auto">
            <a:xfrm>
              <a:off x="3240376" y="2756756"/>
              <a:ext cx="913929" cy="729716"/>
            </a:xfrm>
            <a:custGeom>
              <a:avLst/>
              <a:gdLst>
                <a:gd name="connsiteX0" fmla="*/ 238743 w 1131056"/>
                <a:gd name="connsiteY0" fmla="*/ 0 h 851013"/>
                <a:gd name="connsiteX1" fmla="*/ 274871 w 1131056"/>
                <a:gd name="connsiteY1" fmla="*/ 0 h 851013"/>
                <a:gd name="connsiteX2" fmla="*/ 274322 w 1131056"/>
                <a:gd name="connsiteY2" fmla="*/ 1012 h 851013"/>
                <a:gd name="connsiteX3" fmla="*/ 240639 w 1131056"/>
                <a:gd name="connsiteY3" fmla="*/ 167852 h 851013"/>
                <a:gd name="connsiteX4" fmla="*/ 669264 w 1131056"/>
                <a:gd name="connsiteY4" fmla="*/ 596477 h 851013"/>
                <a:gd name="connsiteX5" fmla="*/ 1064206 w 1131056"/>
                <a:gd name="connsiteY5" fmla="*/ 334692 h 851013"/>
                <a:gd name="connsiteX6" fmla="*/ 1065847 w 1131056"/>
                <a:gd name="connsiteY6" fmla="*/ 329405 h 851013"/>
                <a:gd name="connsiteX7" fmla="*/ 1131056 w 1131056"/>
                <a:gd name="connsiteY7" fmla="*/ 329405 h 851013"/>
                <a:gd name="connsiteX8" fmla="*/ 728190 w 1131056"/>
                <a:gd name="connsiteY8" fmla="*/ 845073 h 851013"/>
                <a:gd name="connsiteX9" fmla="*/ 669264 w 1131056"/>
                <a:gd name="connsiteY9" fmla="*/ 851013 h 851013"/>
                <a:gd name="connsiteX10" fmla="*/ 39789 w 1131056"/>
                <a:gd name="connsiteY10" fmla="*/ 433769 h 851013"/>
                <a:gd name="connsiteX11" fmla="*/ 0 w 1131056"/>
                <a:gd name="connsiteY11" fmla="*/ 305591 h 851013"/>
                <a:gd name="connsiteX0" fmla="*/ 238743 w 1065847"/>
                <a:gd name="connsiteY0" fmla="*/ 0 h 851013"/>
                <a:gd name="connsiteX1" fmla="*/ 274871 w 1065847"/>
                <a:gd name="connsiteY1" fmla="*/ 0 h 851013"/>
                <a:gd name="connsiteX2" fmla="*/ 274322 w 1065847"/>
                <a:gd name="connsiteY2" fmla="*/ 1012 h 851013"/>
                <a:gd name="connsiteX3" fmla="*/ 240639 w 1065847"/>
                <a:gd name="connsiteY3" fmla="*/ 167852 h 851013"/>
                <a:gd name="connsiteX4" fmla="*/ 669264 w 1065847"/>
                <a:gd name="connsiteY4" fmla="*/ 596477 h 851013"/>
                <a:gd name="connsiteX5" fmla="*/ 1064206 w 1065847"/>
                <a:gd name="connsiteY5" fmla="*/ 334692 h 851013"/>
                <a:gd name="connsiteX6" fmla="*/ 1065847 w 1065847"/>
                <a:gd name="connsiteY6" fmla="*/ 329405 h 851013"/>
                <a:gd name="connsiteX7" fmla="*/ 1045331 w 1065847"/>
                <a:gd name="connsiteY7" fmla="*/ 434180 h 851013"/>
                <a:gd name="connsiteX8" fmla="*/ 728190 w 1065847"/>
                <a:gd name="connsiteY8" fmla="*/ 845073 h 851013"/>
                <a:gd name="connsiteX9" fmla="*/ 669264 w 1065847"/>
                <a:gd name="connsiteY9" fmla="*/ 851013 h 851013"/>
                <a:gd name="connsiteX10" fmla="*/ 39789 w 1065847"/>
                <a:gd name="connsiteY10" fmla="*/ 433769 h 851013"/>
                <a:gd name="connsiteX11" fmla="*/ 0 w 1065847"/>
                <a:gd name="connsiteY11" fmla="*/ 305591 h 851013"/>
                <a:gd name="connsiteX12" fmla="*/ 238743 w 1065847"/>
                <a:gd name="connsiteY12" fmla="*/ 0 h 851013"/>
                <a:gd name="connsiteX0" fmla="*/ 238743 w 1065847"/>
                <a:gd name="connsiteY0" fmla="*/ 0 h 851013"/>
                <a:gd name="connsiteX1" fmla="*/ 274871 w 1065847"/>
                <a:gd name="connsiteY1" fmla="*/ 0 h 851013"/>
                <a:gd name="connsiteX2" fmla="*/ 274322 w 1065847"/>
                <a:gd name="connsiteY2" fmla="*/ 1012 h 851013"/>
                <a:gd name="connsiteX3" fmla="*/ 240639 w 1065847"/>
                <a:gd name="connsiteY3" fmla="*/ 167852 h 851013"/>
                <a:gd name="connsiteX4" fmla="*/ 669264 w 1065847"/>
                <a:gd name="connsiteY4" fmla="*/ 596477 h 851013"/>
                <a:gd name="connsiteX5" fmla="*/ 1064206 w 1065847"/>
                <a:gd name="connsiteY5" fmla="*/ 334692 h 851013"/>
                <a:gd name="connsiteX6" fmla="*/ 1065847 w 1065847"/>
                <a:gd name="connsiteY6" fmla="*/ 329405 h 851013"/>
                <a:gd name="connsiteX7" fmla="*/ 1047713 w 1065847"/>
                <a:gd name="connsiteY7" fmla="*/ 434180 h 851013"/>
                <a:gd name="connsiteX8" fmla="*/ 728190 w 1065847"/>
                <a:gd name="connsiteY8" fmla="*/ 845073 h 851013"/>
                <a:gd name="connsiteX9" fmla="*/ 669264 w 1065847"/>
                <a:gd name="connsiteY9" fmla="*/ 851013 h 851013"/>
                <a:gd name="connsiteX10" fmla="*/ 39789 w 1065847"/>
                <a:gd name="connsiteY10" fmla="*/ 433769 h 851013"/>
                <a:gd name="connsiteX11" fmla="*/ 0 w 1065847"/>
                <a:gd name="connsiteY11" fmla="*/ 305591 h 851013"/>
                <a:gd name="connsiteX12" fmla="*/ 238743 w 1065847"/>
                <a:gd name="connsiteY12" fmla="*/ 0 h 85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5847" h="851013">
                  <a:moveTo>
                    <a:pt x="238743" y="0"/>
                  </a:moveTo>
                  <a:lnTo>
                    <a:pt x="274871" y="0"/>
                  </a:lnTo>
                  <a:lnTo>
                    <a:pt x="274322" y="1012"/>
                  </a:lnTo>
                  <a:cubicBezTo>
                    <a:pt x="252633" y="52292"/>
                    <a:pt x="240639" y="108671"/>
                    <a:pt x="240639" y="167852"/>
                  </a:cubicBezTo>
                  <a:cubicBezTo>
                    <a:pt x="240639" y="404575"/>
                    <a:pt x="432541" y="596477"/>
                    <a:pt x="669264" y="596477"/>
                  </a:cubicBezTo>
                  <a:cubicBezTo>
                    <a:pt x="846806" y="596477"/>
                    <a:pt x="999137" y="488532"/>
                    <a:pt x="1064206" y="334692"/>
                  </a:cubicBezTo>
                  <a:lnTo>
                    <a:pt x="1065847" y="329405"/>
                  </a:lnTo>
                  <a:lnTo>
                    <a:pt x="1047713" y="434180"/>
                  </a:lnTo>
                  <a:lnTo>
                    <a:pt x="728190" y="845073"/>
                  </a:lnTo>
                  <a:lnTo>
                    <a:pt x="669264" y="851013"/>
                  </a:lnTo>
                  <a:cubicBezTo>
                    <a:pt x="386290" y="851013"/>
                    <a:pt x="143499" y="678966"/>
                    <a:pt x="39789" y="433769"/>
                  </a:cubicBezTo>
                  <a:lnTo>
                    <a:pt x="0" y="305591"/>
                  </a:lnTo>
                  <a:lnTo>
                    <a:pt x="238743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2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082ADF9-522A-DB68-A9F7-AB4F27E49140}"/>
                </a:ext>
              </a:extLst>
            </p:cNvPr>
            <p:cNvSpPr/>
            <p:nvPr/>
          </p:nvSpPr>
          <p:spPr bwMode="auto">
            <a:xfrm>
              <a:off x="3324994" y="2533151"/>
              <a:ext cx="735064" cy="735064"/>
            </a:xfrm>
            <a:prstGeom prst="ellipse">
              <a:avLst/>
            </a:prstGeom>
            <a:solidFill>
              <a:schemeClr val="bg1"/>
            </a:solidFill>
            <a:ln w="698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BF122F2-38CF-CD9B-3CFD-EB16C5E98111}"/>
                </a:ext>
              </a:extLst>
            </p:cNvPr>
            <p:cNvSpPr/>
            <p:nvPr/>
          </p:nvSpPr>
          <p:spPr bwMode="auto">
            <a:xfrm>
              <a:off x="6986232" y="2240759"/>
              <a:ext cx="1319848" cy="1319848"/>
            </a:xfrm>
            <a:prstGeom prst="ellipse">
              <a:avLst/>
            </a:prstGeom>
            <a:solidFill>
              <a:schemeClr val="bg1"/>
            </a:solidFill>
            <a:ln w="19050" cap="rnd" cmpd="sng" algn="ctr">
              <a:solidFill>
                <a:schemeClr val="bg1">
                  <a:lumMod val="8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3857265-73A1-13D0-37AB-0DA946CD4A86}"/>
                </a:ext>
              </a:extLst>
            </p:cNvPr>
            <p:cNvSpPr/>
            <p:nvPr/>
          </p:nvSpPr>
          <p:spPr bwMode="auto">
            <a:xfrm>
              <a:off x="7041924" y="2314896"/>
              <a:ext cx="1171576" cy="1171576"/>
            </a:xfrm>
            <a:prstGeom prst="ellipse">
              <a:avLst/>
            </a:prstGeom>
            <a:solidFill>
              <a:srgbClr val="00206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83" name="Freeform: Shape 81">
              <a:extLst>
                <a:ext uri="{FF2B5EF4-FFF2-40B4-BE49-F238E27FC236}">
                  <a16:creationId xmlns:a16="http://schemas.microsoft.com/office/drawing/2014/main" id="{10A4E3F0-3822-67E1-9837-D5F8E2767D13}"/>
                </a:ext>
              </a:extLst>
            </p:cNvPr>
            <p:cNvSpPr/>
            <p:nvPr/>
          </p:nvSpPr>
          <p:spPr bwMode="auto">
            <a:xfrm>
              <a:off x="7054174" y="2756756"/>
              <a:ext cx="913929" cy="729716"/>
            </a:xfrm>
            <a:custGeom>
              <a:avLst/>
              <a:gdLst>
                <a:gd name="connsiteX0" fmla="*/ 238743 w 1131056"/>
                <a:gd name="connsiteY0" fmla="*/ 0 h 851013"/>
                <a:gd name="connsiteX1" fmla="*/ 274871 w 1131056"/>
                <a:gd name="connsiteY1" fmla="*/ 0 h 851013"/>
                <a:gd name="connsiteX2" fmla="*/ 274322 w 1131056"/>
                <a:gd name="connsiteY2" fmla="*/ 1012 h 851013"/>
                <a:gd name="connsiteX3" fmla="*/ 240639 w 1131056"/>
                <a:gd name="connsiteY3" fmla="*/ 167852 h 851013"/>
                <a:gd name="connsiteX4" fmla="*/ 669264 w 1131056"/>
                <a:gd name="connsiteY4" fmla="*/ 596477 h 851013"/>
                <a:gd name="connsiteX5" fmla="*/ 1064206 w 1131056"/>
                <a:gd name="connsiteY5" fmla="*/ 334692 h 851013"/>
                <a:gd name="connsiteX6" fmla="*/ 1065847 w 1131056"/>
                <a:gd name="connsiteY6" fmla="*/ 329405 h 851013"/>
                <a:gd name="connsiteX7" fmla="*/ 1131056 w 1131056"/>
                <a:gd name="connsiteY7" fmla="*/ 329405 h 851013"/>
                <a:gd name="connsiteX8" fmla="*/ 728190 w 1131056"/>
                <a:gd name="connsiteY8" fmla="*/ 845073 h 851013"/>
                <a:gd name="connsiteX9" fmla="*/ 669264 w 1131056"/>
                <a:gd name="connsiteY9" fmla="*/ 851013 h 851013"/>
                <a:gd name="connsiteX10" fmla="*/ 39789 w 1131056"/>
                <a:gd name="connsiteY10" fmla="*/ 433769 h 851013"/>
                <a:gd name="connsiteX11" fmla="*/ 0 w 1131056"/>
                <a:gd name="connsiteY11" fmla="*/ 305591 h 851013"/>
                <a:gd name="connsiteX0" fmla="*/ 238743 w 1065847"/>
                <a:gd name="connsiteY0" fmla="*/ 0 h 851013"/>
                <a:gd name="connsiteX1" fmla="*/ 274871 w 1065847"/>
                <a:gd name="connsiteY1" fmla="*/ 0 h 851013"/>
                <a:gd name="connsiteX2" fmla="*/ 274322 w 1065847"/>
                <a:gd name="connsiteY2" fmla="*/ 1012 h 851013"/>
                <a:gd name="connsiteX3" fmla="*/ 240639 w 1065847"/>
                <a:gd name="connsiteY3" fmla="*/ 167852 h 851013"/>
                <a:gd name="connsiteX4" fmla="*/ 669264 w 1065847"/>
                <a:gd name="connsiteY4" fmla="*/ 596477 h 851013"/>
                <a:gd name="connsiteX5" fmla="*/ 1064206 w 1065847"/>
                <a:gd name="connsiteY5" fmla="*/ 334692 h 851013"/>
                <a:gd name="connsiteX6" fmla="*/ 1065847 w 1065847"/>
                <a:gd name="connsiteY6" fmla="*/ 329405 h 851013"/>
                <a:gd name="connsiteX7" fmla="*/ 1045331 w 1065847"/>
                <a:gd name="connsiteY7" fmla="*/ 434180 h 851013"/>
                <a:gd name="connsiteX8" fmla="*/ 728190 w 1065847"/>
                <a:gd name="connsiteY8" fmla="*/ 845073 h 851013"/>
                <a:gd name="connsiteX9" fmla="*/ 669264 w 1065847"/>
                <a:gd name="connsiteY9" fmla="*/ 851013 h 851013"/>
                <a:gd name="connsiteX10" fmla="*/ 39789 w 1065847"/>
                <a:gd name="connsiteY10" fmla="*/ 433769 h 851013"/>
                <a:gd name="connsiteX11" fmla="*/ 0 w 1065847"/>
                <a:gd name="connsiteY11" fmla="*/ 305591 h 851013"/>
                <a:gd name="connsiteX12" fmla="*/ 238743 w 1065847"/>
                <a:gd name="connsiteY12" fmla="*/ 0 h 851013"/>
                <a:gd name="connsiteX0" fmla="*/ 238743 w 1065847"/>
                <a:gd name="connsiteY0" fmla="*/ 0 h 851013"/>
                <a:gd name="connsiteX1" fmla="*/ 274871 w 1065847"/>
                <a:gd name="connsiteY1" fmla="*/ 0 h 851013"/>
                <a:gd name="connsiteX2" fmla="*/ 274322 w 1065847"/>
                <a:gd name="connsiteY2" fmla="*/ 1012 h 851013"/>
                <a:gd name="connsiteX3" fmla="*/ 240639 w 1065847"/>
                <a:gd name="connsiteY3" fmla="*/ 167852 h 851013"/>
                <a:gd name="connsiteX4" fmla="*/ 669264 w 1065847"/>
                <a:gd name="connsiteY4" fmla="*/ 596477 h 851013"/>
                <a:gd name="connsiteX5" fmla="*/ 1064206 w 1065847"/>
                <a:gd name="connsiteY5" fmla="*/ 334692 h 851013"/>
                <a:gd name="connsiteX6" fmla="*/ 1065847 w 1065847"/>
                <a:gd name="connsiteY6" fmla="*/ 329405 h 851013"/>
                <a:gd name="connsiteX7" fmla="*/ 1047713 w 1065847"/>
                <a:gd name="connsiteY7" fmla="*/ 434180 h 851013"/>
                <a:gd name="connsiteX8" fmla="*/ 728190 w 1065847"/>
                <a:gd name="connsiteY8" fmla="*/ 845073 h 851013"/>
                <a:gd name="connsiteX9" fmla="*/ 669264 w 1065847"/>
                <a:gd name="connsiteY9" fmla="*/ 851013 h 851013"/>
                <a:gd name="connsiteX10" fmla="*/ 39789 w 1065847"/>
                <a:gd name="connsiteY10" fmla="*/ 433769 h 851013"/>
                <a:gd name="connsiteX11" fmla="*/ 0 w 1065847"/>
                <a:gd name="connsiteY11" fmla="*/ 305591 h 851013"/>
                <a:gd name="connsiteX12" fmla="*/ 238743 w 1065847"/>
                <a:gd name="connsiteY12" fmla="*/ 0 h 85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5847" h="851013">
                  <a:moveTo>
                    <a:pt x="238743" y="0"/>
                  </a:moveTo>
                  <a:lnTo>
                    <a:pt x="274871" y="0"/>
                  </a:lnTo>
                  <a:lnTo>
                    <a:pt x="274322" y="1012"/>
                  </a:lnTo>
                  <a:cubicBezTo>
                    <a:pt x="252633" y="52292"/>
                    <a:pt x="240639" y="108671"/>
                    <a:pt x="240639" y="167852"/>
                  </a:cubicBezTo>
                  <a:cubicBezTo>
                    <a:pt x="240639" y="404575"/>
                    <a:pt x="432541" y="596477"/>
                    <a:pt x="669264" y="596477"/>
                  </a:cubicBezTo>
                  <a:cubicBezTo>
                    <a:pt x="846806" y="596477"/>
                    <a:pt x="999137" y="488532"/>
                    <a:pt x="1064206" y="334692"/>
                  </a:cubicBezTo>
                  <a:lnTo>
                    <a:pt x="1065847" y="329405"/>
                  </a:lnTo>
                  <a:lnTo>
                    <a:pt x="1047713" y="434180"/>
                  </a:lnTo>
                  <a:lnTo>
                    <a:pt x="728190" y="845073"/>
                  </a:lnTo>
                  <a:lnTo>
                    <a:pt x="669264" y="851013"/>
                  </a:lnTo>
                  <a:cubicBezTo>
                    <a:pt x="386290" y="851013"/>
                    <a:pt x="143499" y="678966"/>
                    <a:pt x="39789" y="433769"/>
                  </a:cubicBezTo>
                  <a:lnTo>
                    <a:pt x="0" y="305591"/>
                  </a:lnTo>
                  <a:lnTo>
                    <a:pt x="238743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2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370BFB4-7794-BA74-C8C7-BD66877311F1}"/>
                </a:ext>
              </a:extLst>
            </p:cNvPr>
            <p:cNvSpPr/>
            <p:nvPr/>
          </p:nvSpPr>
          <p:spPr bwMode="auto">
            <a:xfrm>
              <a:off x="7260180" y="2533151"/>
              <a:ext cx="735064" cy="735064"/>
            </a:xfrm>
            <a:prstGeom prst="ellipse">
              <a:avLst/>
            </a:prstGeom>
            <a:solidFill>
              <a:schemeClr val="bg1"/>
            </a:solidFill>
            <a:ln w="6985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00E953-B21C-6607-FE28-F76B2D5A6517}"/>
                </a:ext>
              </a:extLst>
            </p:cNvPr>
            <p:cNvSpPr/>
            <p:nvPr/>
          </p:nvSpPr>
          <p:spPr bwMode="auto">
            <a:xfrm>
              <a:off x="6731756" y="3628709"/>
              <a:ext cx="1828800" cy="276999"/>
            </a:xfrm>
            <a:prstGeom prst="rect">
              <a:avLst/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sz="1600" dirty="0">
                  <a:solidFill>
                    <a:schemeClr val="tx2"/>
                  </a:solidFill>
                  <a:latin typeface="+mj-lt"/>
                </a:rPr>
                <a:t>Project Manager(s)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C41CC3-42DF-668B-70B8-3E10D103FE6B}"/>
                </a:ext>
              </a:extLst>
            </p:cNvPr>
            <p:cNvSpPr/>
            <p:nvPr/>
          </p:nvSpPr>
          <p:spPr bwMode="auto">
            <a:xfrm>
              <a:off x="2797889" y="2107299"/>
              <a:ext cx="1798903" cy="1790879"/>
            </a:xfrm>
            <a:prstGeom prst="rect">
              <a:avLst/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spcFirstLastPara="1" vert="horz" wrap="square" lIns="0" tIns="0" rIns="0" bIns="0" numCol="1" rtlCol="0" anchor="t" anchorCtr="0" compatLnSpc="1">
              <a:prstTxWarp prst="textArchUp">
                <a:avLst/>
              </a:prstTxWarp>
              <a:noAutofit/>
            </a:bodyPr>
            <a:lstStyle/>
            <a:p>
              <a:pPr algn="ctr" defTabSz="455595" eaLnBrk="0" fontAlgn="base" hangingPunct="0"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b="1" spc="200" dirty="0">
                  <a:solidFill>
                    <a:schemeClr val="tx2"/>
                  </a:solidFill>
                  <a:latin typeface="+mj-lt"/>
                </a:rPr>
                <a:t>PROJECT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5E4B06-B8E5-FE80-446A-79663ADF1E00}"/>
                </a:ext>
              </a:extLst>
            </p:cNvPr>
            <p:cNvSpPr/>
            <p:nvPr/>
          </p:nvSpPr>
          <p:spPr bwMode="auto">
            <a:xfrm>
              <a:off x="6746705" y="2107299"/>
              <a:ext cx="1798903" cy="1790879"/>
            </a:xfrm>
            <a:prstGeom prst="rect">
              <a:avLst/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spcFirstLastPara="1" vert="horz" wrap="square" lIns="0" tIns="0" rIns="0" bIns="0" numCol="1" rtlCol="0" anchor="t" anchorCtr="0" compatLnSpc="1">
              <a:prstTxWarp prst="textArchUp">
                <a:avLst/>
              </a:prstTxWarp>
              <a:noAutofit/>
            </a:bodyPr>
            <a:lstStyle/>
            <a:p>
              <a:pPr algn="ctr" defTabSz="455595" eaLnBrk="0" fontAlgn="base" hangingPunct="0"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b="1" cap="all" spc="200" dirty="0">
                  <a:solidFill>
                    <a:schemeClr val="tx2"/>
                  </a:solidFill>
                  <a:latin typeface="+mj-lt"/>
                </a:rPr>
                <a:t>External Org.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40AABF0-FD20-FC0D-B4D0-2BC4C3306A58}"/>
                </a:ext>
              </a:extLst>
            </p:cNvPr>
            <p:cNvSpPr/>
            <p:nvPr/>
          </p:nvSpPr>
          <p:spPr bwMode="auto">
            <a:xfrm>
              <a:off x="3148700" y="3628709"/>
              <a:ext cx="1097280" cy="276999"/>
            </a:xfrm>
            <a:prstGeom prst="rect">
              <a:avLst/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sz="1600" dirty="0">
                  <a:solidFill>
                    <a:schemeClr val="tx2"/>
                  </a:solidFill>
                  <a:latin typeface="+mj-lt"/>
                </a:rPr>
                <a:t>Sponsor(s)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4DC0A4-F55D-9350-FE87-043271FFD100}"/>
                </a:ext>
              </a:extLst>
            </p:cNvPr>
            <p:cNvSpPr/>
            <p:nvPr/>
          </p:nvSpPr>
          <p:spPr bwMode="auto">
            <a:xfrm>
              <a:off x="4881477" y="2802396"/>
              <a:ext cx="1557286" cy="628650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sz="1600" dirty="0">
                  <a:solidFill>
                    <a:schemeClr val="tx2"/>
                  </a:solidFill>
                  <a:latin typeface="+mj-lt"/>
                </a:rPr>
                <a:t>Project</a:t>
              </a:r>
              <a:br>
                <a:rPr lang="en-US" sz="1600" dirty="0">
                  <a:solidFill>
                    <a:schemeClr val="tx2"/>
                  </a:solidFill>
                  <a:latin typeface="+mj-lt"/>
                </a:rPr>
              </a:br>
              <a:r>
                <a:rPr lang="en-US" sz="1600" dirty="0">
                  <a:solidFill>
                    <a:schemeClr val="tx2"/>
                  </a:solidFill>
                  <a:latin typeface="+mj-lt"/>
                </a:rPr>
                <a:t>Manager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179988-0D5C-1356-0898-18C57AA328E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21310" y="4169234"/>
              <a:ext cx="0" cy="147046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CCC5ED1-C453-4491-35AB-AF6347E6E7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41045" y="4169234"/>
              <a:ext cx="0" cy="147046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4A74417-EA23-E94D-C7F0-E1F13E80313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81840" y="4169234"/>
              <a:ext cx="0" cy="147046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CF3C06-7807-69BD-EBD5-99C7F793DF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02237" y="4169234"/>
              <a:ext cx="0" cy="147046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sp>
          <p:nvSpPr>
            <p:cNvPr id="22" name="Right Bracket 21">
              <a:extLst>
                <a:ext uri="{FF2B5EF4-FFF2-40B4-BE49-F238E27FC236}">
                  <a16:creationId xmlns:a16="http://schemas.microsoft.com/office/drawing/2014/main" id="{FF28BE9B-075B-0BFC-D596-8C47B0ED0414}"/>
                </a:ext>
              </a:extLst>
            </p:cNvPr>
            <p:cNvSpPr/>
            <p:nvPr/>
          </p:nvSpPr>
          <p:spPr bwMode="auto">
            <a:xfrm rot="16200000">
              <a:off x="5585020" y="3630665"/>
              <a:ext cx="152846" cy="3968750"/>
            </a:xfrm>
            <a:prstGeom prst="rightBracket">
              <a:avLst>
                <a:gd name="adj" fmla="val 66345"/>
              </a:avLst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123B815-BE49-3249-C999-2A862B9D0D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01244" y="5538616"/>
              <a:ext cx="0" cy="147046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947B6B4-D065-0B19-AD8E-21FF343385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21641" y="5538616"/>
              <a:ext cx="0" cy="147046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40E501F-19CF-92E0-7BB9-054B7D9F5AC7}"/>
                </a:ext>
              </a:extLst>
            </p:cNvPr>
            <p:cNvCxnSpPr>
              <a:cxnSpLocks/>
              <a:stCxn id="41" idx="2"/>
              <a:endCxn id="22" idx="2"/>
            </p:cNvCxnSpPr>
            <p:nvPr/>
          </p:nvCxnSpPr>
          <p:spPr bwMode="auto">
            <a:xfrm flipH="1">
              <a:off x="5661443" y="5139241"/>
              <a:ext cx="1" cy="399377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</p:cxnSp>
        <p:sp>
          <p:nvSpPr>
            <p:cNvPr id="26" name="Rectangle: Top Corners Rounded 121">
              <a:extLst>
                <a:ext uri="{FF2B5EF4-FFF2-40B4-BE49-F238E27FC236}">
                  <a16:creationId xmlns:a16="http://schemas.microsoft.com/office/drawing/2014/main" id="{D46CA39E-422C-01BD-8D21-AD7C369BE167}"/>
                </a:ext>
              </a:extLst>
            </p:cNvPr>
            <p:cNvSpPr/>
            <p:nvPr/>
          </p:nvSpPr>
          <p:spPr bwMode="auto">
            <a:xfrm>
              <a:off x="3085738" y="5692695"/>
              <a:ext cx="1190217" cy="822960"/>
            </a:xfrm>
            <a:prstGeom prst="round2SameRect">
              <a:avLst>
                <a:gd name="adj1" fmla="val 10157"/>
                <a:gd name="adj2" fmla="val 0"/>
              </a:avLst>
            </a:prstGeom>
            <a:solidFill>
              <a:srgbClr val="00206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400" dirty="0">
                <a:latin typeface="+mj-lt"/>
              </a:endParaRPr>
            </a:p>
          </p:txBody>
        </p:sp>
        <p:sp>
          <p:nvSpPr>
            <p:cNvPr id="27" name="Rectangle: Rounded Corners 122">
              <a:extLst>
                <a:ext uri="{FF2B5EF4-FFF2-40B4-BE49-F238E27FC236}">
                  <a16:creationId xmlns:a16="http://schemas.microsoft.com/office/drawing/2014/main" id="{E9A37D59-2476-B694-A12F-76D2F646EA1D}"/>
                </a:ext>
              </a:extLst>
            </p:cNvPr>
            <p:cNvSpPr/>
            <p:nvPr/>
          </p:nvSpPr>
          <p:spPr bwMode="auto">
            <a:xfrm>
              <a:off x="3085738" y="5794184"/>
              <a:ext cx="1190217" cy="72147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25400" dist="12700" dir="5400000">
                <a:prstClr val="black">
                  <a:alpha val="10000"/>
                </a:prstClr>
              </a:innerShdw>
            </a:effectLst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sz="1400" dirty="0">
                  <a:latin typeface="+mj-lt"/>
                </a:rPr>
                <a:t>Integration</a:t>
              </a:r>
              <a:br>
                <a:rPr lang="en-US" sz="1400" dirty="0">
                  <a:latin typeface="+mj-lt"/>
                </a:rPr>
              </a:br>
              <a:r>
                <a:rPr lang="en-US" sz="1400" dirty="0">
                  <a:latin typeface="+mj-lt"/>
                </a:rPr>
                <a:t>Lead(s)</a:t>
              </a:r>
            </a:p>
          </p:txBody>
        </p:sp>
        <p:sp>
          <p:nvSpPr>
            <p:cNvPr id="28" name="Rectangle: Top Corners Rounded 123">
              <a:extLst>
                <a:ext uri="{FF2B5EF4-FFF2-40B4-BE49-F238E27FC236}">
                  <a16:creationId xmlns:a16="http://schemas.microsoft.com/office/drawing/2014/main" id="{3E4C7338-20DD-F290-6E9E-1A18B7294AFB}"/>
                </a:ext>
              </a:extLst>
            </p:cNvPr>
            <p:cNvSpPr/>
            <p:nvPr/>
          </p:nvSpPr>
          <p:spPr bwMode="auto">
            <a:xfrm>
              <a:off x="4406136" y="5692695"/>
              <a:ext cx="1190217" cy="822960"/>
            </a:xfrm>
            <a:prstGeom prst="round2SameRect">
              <a:avLst>
                <a:gd name="adj1" fmla="val 10157"/>
                <a:gd name="adj2" fmla="val 0"/>
              </a:avLst>
            </a:prstGeom>
            <a:solidFill>
              <a:srgbClr val="00206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400" dirty="0">
                <a:latin typeface="+mj-lt"/>
              </a:endParaRPr>
            </a:p>
          </p:txBody>
        </p:sp>
        <p:sp>
          <p:nvSpPr>
            <p:cNvPr id="29" name="Rectangle: Rounded Corners 124">
              <a:extLst>
                <a:ext uri="{FF2B5EF4-FFF2-40B4-BE49-F238E27FC236}">
                  <a16:creationId xmlns:a16="http://schemas.microsoft.com/office/drawing/2014/main" id="{A7B94979-CAB6-E6FB-2B54-6CF110C1FDCE}"/>
                </a:ext>
              </a:extLst>
            </p:cNvPr>
            <p:cNvSpPr/>
            <p:nvPr/>
          </p:nvSpPr>
          <p:spPr bwMode="auto">
            <a:xfrm>
              <a:off x="4406136" y="5794184"/>
              <a:ext cx="1190217" cy="72147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25400" dist="12700" dir="5400000">
                <a:prstClr val="black">
                  <a:alpha val="10000"/>
                </a:prstClr>
              </a:innerShdw>
            </a:effectLst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sz="1400" dirty="0">
                  <a:latin typeface="+mj-lt"/>
                </a:rPr>
                <a:t>Application Lead(s)</a:t>
              </a:r>
            </a:p>
          </p:txBody>
        </p:sp>
        <p:sp>
          <p:nvSpPr>
            <p:cNvPr id="30" name="Rectangle: Top Corners Rounded 125">
              <a:extLst>
                <a:ext uri="{FF2B5EF4-FFF2-40B4-BE49-F238E27FC236}">
                  <a16:creationId xmlns:a16="http://schemas.microsoft.com/office/drawing/2014/main" id="{B898DDDC-0031-9A32-BFCE-9FD9BA80B401}"/>
                </a:ext>
              </a:extLst>
            </p:cNvPr>
            <p:cNvSpPr/>
            <p:nvPr/>
          </p:nvSpPr>
          <p:spPr bwMode="auto">
            <a:xfrm>
              <a:off x="5726533" y="5692695"/>
              <a:ext cx="1190217" cy="822960"/>
            </a:xfrm>
            <a:prstGeom prst="round2SameRect">
              <a:avLst>
                <a:gd name="adj1" fmla="val 10157"/>
                <a:gd name="adj2" fmla="val 0"/>
              </a:avLst>
            </a:prstGeom>
            <a:solidFill>
              <a:srgbClr val="00206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400" dirty="0">
                <a:latin typeface="+mj-lt"/>
              </a:endParaRPr>
            </a:p>
          </p:txBody>
        </p:sp>
        <p:sp>
          <p:nvSpPr>
            <p:cNvPr id="31" name="Rectangle: Rounded Corners 126">
              <a:extLst>
                <a:ext uri="{FF2B5EF4-FFF2-40B4-BE49-F238E27FC236}">
                  <a16:creationId xmlns:a16="http://schemas.microsoft.com/office/drawing/2014/main" id="{36616572-D5A2-4D06-62E1-8E7C0047B655}"/>
                </a:ext>
              </a:extLst>
            </p:cNvPr>
            <p:cNvSpPr/>
            <p:nvPr/>
          </p:nvSpPr>
          <p:spPr bwMode="auto">
            <a:xfrm>
              <a:off x="5726533" y="5794184"/>
              <a:ext cx="1190217" cy="72147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25400" dist="12700" dir="5400000">
                <a:prstClr val="black">
                  <a:alpha val="10000"/>
                </a:prstClr>
              </a:innerShdw>
            </a:effectLst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sz="1400" dirty="0">
                  <a:latin typeface="+mj-lt"/>
                </a:rPr>
                <a:t>Hardware Lead(s)</a:t>
              </a:r>
            </a:p>
          </p:txBody>
        </p:sp>
        <p:sp>
          <p:nvSpPr>
            <p:cNvPr id="32" name="Rectangle: Top Corners Rounded 127">
              <a:extLst>
                <a:ext uri="{FF2B5EF4-FFF2-40B4-BE49-F238E27FC236}">
                  <a16:creationId xmlns:a16="http://schemas.microsoft.com/office/drawing/2014/main" id="{1168A3D1-2454-FFC8-B5BB-FECDA7367F77}"/>
                </a:ext>
              </a:extLst>
            </p:cNvPr>
            <p:cNvSpPr/>
            <p:nvPr/>
          </p:nvSpPr>
          <p:spPr bwMode="auto">
            <a:xfrm>
              <a:off x="7046931" y="5692695"/>
              <a:ext cx="1190217" cy="822960"/>
            </a:xfrm>
            <a:prstGeom prst="round2SameRect">
              <a:avLst>
                <a:gd name="adj1" fmla="val 10157"/>
                <a:gd name="adj2" fmla="val 0"/>
              </a:avLst>
            </a:prstGeom>
            <a:solidFill>
              <a:srgbClr val="00206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400" dirty="0">
                <a:latin typeface="+mj-lt"/>
              </a:endParaRPr>
            </a:p>
          </p:txBody>
        </p:sp>
        <p:sp>
          <p:nvSpPr>
            <p:cNvPr id="33" name="Rectangle: Rounded Corners 128">
              <a:extLst>
                <a:ext uri="{FF2B5EF4-FFF2-40B4-BE49-F238E27FC236}">
                  <a16:creationId xmlns:a16="http://schemas.microsoft.com/office/drawing/2014/main" id="{57BE47CA-EE7C-1EEF-2C2C-F76C778186BD}"/>
                </a:ext>
              </a:extLst>
            </p:cNvPr>
            <p:cNvSpPr/>
            <p:nvPr/>
          </p:nvSpPr>
          <p:spPr bwMode="auto">
            <a:xfrm>
              <a:off x="7046931" y="5794184"/>
              <a:ext cx="1190217" cy="72147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25400" dist="12700" dir="5400000">
                <a:prstClr val="black">
                  <a:alpha val="10000"/>
                </a:prstClr>
              </a:innerShdw>
            </a:effectLst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sz="1400" dirty="0">
                  <a:latin typeface="+mj-lt"/>
                </a:rPr>
                <a:t>Tech Security Lead</a:t>
              </a:r>
            </a:p>
          </p:txBody>
        </p:sp>
        <p:sp>
          <p:nvSpPr>
            <p:cNvPr id="34" name="Rectangle: Top Corners Rounded 84">
              <a:extLst>
                <a:ext uri="{FF2B5EF4-FFF2-40B4-BE49-F238E27FC236}">
                  <a16:creationId xmlns:a16="http://schemas.microsoft.com/office/drawing/2014/main" id="{8818F982-6F60-5A34-A5EB-15542C35346E}"/>
                </a:ext>
              </a:extLst>
            </p:cNvPr>
            <p:cNvSpPr/>
            <p:nvPr/>
          </p:nvSpPr>
          <p:spPr bwMode="auto">
            <a:xfrm>
              <a:off x="1105142" y="4316280"/>
              <a:ext cx="1190217" cy="822960"/>
            </a:xfrm>
            <a:prstGeom prst="round2SameRect">
              <a:avLst>
                <a:gd name="adj1" fmla="val 10157"/>
                <a:gd name="adj2" fmla="val 0"/>
              </a:avLst>
            </a:prstGeom>
            <a:solidFill>
              <a:srgbClr val="00206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400" dirty="0">
                <a:latin typeface="+mj-lt"/>
              </a:endParaRPr>
            </a:p>
          </p:txBody>
        </p:sp>
        <p:sp>
          <p:nvSpPr>
            <p:cNvPr id="35" name="Rectangle: Rounded Corners 96">
              <a:extLst>
                <a:ext uri="{FF2B5EF4-FFF2-40B4-BE49-F238E27FC236}">
                  <a16:creationId xmlns:a16="http://schemas.microsoft.com/office/drawing/2014/main" id="{8792955C-B69A-8DCB-252C-6A2B13B16329}"/>
                </a:ext>
              </a:extLst>
            </p:cNvPr>
            <p:cNvSpPr/>
            <p:nvPr/>
          </p:nvSpPr>
          <p:spPr bwMode="auto">
            <a:xfrm>
              <a:off x="1105142" y="4417769"/>
              <a:ext cx="1190217" cy="72147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25400" dist="12700" dir="5400000">
                <a:prstClr val="black">
                  <a:alpha val="10000"/>
                </a:prstClr>
              </a:innerShdw>
            </a:effectLst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sz="1400" dirty="0">
                  <a:latin typeface="+mj-lt"/>
                </a:rPr>
                <a:t>Legal</a:t>
              </a:r>
              <a:br>
                <a:rPr lang="en-US" sz="1400" dirty="0">
                  <a:latin typeface="+mj-lt"/>
                </a:rPr>
              </a:br>
              <a:r>
                <a:rPr lang="en-US" sz="1400" dirty="0">
                  <a:latin typeface="+mj-lt"/>
                </a:rPr>
                <a:t>Lead</a:t>
              </a:r>
            </a:p>
          </p:txBody>
        </p:sp>
        <p:sp>
          <p:nvSpPr>
            <p:cNvPr id="36" name="Rectangle: Top Corners Rounded 102">
              <a:extLst>
                <a:ext uri="{FF2B5EF4-FFF2-40B4-BE49-F238E27FC236}">
                  <a16:creationId xmlns:a16="http://schemas.microsoft.com/office/drawing/2014/main" id="{5A0627A7-E66B-467D-9F17-F33DA381926C}"/>
                </a:ext>
              </a:extLst>
            </p:cNvPr>
            <p:cNvSpPr/>
            <p:nvPr/>
          </p:nvSpPr>
          <p:spPr bwMode="auto">
            <a:xfrm>
              <a:off x="2425540" y="4316280"/>
              <a:ext cx="1190217" cy="822960"/>
            </a:xfrm>
            <a:prstGeom prst="round2SameRect">
              <a:avLst>
                <a:gd name="adj1" fmla="val 10157"/>
                <a:gd name="adj2" fmla="val 0"/>
              </a:avLst>
            </a:prstGeom>
            <a:solidFill>
              <a:srgbClr val="00206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400" dirty="0">
                <a:latin typeface="+mj-lt"/>
              </a:endParaRPr>
            </a:p>
          </p:txBody>
        </p:sp>
        <p:sp>
          <p:nvSpPr>
            <p:cNvPr id="37" name="Rectangle: Rounded Corners 103">
              <a:extLst>
                <a:ext uri="{FF2B5EF4-FFF2-40B4-BE49-F238E27FC236}">
                  <a16:creationId xmlns:a16="http://schemas.microsoft.com/office/drawing/2014/main" id="{50DD576C-0D14-BE1D-280F-6119540F3E4F}"/>
                </a:ext>
              </a:extLst>
            </p:cNvPr>
            <p:cNvSpPr/>
            <p:nvPr/>
          </p:nvSpPr>
          <p:spPr bwMode="auto">
            <a:xfrm>
              <a:off x="2425540" y="4417769"/>
              <a:ext cx="1190217" cy="72147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25400" dist="12700" dir="5400000">
                <a:prstClr val="black">
                  <a:alpha val="10000"/>
                </a:prstClr>
              </a:innerShdw>
            </a:effectLst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sz="1400" dirty="0">
                  <a:latin typeface="+mj-lt"/>
                </a:rPr>
                <a:t>Finance</a:t>
              </a:r>
              <a:br>
                <a:rPr lang="en-US" sz="1400" dirty="0">
                  <a:latin typeface="+mj-lt"/>
                </a:rPr>
              </a:br>
              <a:r>
                <a:rPr lang="en-US" sz="1400" dirty="0">
                  <a:latin typeface="+mj-lt"/>
                </a:rPr>
                <a:t>Lead</a:t>
              </a:r>
            </a:p>
          </p:txBody>
        </p:sp>
        <p:sp>
          <p:nvSpPr>
            <p:cNvPr id="38" name="Rectangle: Top Corners Rounded 105">
              <a:extLst>
                <a:ext uri="{FF2B5EF4-FFF2-40B4-BE49-F238E27FC236}">
                  <a16:creationId xmlns:a16="http://schemas.microsoft.com/office/drawing/2014/main" id="{BDC71A83-0254-303B-9A22-D83BDA2CED09}"/>
                </a:ext>
              </a:extLst>
            </p:cNvPr>
            <p:cNvSpPr/>
            <p:nvPr/>
          </p:nvSpPr>
          <p:spPr bwMode="auto">
            <a:xfrm>
              <a:off x="3745937" y="4316280"/>
              <a:ext cx="1190217" cy="822960"/>
            </a:xfrm>
            <a:prstGeom prst="round2SameRect">
              <a:avLst>
                <a:gd name="adj1" fmla="val 10157"/>
                <a:gd name="adj2" fmla="val 0"/>
              </a:avLst>
            </a:prstGeom>
            <a:solidFill>
              <a:srgbClr val="00206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400" dirty="0">
                <a:latin typeface="+mj-lt"/>
              </a:endParaRPr>
            </a:p>
          </p:txBody>
        </p:sp>
        <p:sp>
          <p:nvSpPr>
            <p:cNvPr id="39" name="Rectangle: Rounded Corners 106">
              <a:extLst>
                <a:ext uri="{FF2B5EF4-FFF2-40B4-BE49-F238E27FC236}">
                  <a16:creationId xmlns:a16="http://schemas.microsoft.com/office/drawing/2014/main" id="{CE496409-063B-7400-6554-7B784A9A0DD4}"/>
                </a:ext>
              </a:extLst>
            </p:cNvPr>
            <p:cNvSpPr/>
            <p:nvPr/>
          </p:nvSpPr>
          <p:spPr bwMode="auto">
            <a:xfrm>
              <a:off x="3745937" y="4417769"/>
              <a:ext cx="1190217" cy="72147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25400" dist="12700" dir="5400000">
                <a:prstClr val="black">
                  <a:alpha val="10000"/>
                </a:prstClr>
              </a:innerShdw>
            </a:effectLst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sz="1400" dirty="0">
                  <a:latin typeface="+mj-lt"/>
                </a:rPr>
                <a:t>Compliance Lead</a:t>
              </a: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120BF56-48A2-7F13-3D9B-526C9102BC71}"/>
                </a:ext>
              </a:extLst>
            </p:cNvPr>
            <p:cNvSpPr/>
            <p:nvPr/>
          </p:nvSpPr>
          <p:spPr bwMode="auto">
            <a:xfrm>
              <a:off x="5066336" y="4316280"/>
              <a:ext cx="1190217" cy="822960"/>
            </a:xfrm>
            <a:prstGeom prst="round2SameRect">
              <a:avLst>
                <a:gd name="adj1" fmla="val 10157"/>
                <a:gd name="adj2" fmla="val 0"/>
              </a:avLst>
            </a:prstGeom>
            <a:solidFill>
              <a:srgbClr val="00206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400" dirty="0">
                <a:latin typeface="+mj-lt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0BEBEE7-4F97-1480-19AC-3CAF9A0D078A}"/>
                </a:ext>
              </a:extLst>
            </p:cNvPr>
            <p:cNvSpPr/>
            <p:nvPr/>
          </p:nvSpPr>
          <p:spPr bwMode="auto">
            <a:xfrm>
              <a:off x="5066336" y="4417769"/>
              <a:ext cx="1190217" cy="72147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25400" dist="12700" dir="5400000">
                <a:prstClr val="black">
                  <a:alpha val="10000"/>
                </a:prstClr>
              </a:innerShdw>
            </a:effectLst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sz="1400" dirty="0">
                  <a:latin typeface="+mj-lt"/>
                </a:rPr>
                <a:t>Technology </a:t>
              </a:r>
              <a:br>
                <a:rPr lang="en-US" sz="1400" dirty="0">
                  <a:latin typeface="+mj-lt"/>
                </a:rPr>
              </a:br>
              <a:r>
                <a:rPr lang="en-US" sz="1400" dirty="0">
                  <a:latin typeface="+mj-lt"/>
                </a:rPr>
                <a:t>Project Manager</a:t>
              </a:r>
            </a:p>
          </p:txBody>
        </p:sp>
        <p:sp>
          <p:nvSpPr>
            <p:cNvPr id="42" name="Rectangle: Top Corners Rounded 111">
              <a:extLst>
                <a:ext uri="{FF2B5EF4-FFF2-40B4-BE49-F238E27FC236}">
                  <a16:creationId xmlns:a16="http://schemas.microsoft.com/office/drawing/2014/main" id="{6949D5BD-B9A7-CAF7-050E-DBAF5D4C2D8A}"/>
                </a:ext>
              </a:extLst>
            </p:cNvPr>
            <p:cNvSpPr/>
            <p:nvPr/>
          </p:nvSpPr>
          <p:spPr bwMode="auto">
            <a:xfrm>
              <a:off x="6386732" y="4316280"/>
              <a:ext cx="1190217" cy="822960"/>
            </a:xfrm>
            <a:prstGeom prst="round2SameRect">
              <a:avLst>
                <a:gd name="adj1" fmla="val 10157"/>
                <a:gd name="adj2" fmla="val 0"/>
              </a:avLst>
            </a:prstGeom>
            <a:solidFill>
              <a:srgbClr val="00206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400" dirty="0">
                <a:latin typeface="+mj-lt"/>
              </a:endParaRPr>
            </a:p>
          </p:txBody>
        </p:sp>
        <p:sp>
          <p:nvSpPr>
            <p:cNvPr id="43" name="Rectangle: Rounded Corners 112">
              <a:extLst>
                <a:ext uri="{FF2B5EF4-FFF2-40B4-BE49-F238E27FC236}">
                  <a16:creationId xmlns:a16="http://schemas.microsoft.com/office/drawing/2014/main" id="{77111419-14E2-3926-5A53-1C95F26C2F54}"/>
                </a:ext>
              </a:extLst>
            </p:cNvPr>
            <p:cNvSpPr/>
            <p:nvPr/>
          </p:nvSpPr>
          <p:spPr bwMode="auto">
            <a:xfrm>
              <a:off x="6386732" y="4417769"/>
              <a:ext cx="1190217" cy="72147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25400" dist="12700" dir="5400000">
                <a:prstClr val="black">
                  <a:alpha val="10000"/>
                </a:prstClr>
              </a:innerShdw>
            </a:effectLst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sz="1400" dirty="0">
                  <a:latin typeface="+mj-lt"/>
                </a:rPr>
                <a:t>Operations</a:t>
              </a:r>
              <a:br>
                <a:rPr lang="en-US" sz="1400" dirty="0">
                  <a:latin typeface="+mj-lt"/>
                </a:rPr>
              </a:br>
              <a:r>
                <a:rPr lang="en-US" sz="1400" dirty="0">
                  <a:latin typeface="+mj-lt"/>
                </a:rPr>
                <a:t>Lead</a:t>
              </a:r>
            </a:p>
          </p:txBody>
        </p:sp>
        <p:sp>
          <p:nvSpPr>
            <p:cNvPr id="44" name="Rectangle: Top Corners Rounded 114">
              <a:extLst>
                <a:ext uri="{FF2B5EF4-FFF2-40B4-BE49-F238E27FC236}">
                  <a16:creationId xmlns:a16="http://schemas.microsoft.com/office/drawing/2014/main" id="{38AAA692-EB0A-47B7-43E8-596F226300B1}"/>
                </a:ext>
              </a:extLst>
            </p:cNvPr>
            <p:cNvSpPr/>
            <p:nvPr/>
          </p:nvSpPr>
          <p:spPr bwMode="auto">
            <a:xfrm>
              <a:off x="7707131" y="4316280"/>
              <a:ext cx="1190217" cy="822960"/>
            </a:xfrm>
            <a:prstGeom prst="round2SameRect">
              <a:avLst>
                <a:gd name="adj1" fmla="val 10157"/>
                <a:gd name="adj2" fmla="val 0"/>
              </a:avLst>
            </a:prstGeom>
            <a:solidFill>
              <a:srgbClr val="00206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400" dirty="0">
                <a:latin typeface="+mj-lt"/>
              </a:endParaRPr>
            </a:p>
          </p:txBody>
        </p:sp>
        <p:sp>
          <p:nvSpPr>
            <p:cNvPr id="45" name="Rectangle: Rounded Corners 115">
              <a:extLst>
                <a:ext uri="{FF2B5EF4-FFF2-40B4-BE49-F238E27FC236}">
                  <a16:creationId xmlns:a16="http://schemas.microsoft.com/office/drawing/2014/main" id="{E08B4EB1-828D-2440-65FD-0BD508E0CFC8}"/>
                </a:ext>
              </a:extLst>
            </p:cNvPr>
            <p:cNvSpPr/>
            <p:nvPr/>
          </p:nvSpPr>
          <p:spPr bwMode="auto">
            <a:xfrm>
              <a:off x="7707131" y="4417769"/>
              <a:ext cx="1190217" cy="72147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25400" dist="12700" dir="5400000">
                <a:prstClr val="black">
                  <a:alpha val="10000"/>
                </a:prstClr>
              </a:innerShdw>
            </a:effectLst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sz="1400" dirty="0">
                  <a:latin typeface="+mj-lt"/>
                </a:rPr>
                <a:t>Human Resource Lead</a:t>
              </a:r>
            </a:p>
          </p:txBody>
        </p:sp>
        <p:sp>
          <p:nvSpPr>
            <p:cNvPr id="46" name="Rectangle: Top Corners Rounded 117">
              <a:extLst>
                <a:ext uri="{FF2B5EF4-FFF2-40B4-BE49-F238E27FC236}">
                  <a16:creationId xmlns:a16="http://schemas.microsoft.com/office/drawing/2014/main" id="{B03E0910-8DBF-A62C-A4D9-934C430D5EE8}"/>
                </a:ext>
              </a:extLst>
            </p:cNvPr>
            <p:cNvSpPr/>
            <p:nvPr/>
          </p:nvSpPr>
          <p:spPr bwMode="auto">
            <a:xfrm>
              <a:off x="9027528" y="4316280"/>
              <a:ext cx="1190217" cy="822960"/>
            </a:xfrm>
            <a:prstGeom prst="round2SameRect">
              <a:avLst>
                <a:gd name="adj1" fmla="val 10157"/>
                <a:gd name="adj2" fmla="val 0"/>
              </a:avLst>
            </a:prstGeom>
            <a:solidFill>
              <a:srgbClr val="002060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400" dirty="0">
                <a:latin typeface="+mj-lt"/>
              </a:endParaRPr>
            </a:p>
          </p:txBody>
        </p:sp>
        <p:sp>
          <p:nvSpPr>
            <p:cNvPr id="47" name="Rectangle: Rounded Corners 118">
              <a:extLst>
                <a:ext uri="{FF2B5EF4-FFF2-40B4-BE49-F238E27FC236}">
                  <a16:creationId xmlns:a16="http://schemas.microsoft.com/office/drawing/2014/main" id="{2C1F7F82-5013-742A-CE3B-1F414FBDB447}"/>
                </a:ext>
              </a:extLst>
            </p:cNvPr>
            <p:cNvSpPr/>
            <p:nvPr/>
          </p:nvSpPr>
          <p:spPr bwMode="auto">
            <a:xfrm>
              <a:off x="9027528" y="4417769"/>
              <a:ext cx="1190217" cy="72147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25400" dist="12700" dir="5400000">
                <a:prstClr val="black">
                  <a:alpha val="10000"/>
                </a:prstClr>
              </a:innerShdw>
            </a:effectLst>
          </p:spPr>
          <p:txBody>
            <a:bodyPr vert="horz" wrap="square" lIns="54864" tIns="45720" rIns="54864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r>
                <a:rPr lang="en-US" sz="1400" dirty="0">
                  <a:latin typeface="+mj-lt"/>
                </a:rPr>
                <a:t>Marketing Lead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1670D29-E80F-5255-D8A0-ECFF4A32A882}"/>
                </a:ext>
              </a:extLst>
            </p:cNvPr>
            <p:cNvGrpSpPr/>
            <p:nvPr/>
          </p:nvGrpSpPr>
          <p:grpSpPr>
            <a:xfrm>
              <a:off x="5417861" y="1705897"/>
              <a:ext cx="484518" cy="485814"/>
              <a:chOff x="-7203043" y="1213040"/>
              <a:chExt cx="2278094" cy="2284189"/>
            </a:xfrm>
          </p:grpSpPr>
          <p:sp>
            <p:nvSpPr>
              <p:cNvPr id="73" name="Freeform: Shape 195">
                <a:extLst>
                  <a:ext uri="{FF2B5EF4-FFF2-40B4-BE49-F238E27FC236}">
                    <a16:creationId xmlns:a16="http://schemas.microsoft.com/office/drawing/2014/main" id="{67EAC084-3FC4-FA02-978E-2DC4C5BB5F0B}"/>
                  </a:ext>
                </a:extLst>
              </p:cNvPr>
              <p:cNvSpPr/>
              <p:nvPr/>
            </p:nvSpPr>
            <p:spPr>
              <a:xfrm>
                <a:off x="-6424945" y="1213040"/>
                <a:ext cx="718375" cy="718375"/>
              </a:xfrm>
              <a:custGeom>
                <a:avLst/>
                <a:gdLst>
                  <a:gd name="connsiteX0" fmla="*/ 718376 w 718375"/>
                  <a:gd name="connsiteY0" fmla="*/ 359188 h 718375"/>
                  <a:gd name="connsiteX1" fmla="*/ 359188 w 718375"/>
                  <a:gd name="connsiteY1" fmla="*/ 718376 h 718375"/>
                  <a:gd name="connsiteX2" fmla="*/ 0 w 718375"/>
                  <a:gd name="connsiteY2" fmla="*/ 359188 h 718375"/>
                  <a:gd name="connsiteX3" fmla="*/ 359188 w 718375"/>
                  <a:gd name="connsiteY3" fmla="*/ 0 h 718375"/>
                  <a:gd name="connsiteX4" fmla="*/ 718376 w 718375"/>
                  <a:gd name="connsiteY4" fmla="*/ 359188 h 71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375" h="718375">
                    <a:moveTo>
                      <a:pt x="718376" y="359188"/>
                    </a:moveTo>
                    <a:cubicBezTo>
                      <a:pt x="718376" y="557562"/>
                      <a:pt x="557562" y="718376"/>
                      <a:pt x="359188" y="718376"/>
                    </a:cubicBezTo>
                    <a:cubicBezTo>
                      <a:pt x="160814" y="718376"/>
                      <a:pt x="0" y="557562"/>
                      <a:pt x="0" y="359188"/>
                    </a:cubicBezTo>
                    <a:cubicBezTo>
                      <a:pt x="0" y="160814"/>
                      <a:pt x="160814" y="0"/>
                      <a:pt x="359188" y="0"/>
                    </a:cubicBezTo>
                    <a:cubicBezTo>
                      <a:pt x="557562" y="0"/>
                      <a:pt x="718376" y="160814"/>
                      <a:pt x="718376" y="359188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226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" name="Freeform: Shape 196">
                <a:extLst>
                  <a:ext uri="{FF2B5EF4-FFF2-40B4-BE49-F238E27FC236}">
                    <a16:creationId xmlns:a16="http://schemas.microsoft.com/office/drawing/2014/main" id="{AC010701-B5DD-4B32-EE01-F0BE7A4B8875}"/>
                  </a:ext>
                </a:extLst>
              </p:cNvPr>
              <p:cNvSpPr/>
              <p:nvPr/>
            </p:nvSpPr>
            <p:spPr>
              <a:xfrm>
                <a:off x="-6689550" y="1967611"/>
                <a:ext cx="1247584" cy="622649"/>
              </a:xfrm>
              <a:custGeom>
                <a:avLst/>
                <a:gdLst>
                  <a:gd name="connsiteX0" fmla="*/ 1247585 w 1247584"/>
                  <a:gd name="connsiteY0" fmla="*/ 622649 h 622649"/>
                  <a:gd name="connsiteX1" fmla="*/ 623792 w 1247584"/>
                  <a:gd name="connsiteY1" fmla="*/ 0 h 622649"/>
                  <a:gd name="connsiteX2" fmla="*/ 0 w 1247584"/>
                  <a:gd name="connsiteY2" fmla="*/ 622649 h 622649"/>
                  <a:gd name="connsiteX3" fmla="*/ 1247585 w 1247584"/>
                  <a:gd name="connsiteY3" fmla="*/ 622649 h 62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7584" h="622649">
                    <a:moveTo>
                      <a:pt x="1247585" y="622649"/>
                    </a:moveTo>
                    <a:cubicBezTo>
                      <a:pt x="1246918" y="278701"/>
                      <a:pt x="967931" y="0"/>
                      <a:pt x="623792" y="0"/>
                    </a:cubicBezTo>
                    <a:cubicBezTo>
                      <a:pt x="279654" y="0"/>
                      <a:pt x="572" y="278606"/>
                      <a:pt x="0" y="622649"/>
                    </a:cubicBezTo>
                    <a:lnTo>
                      <a:pt x="1247585" y="622649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226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" name="Freeform: Shape 197">
                <a:extLst>
                  <a:ext uri="{FF2B5EF4-FFF2-40B4-BE49-F238E27FC236}">
                    <a16:creationId xmlns:a16="http://schemas.microsoft.com/office/drawing/2014/main" id="{2A0BEF79-2C9F-B55C-0BF6-28A3CD28F8DB}"/>
                  </a:ext>
                </a:extLst>
              </p:cNvPr>
              <p:cNvSpPr/>
              <p:nvPr/>
            </p:nvSpPr>
            <p:spPr>
              <a:xfrm>
                <a:off x="-6151197" y="2041239"/>
                <a:ext cx="170783" cy="497109"/>
              </a:xfrm>
              <a:custGeom>
                <a:avLst/>
                <a:gdLst>
                  <a:gd name="connsiteX0" fmla="*/ 169450 w 170783"/>
                  <a:gd name="connsiteY0" fmla="*/ 327088 h 497109"/>
                  <a:gd name="connsiteX1" fmla="*/ 129159 w 170783"/>
                  <a:gd name="connsiteY1" fmla="*/ 203740 h 497109"/>
                  <a:gd name="connsiteX2" fmla="*/ 95250 w 170783"/>
                  <a:gd name="connsiteY2" fmla="*/ 100013 h 497109"/>
                  <a:gd name="connsiteX3" fmla="*/ 119253 w 170783"/>
                  <a:gd name="connsiteY3" fmla="*/ 58483 h 497109"/>
                  <a:gd name="connsiteX4" fmla="*/ 153067 w 170783"/>
                  <a:gd name="connsiteY4" fmla="*/ 0 h 497109"/>
                  <a:gd name="connsiteX5" fmla="*/ 85439 w 170783"/>
                  <a:gd name="connsiteY5" fmla="*/ 0 h 497109"/>
                  <a:gd name="connsiteX6" fmla="*/ 17812 w 170783"/>
                  <a:gd name="connsiteY6" fmla="*/ 0 h 497109"/>
                  <a:gd name="connsiteX7" fmla="*/ 51625 w 170783"/>
                  <a:gd name="connsiteY7" fmla="*/ 58483 h 497109"/>
                  <a:gd name="connsiteX8" fmla="*/ 75533 w 170783"/>
                  <a:gd name="connsiteY8" fmla="*/ 100013 h 497109"/>
                  <a:gd name="connsiteX9" fmla="*/ 41719 w 170783"/>
                  <a:gd name="connsiteY9" fmla="*/ 203740 h 497109"/>
                  <a:gd name="connsiteX10" fmla="*/ 1333 w 170783"/>
                  <a:gd name="connsiteY10" fmla="*/ 327088 h 497109"/>
                  <a:gd name="connsiteX11" fmla="*/ 0 w 170783"/>
                  <a:gd name="connsiteY11" fmla="*/ 331089 h 497109"/>
                  <a:gd name="connsiteX12" fmla="*/ 3238 w 170783"/>
                  <a:gd name="connsiteY12" fmla="*/ 337471 h 497109"/>
                  <a:gd name="connsiteX13" fmla="*/ 41719 w 170783"/>
                  <a:gd name="connsiteY13" fmla="*/ 412051 h 497109"/>
                  <a:gd name="connsiteX14" fmla="*/ 85439 w 170783"/>
                  <a:gd name="connsiteY14" fmla="*/ 497110 h 497109"/>
                  <a:gd name="connsiteX15" fmla="*/ 129159 w 170783"/>
                  <a:gd name="connsiteY15" fmla="*/ 412051 h 497109"/>
                  <a:gd name="connsiteX16" fmla="*/ 167545 w 170783"/>
                  <a:gd name="connsiteY16" fmla="*/ 337471 h 497109"/>
                  <a:gd name="connsiteX17" fmla="*/ 170783 w 170783"/>
                  <a:gd name="connsiteY17" fmla="*/ 331089 h 497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0783" h="497109">
                    <a:moveTo>
                      <a:pt x="169450" y="327088"/>
                    </a:moveTo>
                    <a:lnTo>
                      <a:pt x="129159" y="203740"/>
                    </a:lnTo>
                    <a:lnTo>
                      <a:pt x="95250" y="100013"/>
                    </a:lnTo>
                    <a:lnTo>
                      <a:pt x="119253" y="58483"/>
                    </a:lnTo>
                    <a:lnTo>
                      <a:pt x="153067" y="0"/>
                    </a:lnTo>
                    <a:lnTo>
                      <a:pt x="85439" y="0"/>
                    </a:lnTo>
                    <a:lnTo>
                      <a:pt x="17812" y="0"/>
                    </a:lnTo>
                    <a:lnTo>
                      <a:pt x="51625" y="58483"/>
                    </a:lnTo>
                    <a:lnTo>
                      <a:pt x="75533" y="100013"/>
                    </a:lnTo>
                    <a:lnTo>
                      <a:pt x="41719" y="203740"/>
                    </a:lnTo>
                    <a:lnTo>
                      <a:pt x="1333" y="327088"/>
                    </a:lnTo>
                    <a:lnTo>
                      <a:pt x="0" y="331089"/>
                    </a:lnTo>
                    <a:lnTo>
                      <a:pt x="3238" y="337471"/>
                    </a:lnTo>
                    <a:lnTo>
                      <a:pt x="41719" y="412051"/>
                    </a:lnTo>
                    <a:lnTo>
                      <a:pt x="85439" y="497110"/>
                    </a:lnTo>
                    <a:lnTo>
                      <a:pt x="129159" y="412051"/>
                    </a:lnTo>
                    <a:lnTo>
                      <a:pt x="167545" y="337471"/>
                    </a:lnTo>
                    <a:lnTo>
                      <a:pt x="170783" y="331089"/>
                    </a:lnTo>
                    <a:close/>
                  </a:path>
                </a:pathLst>
              </a:custGeom>
              <a:solidFill>
                <a:srgbClr val="CF102D"/>
              </a:solidFill>
              <a:ln w="19050" cap="rnd">
                <a:solidFill>
                  <a:srgbClr val="00226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" name="Freeform: Shape 198">
                <a:extLst>
                  <a:ext uri="{FF2B5EF4-FFF2-40B4-BE49-F238E27FC236}">
                    <a16:creationId xmlns:a16="http://schemas.microsoft.com/office/drawing/2014/main" id="{810DF9A3-D285-55BA-9DA0-0439433E5548}"/>
                  </a:ext>
                </a:extLst>
              </p:cNvPr>
              <p:cNvSpPr/>
              <p:nvPr/>
            </p:nvSpPr>
            <p:spPr>
              <a:xfrm>
                <a:off x="-7081884" y="2926873"/>
                <a:ext cx="2032254" cy="314134"/>
              </a:xfrm>
              <a:custGeom>
                <a:avLst/>
                <a:gdLst>
                  <a:gd name="connsiteX0" fmla="*/ 0 w 2032254"/>
                  <a:gd name="connsiteY0" fmla="*/ 314134 h 314134"/>
                  <a:gd name="connsiteX1" fmla="*/ 0 w 2032254"/>
                  <a:gd name="connsiteY1" fmla="*/ 0 h 314134"/>
                  <a:gd name="connsiteX2" fmla="*/ 2032254 w 2032254"/>
                  <a:gd name="connsiteY2" fmla="*/ 0 h 314134"/>
                  <a:gd name="connsiteX3" fmla="*/ 2032254 w 2032254"/>
                  <a:gd name="connsiteY3" fmla="*/ 314134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2254" h="314134">
                    <a:moveTo>
                      <a:pt x="0" y="314134"/>
                    </a:moveTo>
                    <a:lnTo>
                      <a:pt x="0" y="0"/>
                    </a:lnTo>
                    <a:lnTo>
                      <a:pt x="2032254" y="0"/>
                    </a:lnTo>
                    <a:lnTo>
                      <a:pt x="2032254" y="314134"/>
                    </a:lnTo>
                  </a:path>
                </a:pathLst>
              </a:custGeom>
              <a:noFill/>
              <a:ln w="19050" cap="rnd">
                <a:solidFill>
                  <a:srgbClr val="00226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" name="Freeform: Shape 199">
                <a:extLst>
                  <a:ext uri="{FF2B5EF4-FFF2-40B4-BE49-F238E27FC236}">
                    <a16:creationId xmlns:a16="http://schemas.microsoft.com/office/drawing/2014/main" id="{68343651-D0BC-1DD5-A431-CFDA2B0F5A3D}"/>
                  </a:ext>
                </a:extLst>
              </p:cNvPr>
              <p:cNvSpPr/>
              <p:nvPr/>
            </p:nvSpPr>
            <p:spPr>
              <a:xfrm>
                <a:off x="-6065758" y="2602261"/>
                <a:ext cx="9525" cy="638746"/>
              </a:xfrm>
              <a:custGeom>
                <a:avLst/>
                <a:gdLst>
                  <a:gd name="connsiteX0" fmla="*/ 0 w 9525"/>
                  <a:gd name="connsiteY0" fmla="*/ 0 h 638746"/>
                  <a:gd name="connsiteX1" fmla="*/ 0 w 9525"/>
                  <a:gd name="connsiteY1" fmla="*/ 638746 h 638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638746">
                    <a:moveTo>
                      <a:pt x="0" y="0"/>
                    </a:moveTo>
                    <a:lnTo>
                      <a:pt x="0" y="638746"/>
                    </a:lnTo>
                  </a:path>
                </a:pathLst>
              </a:custGeom>
              <a:ln w="19050" cap="rnd">
                <a:solidFill>
                  <a:srgbClr val="00226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" name="Freeform: Shape 200">
                <a:extLst>
                  <a:ext uri="{FF2B5EF4-FFF2-40B4-BE49-F238E27FC236}">
                    <a16:creationId xmlns:a16="http://schemas.microsoft.com/office/drawing/2014/main" id="{A6A05450-48A7-B5A0-4725-873CAC13BD4B}"/>
                  </a:ext>
                </a:extLst>
              </p:cNvPr>
              <p:cNvSpPr/>
              <p:nvPr/>
            </p:nvSpPr>
            <p:spPr>
              <a:xfrm>
                <a:off x="-7203043" y="3250723"/>
                <a:ext cx="246507" cy="246506"/>
              </a:xfrm>
              <a:custGeom>
                <a:avLst/>
                <a:gdLst>
                  <a:gd name="connsiteX0" fmla="*/ 246507 w 246507"/>
                  <a:gd name="connsiteY0" fmla="*/ 123254 h 246506"/>
                  <a:gd name="connsiteX1" fmla="*/ 123253 w 246507"/>
                  <a:gd name="connsiteY1" fmla="*/ 246507 h 246506"/>
                  <a:gd name="connsiteX2" fmla="*/ 0 w 246507"/>
                  <a:gd name="connsiteY2" fmla="*/ 123254 h 246506"/>
                  <a:gd name="connsiteX3" fmla="*/ 123253 w 246507"/>
                  <a:gd name="connsiteY3" fmla="*/ 0 h 246506"/>
                  <a:gd name="connsiteX4" fmla="*/ 246507 w 246507"/>
                  <a:gd name="connsiteY4" fmla="*/ 123254 h 24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07" h="246506">
                    <a:moveTo>
                      <a:pt x="246507" y="123254"/>
                    </a:moveTo>
                    <a:cubicBezTo>
                      <a:pt x="246507" y="191325"/>
                      <a:pt x="191325" y="246507"/>
                      <a:pt x="123253" y="246507"/>
                    </a:cubicBezTo>
                    <a:cubicBezTo>
                      <a:pt x="55182" y="246507"/>
                      <a:pt x="0" y="191325"/>
                      <a:pt x="0" y="123254"/>
                    </a:cubicBezTo>
                    <a:cubicBezTo>
                      <a:pt x="0" y="55183"/>
                      <a:pt x="55182" y="0"/>
                      <a:pt x="123253" y="0"/>
                    </a:cubicBezTo>
                    <a:cubicBezTo>
                      <a:pt x="191325" y="0"/>
                      <a:pt x="246507" y="55183"/>
                      <a:pt x="246507" y="123254"/>
                    </a:cubicBezTo>
                    <a:close/>
                  </a:path>
                </a:pathLst>
              </a:custGeom>
              <a:solidFill>
                <a:srgbClr val="CF102D"/>
              </a:solidFill>
              <a:ln w="19050" cap="rnd">
                <a:solidFill>
                  <a:srgbClr val="00226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" name="Freeform: Shape 201">
                <a:extLst>
                  <a:ext uri="{FF2B5EF4-FFF2-40B4-BE49-F238E27FC236}">
                    <a16:creationId xmlns:a16="http://schemas.microsoft.com/office/drawing/2014/main" id="{EAAAAD87-9C49-FF4E-3B04-4FEF91E4D0CB}"/>
                  </a:ext>
                </a:extLst>
              </p:cNvPr>
              <p:cNvSpPr/>
              <p:nvPr/>
            </p:nvSpPr>
            <p:spPr>
              <a:xfrm>
                <a:off x="-6189011" y="3250723"/>
                <a:ext cx="246506" cy="246506"/>
              </a:xfrm>
              <a:custGeom>
                <a:avLst/>
                <a:gdLst>
                  <a:gd name="connsiteX0" fmla="*/ 246507 w 246506"/>
                  <a:gd name="connsiteY0" fmla="*/ 123254 h 246506"/>
                  <a:gd name="connsiteX1" fmla="*/ 123253 w 246506"/>
                  <a:gd name="connsiteY1" fmla="*/ 246507 h 246506"/>
                  <a:gd name="connsiteX2" fmla="*/ 0 w 246506"/>
                  <a:gd name="connsiteY2" fmla="*/ 123254 h 246506"/>
                  <a:gd name="connsiteX3" fmla="*/ 123253 w 246506"/>
                  <a:gd name="connsiteY3" fmla="*/ 0 h 246506"/>
                  <a:gd name="connsiteX4" fmla="*/ 246507 w 246506"/>
                  <a:gd name="connsiteY4" fmla="*/ 123254 h 24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06" h="246506">
                    <a:moveTo>
                      <a:pt x="246507" y="123254"/>
                    </a:moveTo>
                    <a:cubicBezTo>
                      <a:pt x="246507" y="191325"/>
                      <a:pt x="191325" y="246507"/>
                      <a:pt x="123253" y="246507"/>
                    </a:cubicBezTo>
                    <a:cubicBezTo>
                      <a:pt x="55182" y="246507"/>
                      <a:pt x="0" y="191325"/>
                      <a:pt x="0" y="123254"/>
                    </a:cubicBezTo>
                    <a:cubicBezTo>
                      <a:pt x="0" y="55183"/>
                      <a:pt x="55182" y="0"/>
                      <a:pt x="123253" y="0"/>
                    </a:cubicBezTo>
                    <a:cubicBezTo>
                      <a:pt x="191325" y="0"/>
                      <a:pt x="246507" y="55183"/>
                      <a:pt x="246507" y="123254"/>
                    </a:cubicBezTo>
                    <a:close/>
                  </a:path>
                </a:pathLst>
              </a:custGeom>
              <a:solidFill>
                <a:srgbClr val="CF102D"/>
              </a:solidFill>
              <a:ln w="19050" cap="rnd">
                <a:solidFill>
                  <a:srgbClr val="00226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" name="Freeform: Shape 202">
                <a:extLst>
                  <a:ext uri="{FF2B5EF4-FFF2-40B4-BE49-F238E27FC236}">
                    <a16:creationId xmlns:a16="http://schemas.microsoft.com/office/drawing/2014/main" id="{D872D697-DAD2-3191-C8AB-2C44D13BAD57}"/>
                  </a:ext>
                </a:extLst>
              </p:cNvPr>
              <p:cNvSpPr/>
              <p:nvPr/>
            </p:nvSpPr>
            <p:spPr>
              <a:xfrm>
                <a:off x="-5171455" y="3250723"/>
                <a:ext cx="246506" cy="246506"/>
              </a:xfrm>
              <a:custGeom>
                <a:avLst/>
                <a:gdLst>
                  <a:gd name="connsiteX0" fmla="*/ 246507 w 246506"/>
                  <a:gd name="connsiteY0" fmla="*/ 123254 h 246506"/>
                  <a:gd name="connsiteX1" fmla="*/ 123253 w 246506"/>
                  <a:gd name="connsiteY1" fmla="*/ 246507 h 246506"/>
                  <a:gd name="connsiteX2" fmla="*/ 0 w 246506"/>
                  <a:gd name="connsiteY2" fmla="*/ 123254 h 246506"/>
                  <a:gd name="connsiteX3" fmla="*/ 123253 w 246506"/>
                  <a:gd name="connsiteY3" fmla="*/ 0 h 246506"/>
                  <a:gd name="connsiteX4" fmla="*/ 246507 w 246506"/>
                  <a:gd name="connsiteY4" fmla="*/ 123254 h 24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06" h="246506">
                    <a:moveTo>
                      <a:pt x="246507" y="123254"/>
                    </a:moveTo>
                    <a:cubicBezTo>
                      <a:pt x="246507" y="191325"/>
                      <a:pt x="191324" y="246507"/>
                      <a:pt x="123253" y="246507"/>
                    </a:cubicBezTo>
                    <a:cubicBezTo>
                      <a:pt x="55182" y="246507"/>
                      <a:pt x="0" y="191325"/>
                      <a:pt x="0" y="123254"/>
                    </a:cubicBezTo>
                    <a:cubicBezTo>
                      <a:pt x="0" y="55183"/>
                      <a:pt x="55182" y="0"/>
                      <a:pt x="123253" y="0"/>
                    </a:cubicBezTo>
                    <a:cubicBezTo>
                      <a:pt x="191324" y="0"/>
                      <a:pt x="246507" y="55183"/>
                      <a:pt x="246507" y="123254"/>
                    </a:cubicBezTo>
                    <a:close/>
                  </a:path>
                </a:pathLst>
              </a:custGeom>
              <a:solidFill>
                <a:srgbClr val="CF102D"/>
              </a:solidFill>
              <a:ln w="19050" cap="rnd">
                <a:solidFill>
                  <a:srgbClr val="00226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9" name="Graphic 190">
              <a:extLst>
                <a:ext uri="{FF2B5EF4-FFF2-40B4-BE49-F238E27FC236}">
                  <a16:creationId xmlns:a16="http://schemas.microsoft.com/office/drawing/2014/main" id="{643A062F-38D1-CD6A-799A-976EA73336BE}"/>
                </a:ext>
              </a:extLst>
            </p:cNvPr>
            <p:cNvGrpSpPr/>
            <p:nvPr/>
          </p:nvGrpSpPr>
          <p:grpSpPr>
            <a:xfrm>
              <a:off x="3487855" y="2732789"/>
              <a:ext cx="409342" cy="335791"/>
              <a:chOff x="3151376" y="2003549"/>
              <a:chExt cx="520391" cy="426887"/>
            </a:xfrm>
          </p:grpSpPr>
          <p:sp>
            <p:nvSpPr>
              <p:cNvPr id="61" name="Freeform: Shape 207">
                <a:extLst>
                  <a:ext uri="{FF2B5EF4-FFF2-40B4-BE49-F238E27FC236}">
                    <a16:creationId xmlns:a16="http://schemas.microsoft.com/office/drawing/2014/main" id="{05A17009-2683-0D80-71CB-D5E90552987E}"/>
                  </a:ext>
                </a:extLst>
              </p:cNvPr>
              <p:cNvSpPr/>
              <p:nvPr/>
            </p:nvSpPr>
            <p:spPr>
              <a:xfrm>
                <a:off x="3315008" y="2115669"/>
                <a:ext cx="193845" cy="110384"/>
              </a:xfrm>
              <a:custGeom>
                <a:avLst/>
                <a:gdLst>
                  <a:gd name="connsiteX0" fmla="*/ 0 w 193845"/>
                  <a:gd name="connsiteY0" fmla="*/ 107273 h 110384"/>
                  <a:gd name="connsiteX1" fmla="*/ 4368 w 193845"/>
                  <a:gd name="connsiteY1" fmla="*/ 35778 h 110384"/>
                  <a:gd name="connsiteX2" fmla="*/ 22017 w 193845"/>
                  <a:gd name="connsiteY2" fmla="*/ 17889 h 110384"/>
                  <a:gd name="connsiteX3" fmla="*/ 48461 w 193845"/>
                  <a:gd name="connsiteY3" fmla="*/ 4487 h 110384"/>
                  <a:gd name="connsiteX4" fmla="*/ 61684 w 193845"/>
                  <a:gd name="connsiteY4" fmla="*/ 0 h 110384"/>
                  <a:gd name="connsiteX5" fmla="*/ 83701 w 193845"/>
                  <a:gd name="connsiteY5" fmla="*/ 49179 h 110384"/>
                  <a:gd name="connsiteX6" fmla="*/ 96923 w 193845"/>
                  <a:gd name="connsiteY6" fmla="*/ 58094 h 110384"/>
                  <a:gd name="connsiteX7" fmla="*/ 105718 w 193845"/>
                  <a:gd name="connsiteY7" fmla="*/ 53607 h 110384"/>
                  <a:gd name="connsiteX8" fmla="*/ 136589 w 193845"/>
                  <a:gd name="connsiteY8" fmla="*/ 0 h 110384"/>
                  <a:gd name="connsiteX9" fmla="*/ 163034 w 193845"/>
                  <a:gd name="connsiteY9" fmla="*/ 8915 h 110384"/>
                  <a:gd name="connsiteX10" fmla="*/ 185051 w 193845"/>
                  <a:gd name="connsiteY10" fmla="*/ 22316 h 110384"/>
                  <a:gd name="connsiteX11" fmla="*/ 193846 w 193845"/>
                  <a:gd name="connsiteY11" fmla="*/ 80470 h 110384"/>
                  <a:gd name="connsiteX12" fmla="*/ 193068 w 193845"/>
                  <a:gd name="connsiteY12" fmla="*/ 110384 h 110384"/>
                  <a:gd name="connsiteX13" fmla="*/ 0 w 193845"/>
                  <a:gd name="connsiteY13" fmla="*/ 110384 h 110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3845" h="110384">
                    <a:moveTo>
                      <a:pt x="0" y="107273"/>
                    </a:moveTo>
                    <a:lnTo>
                      <a:pt x="4368" y="35778"/>
                    </a:lnTo>
                    <a:lnTo>
                      <a:pt x="22017" y="17889"/>
                    </a:lnTo>
                    <a:lnTo>
                      <a:pt x="48461" y="4487"/>
                    </a:lnTo>
                    <a:lnTo>
                      <a:pt x="61684" y="0"/>
                    </a:lnTo>
                    <a:lnTo>
                      <a:pt x="83701" y="49179"/>
                    </a:lnTo>
                    <a:lnTo>
                      <a:pt x="96923" y="58094"/>
                    </a:lnTo>
                    <a:lnTo>
                      <a:pt x="105718" y="53607"/>
                    </a:lnTo>
                    <a:lnTo>
                      <a:pt x="136589" y="0"/>
                    </a:lnTo>
                    <a:lnTo>
                      <a:pt x="163034" y="8915"/>
                    </a:lnTo>
                    <a:lnTo>
                      <a:pt x="185051" y="22316"/>
                    </a:lnTo>
                    <a:lnTo>
                      <a:pt x="193846" y="80470"/>
                    </a:lnTo>
                    <a:lnTo>
                      <a:pt x="193068" y="110384"/>
                    </a:lnTo>
                    <a:lnTo>
                      <a:pt x="0" y="110384"/>
                    </a:lnTo>
                  </a:path>
                </a:pathLst>
              </a:custGeom>
              <a:solidFill>
                <a:srgbClr val="D3202E"/>
              </a:solidFill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: Shape 208">
                <a:extLst>
                  <a:ext uri="{FF2B5EF4-FFF2-40B4-BE49-F238E27FC236}">
                    <a16:creationId xmlns:a16="http://schemas.microsoft.com/office/drawing/2014/main" id="{3FCF5E6A-6863-E53D-16CA-81273727976E}"/>
                  </a:ext>
                </a:extLst>
              </p:cNvPr>
              <p:cNvSpPr/>
              <p:nvPr/>
            </p:nvSpPr>
            <p:spPr>
              <a:xfrm rot="-5182800">
                <a:off x="3332324" y="2197766"/>
                <a:ext cx="38350" cy="13581"/>
              </a:xfrm>
              <a:custGeom>
                <a:avLst/>
                <a:gdLst>
                  <a:gd name="connsiteX0" fmla="*/ 0 w 38350"/>
                  <a:gd name="connsiteY0" fmla="*/ 0 h 13581"/>
                  <a:gd name="connsiteX1" fmla="*/ 38350 w 38350"/>
                  <a:gd name="connsiteY1" fmla="*/ 0 h 13581"/>
                  <a:gd name="connsiteX2" fmla="*/ 38350 w 38350"/>
                  <a:gd name="connsiteY2" fmla="*/ 13581 h 13581"/>
                  <a:gd name="connsiteX3" fmla="*/ 0 w 38350"/>
                  <a:gd name="connsiteY3" fmla="*/ 13581 h 13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350" h="13581">
                    <a:moveTo>
                      <a:pt x="0" y="0"/>
                    </a:moveTo>
                    <a:lnTo>
                      <a:pt x="38350" y="0"/>
                    </a:lnTo>
                    <a:lnTo>
                      <a:pt x="38350" y="13581"/>
                    </a:lnTo>
                    <a:lnTo>
                      <a:pt x="0" y="13581"/>
                    </a:lnTo>
                    <a:close/>
                  </a:path>
                </a:pathLst>
              </a:custGeom>
              <a:solidFill>
                <a:srgbClr val="29234D"/>
              </a:solidFill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" name="Freeform: Shape 209">
                <a:extLst>
                  <a:ext uri="{FF2B5EF4-FFF2-40B4-BE49-F238E27FC236}">
                    <a16:creationId xmlns:a16="http://schemas.microsoft.com/office/drawing/2014/main" id="{040C0AB6-82EF-D2E0-F969-69E17195DFB0}"/>
                  </a:ext>
                </a:extLst>
              </p:cNvPr>
              <p:cNvSpPr/>
              <p:nvPr/>
            </p:nvSpPr>
            <p:spPr>
              <a:xfrm rot="-217200">
                <a:off x="3465050" y="2185447"/>
                <a:ext cx="13581" cy="38350"/>
              </a:xfrm>
              <a:custGeom>
                <a:avLst/>
                <a:gdLst>
                  <a:gd name="connsiteX0" fmla="*/ 0 w 13581"/>
                  <a:gd name="connsiteY0" fmla="*/ 0 h 38350"/>
                  <a:gd name="connsiteX1" fmla="*/ 13581 w 13581"/>
                  <a:gd name="connsiteY1" fmla="*/ 0 h 38350"/>
                  <a:gd name="connsiteX2" fmla="*/ 13581 w 13581"/>
                  <a:gd name="connsiteY2" fmla="*/ 38350 h 38350"/>
                  <a:gd name="connsiteX3" fmla="*/ 0 w 13581"/>
                  <a:gd name="connsiteY3" fmla="*/ 38350 h 3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1" h="38350">
                    <a:moveTo>
                      <a:pt x="0" y="0"/>
                    </a:moveTo>
                    <a:lnTo>
                      <a:pt x="13581" y="0"/>
                    </a:lnTo>
                    <a:lnTo>
                      <a:pt x="13581" y="38350"/>
                    </a:lnTo>
                    <a:lnTo>
                      <a:pt x="0" y="38350"/>
                    </a:lnTo>
                    <a:close/>
                  </a:path>
                </a:pathLst>
              </a:custGeom>
              <a:solidFill>
                <a:srgbClr val="29234D"/>
              </a:solidFill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" name="Freeform: Shape 210">
                <a:extLst>
                  <a:ext uri="{FF2B5EF4-FFF2-40B4-BE49-F238E27FC236}">
                    <a16:creationId xmlns:a16="http://schemas.microsoft.com/office/drawing/2014/main" id="{A2A0B35E-499D-9FDE-422A-BFD106001E06}"/>
                  </a:ext>
                </a:extLst>
              </p:cNvPr>
              <p:cNvSpPr/>
              <p:nvPr/>
            </p:nvSpPr>
            <p:spPr>
              <a:xfrm>
                <a:off x="3362392" y="2003549"/>
                <a:ext cx="98598" cy="98598"/>
              </a:xfrm>
              <a:custGeom>
                <a:avLst/>
                <a:gdLst>
                  <a:gd name="connsiteX0" fmla="*/ 49299 w 98598"/>
                  <a:gd name="connsiteY0" fmla="*/ 98598 h 98598"/>
                  <a:gd name="connsiteX1" fmla="*/ 98598 w 98598"/>
                  <a:gd name="connsiteY1" fmla="*/ 49299 h 98598"/>
                  <a:gd name="connsiteX2" fmla="*/ 49299 w 98598"/>
                  <a:gd name="connsiteY2" fmla="*/ 0 h 98598"/>
                  <a:gd name="connsiteX3" fmla="*/ 0 w 98598"/>
                  <a:gd name="connsiteY3" fmla="*/ 49299 h 98598"/>
                  <a:gd name="connsiteX4" fmla="*/ 49299 w 98598"/>
                  <a:gd name="connsiteY4" fmla="*/ 98598 h 98598"/>
                  <a:gd name="connsiteX5" fmla="*/ 49299 w 98598"/>
                  <a:gd name="connsiteY5" fmla="*/ 13581 h 98598"/>
                  <a:gd name="connsiteX6" fmla="*/ 85196 w 98598"/>
                  <a:gd name="connsiteY6" fmla="*/ 49478 h 98598"/>
                  <a:gd name="connsiteX7" fmla="*/ 49299 w 98598"/>
                  <a:gd name="connsiteY7" fmla="*/ 85376 h 98598"/>
                  <a:gd name="connsiteX8" fmla="*/ 13402 w 98598"/>
                  <a:gd name="connsiteY8" fmla="*/ 49478 h 98598"/>
                  <a:gd name="connsiteX9" fmla="*/ 49299 w 98598"/>
                  <a:gd name="connsiteY9" fmla="*/ 13581 h 9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598" h="98598">
                    <a:moveTo>
                      <a:pt x="49299" y="98598"/>
                    </a:moveTo>
                    <a:cubicBezTo>
                      <a:pt x="76526" y="98598"/>
                      <a:pt x="98598" y="76526"/>
                      <a:pt x="98598" y="49299"/>
                    </a:cubicBezTo>
                    <a:cubicBezTo>
                      <a:pt x="98598" y="22072"/>
                      <a:pt x="76526" y="0"/>
                      <a:pt x="49299" y="0"/>
                    </a:cubicBezTo>
                    <a:cubicBezTo>
                      <a:pt x="22072" y="0"/>
                      <a:pt x="0" y="22072"/>
                      <a:pt x="0" y="49299"/>
                    </a:cubicBezTo>
                    <a:cubicBezTo>
                      <a:pt x="33" y="76512"/>
                      <a:pt x="22086" y="98565"/>
                      <a:pt x="49299" y="98598"/>
                    </a:cubicBezTo>
                    <a:close/>
                    <a:moveTo>
                      <a:pt x="49299" y="13581"/>
                    </a:moveTo>
                    <a:cubicBezTo>
                      <a:pt x="69125" y="13581"/>
                      <a:pt x="85196" y="29653"/>
                      <a:pt x="85196" y="49478"/>
                    </a:cubicBezTo>
                    <a:cubicBezTo>
                      <a:pt x="85196" y="69304"/>
                      <a:pt x="69125" y="85376"/>
                      <a:pt x="49299" y="85376"/>
                    </a:cubicBezTo>
                    <a:cubicBezTo>
                      <a:pt x="29473" y="85376"/>
                      <a:pt x="13402" y="69304"/>
                      <a:pt x="13402" y="49478"/>
                    </a:cubicBezTo>
                    <a:cubicBezTo>
                      <a:pt x="13402" y="29653"/>
                      <a:pt x="29473" y="13581"/>
                      <a:pt x="49299" y="13581"/>
                    </a:cubicBezTo>
                    <a:close/>
                  </a:path>
                </a:pathLst>
              </a:custGeom>
              <a:solidFill>
                <a:srgbClr val="29234D"/>
              </a:solidFill>
              <a:ln w="4405" cap="flat">
                <a:solidFill>
                  <a:srgbClr val="28234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: Shape 211">
                <a:extLst>
                  <a:ext uri="{FF2B5EF4-FFF2-40B4-BE49-F238E27FC236}">
                    <a16:creationId xmlns:a16="http://schemas.microsoft.com/office/drawing/2014/main" id="{0679E2A5-7350-08A7-CEF1-39E9B5571657}"/>
                  </a:ext>
                </a:extLst>
              </p:cNvPr>
              <p:cNvSpPr/>
              <p:nvPr/>
            </p:nvSpPr>
            <p:spPr>
              <a:xfrm rot="-215400">
                <a:off x="3625411" y="2189544"/>
                <a:ext cx="13581" cy="34222"/>
              </a:xfrm>
              <a:custGeom>
                <a:avLst/>
                <a:gdLst>
                  <a:gd name="connsiteX0" fmla="*/ 0 w 13581"/>
                  <a:gd name="connsiteY0" fmla="*/ 0 h 34222"/>
                  <a:gd name="connsiteX1" fmla="*/ 13581 w 13581"/>
                  <a:gd name="connsiteY1" fmla="*/ 0 h 34222"/>
                  <a:gd name="connsiteX2" fmla="*/ 13581 w 13581"/>
                  <a:gd name="connsiteY2" fmla="*/ 34222 h 34222"/>
                  <a:gd name="connsiteX3" fmla="*/ 0 w 13581"/>
                  <a:gd name="connsiteY3" fmla="*/ 34222 h 34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1" h="34222">
                    <a:moveTo>
                      <a:pt x="0" y="0"/>
                    </a:moveTo>
                    <a:lnTo>
                      <a:pt x="13581" y="0"/>
                    </a:lnTo>
                    <a:lnTo>
                      <a:pt x="13581" y="34222"/>
                    </a:lnTo>
                    <a:lnTo>
                      <a:pt x="0" y="34222"/>
                    </a:lnTo>
                    <a:close/>
                  </a:path>
                </a:pathLst>
              </a:custGeom>
              <a:solidFill>
                <a:srgbClr val="29234D"/>
              </a:solidFill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: Shape 212">
                <a:extLst>
                  <a:ext uri="{FF2B5EF4-FFF2-40B4-BE49-F238E27FC236}">
                    <a16:creationId xmlns:a16="http://schemas.microsoft.com/office/drawing/2014/main" id="{222C5E08-4756-3237-B457-2A9AAE50CDE7}"/>
                  </a:ext>
                </a:extLst>
              </p:cNvPr>
              <p:cNvSpPr/>
              <p:nvPr/>
            </p:nvSpPr>
            <p:spPr>
              <a:xfrm>
                <a:off x="3533862" y="2026643"/>
                <a:ext cx="89384" cy="89384"/>
              </a:xfrm>
              <a:custGeom>
                <a:avLst/>
                <a:gdLst>
                  <a:gd name="connsiteX0" fmla="*/ 44692 w 89384"/>
                  <a:gd name="connsiteY0" fmla="*/ 89384 h 89384"/>
                  <a:gd name="connsiteX1" fmla="*/ 89384 w 89384"/>
                  <a:gd name="connsiteY1" fmla="*/ 44692 h 89384"/>
                  <a:gd name="connsiteX2" fmla="*/ 44692 w 89384"/>
                  <a:gd name="connsiteY2" fmla="*/ 0 h 89384"/>
                  <a:gd name="connsiteX3" fmla="*/ 0 w 89384"/>
                  <a:gd name="connsiteY3" fmla="*/ 44692 h 89384"/>
                  <a:gd name="connsiteX4" fmla="*/ 44692 w 89384"/>
                  <a:gd name="connsiteY4" fmla="*/ 89384 h 89384"/>
                  <a:gd name="connsiteX5" fmla="*/ 44692 w 89384"/>
                  <a:gd name="connsiteY5" fmla="*/ 13521 h 89384"/>
                  <a:gd name="connsiteX6" fmla="*/ 75863 w 89384"/>
                  <a:gd name="connsiteY6" fmla="*/ 44692 h 89384"/>
                  <a:gd name="connsiteX7" fmla="*/ 44692 w 89384"/>
                  <a:gd name="connsiteY7" fmla="*/ 75863 h 89384"/>
                  <a:gd name="connsiteX8" fmla="*/ 13521 w 89384"/>
                  <a:gd name="connsiteY8" fmla="*/ 44692 h 89384"/>
                  <a:gd name="connsiteX9" fmla="*/ 44692 w 89384"/>
                  <a:gd name="connsiteY9" fmla="*/ 13521 h 8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9384" h="89384">
                    <a:moveTo>
                      <a:pt x="44692" y="89384"/>
                    </a:moveTo>
                    <a:cubicBezTo>
                      <a:pt x="69378" y="89384"/>
                      <a:pt x="89384" y="69375"/>
                      <a:pt x="89384" y="44692"/>
                    </a:cubicBezTo>
                    <a:cubicBezTo>
                      <a:pt x="89384" y="20009"/>
                      <a:pt x="69378" y="0"/>
                      <a:pt x="44692" y="0"/>
                    </a:cubicBezTo>
                    <a:cubicBezTo>
                      <a:pt x="20009" y="0"/>
                      <a:pt x="0" y="20009"/>
                      <a:pt x="0" y="44692"/>
                    </a:cubicBezTo>
                    <a:cubicBezTo>
                      <a:pt x="33" y="69361"/>
                      <a:pt x="20023" y="89351"/>
                      <a:pt x="44692" y="89384"/>
                    </a:cubicBezTo>
                    <a:close/>
                    <a:moveTo>
                      <a:pt x="44692" y="13521"/>
                    </a:moveTo>
                    <a:cubicBezTo>
                      <a:pt x="61907" y="13521"/>
                      <a:pt x="75863" y="27477"/>
                      <a:pt x="75863" y="44692"/>
                    </a:cubicBezTo>
                    <a:cubicBezTo>
                      <a:pt x="75863" y="61907"/>
                      <a:pt x="61907" y="75863"/>
                      <a:pt x="44692" y="75863"/>
                    </a:cubicBezTo>
                    <a:cubicBezTo>
                      <a:pt x="27477" y="75863"/>
                      <a:pt x="13521" y="61907"/>
                      <a:pt x="13521" y="44692"/>
                    </a:cubicBezTo>
                    <a:cubicBezTo>
                      <a:pt x="13521" y="27477"/>
                      <a:pt x="27477" y="13521"/>
                      <a:pt x="44692" y="13521"/>
                    </a:cubicBezTo>
                    <a:close/>
                  </a:path>
                </a:pathLst>
              </a:custGeom>
              <a:solidFill>
                <a:srgbClr val="29234D"/>
              </a:solidFill>
              <a:ln w="4405" cap="flat">
                <a:solidFill>
                  <a:srgbClr val="28234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" name="Freeform: Shape 213">
                <a:extLst>
                  <a:ext uri="{FF2B5EF4-FFF2-40B4-BE49-F238E27FC236}">
                    <a16:creationId xmlns:a16="http://schemas.microsoft.com/office/drawing/2014/main" id="{A472D6F3-E8D4-41F2-5CB9-2EBFFBC58F01}"/>
                  </a:ext>
                </a:extLst>
              </p:cNvPr>
              <p:cNvSpPr/>
              <p:nvPr/>
            </p:nvSpPr>
            <p:spPr>
              <a:xfrm>
                <a:off x="3151376" y="2106993"/>
                <a:ext cx="520391" cy="117264"/>
              </a:xfrm>
              <a:custGeom>
                <a:avLst/>
                <a:gdLst>
                  <a:gd name="connsiteX0" fmla="*/ 17949 w 520391"/>
                  <a:gd name="connsiteY0" fmla="*/ 62641 h 117264"/>
                  <a:gd name="connsiteX1" fmla="*/ 22735 w 520391"/>
                  <a:gd name="connsiteY1" fmla="*/ 46846 h 117264"/>
                  <a:gd name="connsiteX2" fmla="*/ 35897 w 520391"/>
                  <a:gd name="connsiteY2" fmla="*/ 35897 h 117264"/>
                  <a:gd name="connsiteX3" fmla="*/ 56718 w 520391"/>
                  <a:gd name="connsiteY3" fmla="*/ 28419 h 117264"/>
                  <a:gd name="connsiteX4" fmla="*/ 82205 w 520391"/>
                  <a:gd name="connsiteY4" fmla="*/ 75803 h 117264"/>
                  <a:gd name="connsiteX5" fmla="*/ 104820 w 520391"/>
                  <a:gd name="connsiteY5" fmla="*/ 75803 h 117264"/>
                  <a:gd name="connsiteX6" fmla="*/ 130247 w 520391"/>
                  <a:gd name="connsiteY6" fmla="*/ 28419 h 117264"/>
                  <a:gd name="connsiteX7" fmla="*/ 151068 w 520391"/>
                  <a:gd name="connsiteY7" fmla="*/ 35897 h 117264"/>
                  <a:gd name="connsiteX8" fmla="*/ 163034 w 520391"/>
                  <a:gd name="connsiteY8" fmla="*/ 44573 h 117264"/>
                  <a:gd name="connsiteX9" fmla="*/ 161418 w 520391"/>
                  <a:gd name="connsiteY9" fmla="*/ 55342 h 117264"/>
                  <a:gd name="connsiteX10" fmla="*/ 156812 w 520391"/>
                  <a:gd name="connsiteY10" fmla="*/ 116487 h 117264"/>
                  <a:gd name="connsiteX11" fmla="*/ 170393 w 520391"/>
                  <a:gd name="connsiteY11" fmla="*/ 117025 h 117264"/>
                  <a:gd name="connsiteX12" fmla="*/ 174940 w 520391"/>
                  <a:gd name="connsiteY12" fmla="*/ 56120 h 117264"/>
                  <a:gd name="connsiteX13" fmla="*/ 180444 w 520391"/>
                  <a:gd name="connsiteY13" fmla="*/ 38171 h 117264"/>
                  <a:gd name="connsiteX14" fmla="*/ 195760 w 520391"/>
                  <a:gd name="connsiteY14" fmla="*/ 25547 h 117264"/>
                  <a:gd name="connsiteX15" fmla="*/ 219692 w 520391"/>
                  <a:gd name="connsiteY15" fmla="*/ 16932 h 117264"/>
                  <a:gd name="connsiteX16" fmla="*/ 248350 w 520391"/>
                  <a:gd name="connsiteY16" fmla="*/ 70239 h 117264"/>
                  <a:gd name="connsiteX17" fmla="*/ 272700 w 520391"/>
                  <a:gd name="connsiteY17" fmla="*/ 70239 h 117264"/>
                  <a:gd name="connsiteX18" fmla="*/ 301358 w 520391"/>
                  <a:gd name="connsiteY18" fmla="*/ 16932 h 117264"/>
                  <a:gd name="connsiteX19" fmla="*/ 325290 w 520391"/>
                  <a:gd name="connsiteY19" fmla="*/ 25547 h 117264"/>
                  <a:gd name="connsiteX20" fmla="*/ 340666 w 520391"/>
                  <a:gd name="connsiteY20" fmla="*/ 38231 h 117264"/>
                  <a:gd name="connsiteX21" fmla="*/ 346170 w 520391"/>
                  <a:gd name="connsiteY21" fmla="*/ 57077 h 117264"/>
                  <a:gd name="connsiteX22" fmla="*/ 350717 w 520391"/>
                  <a:gd name="connsiteY22" fmla="*/ 117265 h 117264"/>
                  <a:gd name="connsiteX23" fmla="*/ 364238 w 520391"/>
                  <a:gd name="connsiteY23" fmla="*/ 116726 h 117264"/>
                  <a:gd name="connsiteX24" fmla="*/ 359691 w 520391"/>
                  <a:gd name="connsiteY24" fmla="*/ 56359 h 117264"/>
                  <a:gd name="connsiteX25" fmla="*/ 358016 w 520391"/>
                  <a:gd name="connsiteY25" fmla="*/ 44752 h 117264"/>
                  <a:gd name="connsiteX26" fmla="*/ 369982 w 520391"/>
                  <a:gd name="connsiteY26" fmla="*/ 36137 h 117264"/>
                  <a:gd name="connsiteX27" fmla="*/ 390802 w 520391"/>
                  <a:gd name="connsiteY27" fmla="*/ 28658 h 117264"/>
                  <a:gd name="connsiteX28" fmla="*/ 416289 w 520391"/>
                  <a:gd name="connsiteY28" fmla="*/ 76043 h 117264"/>
                  <a:gd name="connsiteX29" fmla="*/ 438845 w 520391"/>
                  <a:gd name="connsiteY29" fmla="*/ 76043 h 117264"/>
                  <a:gd name="connsiteX30" fmla="*/ 464332 w 520391"/>
                  <a:gd name="connsiteY30" fmla="*/ 28658 h 117264"/>
                  <a:gd name="connsiteX31" fmla="*/ 484614 w 520391"/>
                  <a:gd name="connsiteY31" fmla="*/ 35897 h 117264"/>
                  <a:gd name="connsiteX32" fmla="*/ 497956 w 520391"/>
                  <a:gd name="connsiteY32" fmla="*/ 46846 h 117264"/>
                  <a:gd name="connsiteX33" fmla="*/ 502802 w 520391"/>
                  <a:gd name="connsiteY33" fmla="*/ 63419 h 117264"/>
                  <a:gd name="connsiteX34" fmla="*/ 506811 w 520391"/>
                  <a:gd name="connsiteY34" fmla="*/ 117265 h 117264"/>
                  <a:gd name="connsiteX35" fmla="*/ 520392 w 520391"/>
                  <a:gd name="connsiteY35" fmla="*/ 116726 h 117264"/>
                  <a:gd name="connsiteX36" fmla="*/ 516323 w 520391"/>
                  <a:gd name="connsiteY36" fmla="*/ 62880 h 117264"/>
                  <a:gd name="connsiteX37" fmla="*/ 509742 w 520391"/>
                  <a:gd name="connsiteY37" fmla="*/ 40325 h 117264"/>
                  <a:gd name="connsiteX38" fmla="*/ 489341 w 520391"/>
                  <a:gd name="connsiteY38" fmla="*/ 23333 h 117264"/>
                  <a:gd name="connsiteX39" fmla="*/ 457512 w 520391"/>
                  <a:gd name="connsiteY39" fmla="*/ 11966 h 117264"/>
                  <a:gd name="connsiteX40" fmla="*/ 430349 w 520391"/>
                  <a:gd name="connsiteY40" fmla="*/ 62222 h 117264"/>
                  <a:gd name="connsiteX41" fmla="*/ 423948 w 520391"/>
                  <a:gd name="connsiteY41" fmla="*/ 62222 h 117264"/>
                  <a:gd name="connsiteX42" fmla="*/ 396845 w 520391"/>
                  <a:gd name="connsiteY42" fmla="*/ 11726 h 117264"/>
                  <a:gd name="connsiteX43" fmla="*/ 364956 w 520391"/>
                  <a:gd name="connsiteY43" fmla="*/ 23333 h 117264"/>
                  <a:gd name="connsiteX44" fmla="*/ 352093 w 520391"/>
                  <a:gd name="connsiteY44" fmla="*/ 31111 h 117264"/>
                  <a:gd name="connsiteX45" fmla="*/ 329717 w 520391"/>
                  <a:gd name="connsiteY45" fmla="*/ 12744 h 117264"/>
                  <a:gd name="connsiteX46" fmla="*/ 294717 w 520391"/>
                  <a:gd name="connsiteY46" fmla="*/ 0 h 117264"/>
                  <a:gd name="connsiteX47" fmla="*/ 264384 w 520391"/>
                  <a:gd name="connsiteY47" fmla="*/ 56419 h 117264"/>
                  <a:gd name="connsiteX48" fmla="*/ 256247 w 520391"/>
                  <a:gd name="connsiteY48" fmla="*/ 56419 h 117264"/>
                  <a:gd name="connsiteX49" fmla="*/ 225914 w 520391"/>
                  <a:gd name="connsiteY49" fmla="*/ 0 h 117264"/>
                  <a:gd name="connsiteX50" fmla="*/ 190794 w 520391"/>
                  <a:gd name="connsiteY50" fmla="*/ 12564 h 117264"/>
                  <a:gd name="connsiteX51" fmla="*/ 168478 w 520391"/>
                  <a:gd name="connsiteY51" fmla="*/ 30932 h 117264"/>
                  <a:gd name="connsiteX52" fmla="*/ 155555 w 520391"/>
                  <a:gd name="connsiteY52" fmla="*/ 23333 h 117264"/>
                  <a:gd name="connsiteX53" fmla="*/ 123726 w 520391"/>
                  <a:gd name="connsiteY53" fmla="*/ 11966 h 117264"/>
                  <a:gd name="connsiteX54" fmla="*/ 96504 w 520391"/>
                  <a:gd name="connsiteY54" fmla="*/ 62222 h 117264"/>
                  <a:gd name="connsiteX55" fmla="*/ 90162 w 520391"/>
                  <a:gd name="connsiteY55" fmla="*/ 62222 h 117264"/>
                  <a:gd name="connsiteX56" fmla="*/ 63000 w 520391"/>
                  <a:gd name="connsiteY56" fmla="*/ 11726 h 117264"/>
                  <a:gd name="connsiteX57" fmla="*/ 31111 w 520391"/>
                  <a:gd name="connsiteY57" fmla="*/ 23333 h 117264"/>
                  <a:gd name="connsiteX58" fmla="*/ 10650 w 520391"/>
                  <a:gd name="connsiteY58" fmla="*/ 40325 h 117264"/>
                  <a:gd name="connsiteX59" fmla="*/ 4128 w 520391"/>
                  <a:gd name="connsiteY59" fmla="*/ 62162 h 117264"/>
                  <a:gd name="connsiteX60" fmla="*/ 0 w 520391"/>
                  <a:gd name="connsiteY60" fmla="*/ 116726 h 117264"/>
                  <a:gd name="connsiteX61" fmla="*/ 13521 w 520391"/>
                  <a:gd name="connsiteY61" fmla="*/ 117265 h 117264"/>
                  <a:gd name="connsiteX62" fmla="*/ 17949 w 520391"/>
                  <a:gd name="connsiteY62" fmla="*/ 62641 h 11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520391" h="117264">
                    <a:moveTo>
                      <a:pt x="17949" y="62641"/>
                    </a:moveTo>
                    <a:cubicBezTo>
                      <a:pt x="18155" y="57051"/>
                      <a:pt x="19804" y="51610"/>
                      <a:pt x="22735" y="46846"/>
                    </a:cubicBezTo>
                    <a:cubicBezTo>
                      <a:pt x="25661" y="41731"/>
                      <a:pt x="30334" y="37843"/>
                      <a:pt x="35897" y="35897"/>
                    </a:cubicBezTo>
                    <a:lnTo>
                      <a:pt x="56718" y="28419"/>
                    </a:lnTo>
                    <a:lnTo>
                      <a:pt x="82205" y="75803"/>
                    </a:lnTo>
                    <a:lnTo>
                      <a:pt x="104820" y="75803"/>
                    </a:lnTo>
                    <a:lnTo>
                      <a:pt x="130247" y="28419"/>
                    </a:lnTo>
                    <a:lnTo>
                      <a:pt x="151068" y="35897"/>
                    </a:lnTo>
                    <a:cubicBezTo>
                      <a:pt x="155836" y="37524"/>
                      <a:pt x="160005" y="40547"/>
                      <a:pt x="163034" y="44573"/>
                    </a:cubicBezTo>
                    <a:cubicBezTo>
                      <a:pt x="162022" y="48075"/>
                      <a:pt x="161479" y="51696"/>
                      <a:pt x="161418" y="55342"/>
                    </a:cubicBezTo>
                    <a:cubicBezTo>
                      <a:pt x="161418" y="55641"/>
                      <a:pt x="158008" y="86453"/>
                      <a:pt x="156812" y="116487"/>
                    </a:cubicBezTo>
                    <a:lnTo>
                      <a:pt x="170393" y="117025"/>
                    </a:lnTo>
                    <a:cubicBezTo>
                      <a:pt x="171529" y="87470"/>
                      <a:pt x="174880" y="57196"/>
                      <a:pt x="174940" y="56120"/>
                    </a:cubicBezTo>
                    <a:cubicBezTo>
                      <a:pt x="175234" y="49769"/>
                      <a:pt x="177127" y="43595"/>
                      <a:pt x="180444" y="38171"/>
                    </a:cubicBezTo>
                    <a:cubicBezTo>
                      <a:pt x="183903" y="32290"/>
                      <a:pt x="189327" y="27819"/>
                      <a:pt x="195760" y="25547"/>
                    </a:cubicBezTo>
                    <a:lnTo>
                      <a:pt x="219692" y="16932"/>
                    </a:lnTo>
                    <a:lnTo>
                      <a:pt x="248350" y="70239"/>
                    </a:lnTo>
                    <a:lnTo>
                      <a:pt x="272700" y="70239"/>
                    </a:lnTo>
                    <a:lnTo>
                      <a:pt x="301358" y="16932"/>
                    </a:lnTo>
                    <a:lnTo>
                      <a:pt x="325290" y="25547"/>
                    </a:lnTo>
                    <a:cubicBezTo>
                      <a:pt x="331747" y="27836"/>
                      <a:pt x="337191" y="32327"/>
                      <a:pt x="340666" y="38231"/>
                    </a:cubicBezTo>
                    <a:cubicBezTo>
                      <a:pt x="344075" y="43942"/>
                      <a:pt x="345970" y="50429"/>
                      <a:pt x="346170" y="57077"/>
                    </a:cubicBezTo>
                    <a:cubicBezTo>
                      <a:pt x="346170" y="57376"/>
                      <a:pt x="349520" y="87709"/>
                      <a:pt x="350717" y="117265"/>
                    </a:cubicBezTo>
                    <a:lnTo>
                      <a:pt x="364238" y="116726"/>
                    </a:lnTo>
                    <a:cubicBezTo>
                      <a:pt x="363042" y="86812"/>
                      <a:pt x="359691" y="56359"/>
                      <a:pt x="359691" y="56359"/>
                    </a:cubicBezTo>
                    <a:cubicBezTo>
                      <a:pt x="359658" y="52432"/>
                      <a:pt x="359095" y="48528"/>
                      <a:pt x="358016" y="44752"/>
                    </a:cubicBezTo>
                    <a:cubicBezTo>
                      <a:pt x="361064" y="40759"/>
                      <a:pt x="365228" y="37760"/>
                      <a:pt x="369982" y="36137"/>
                    </a:cubicBezTo>
                    <a:lnTo>
                      <a:pt x="390802" y="28658"/>
                    </a:lnTo>
                    <a:lnTo>
                      <a:pt x="416289" y="76043"/>
                    </a:lnTo>
                    <a:lnTo>
                      <a:pt x="438845" y="76043"/>
                    </a:lnTo>
                    <a:lnTo>
                      <a:pt x="464332" y="28658"/>
                    </a:lnTo>
                    <a:lnTo>
                      <a:pt x="484614" y="35897"/>
                    </a:lnTo>
                    <a:cubicBezTo>
                      <a:pt x="490232" y="37829"/>
                      <a:pt x="494964" y="41715"/>
                      <a:pt x="497956" y="46846"/>
                    </a:cubicBezTo>
                    <a:cubicBezTo>
                      <a:pt x="500989" y="51853"/>
                      <a:pt x="502658" y="57566"/>
                      <a:pt x="502802" y="63419"/>
                    </a:cubicBezTo>
                    <a:cubicBezTo>
                      <a:pt x="502802" y="63419"/>
                      <a:pt x="505793" y="90701"/>
                      <a:pt x="506811" y="117265"/>
                    </a:cubicBezTo>
                    <a:lnTo>
                      <a:pt x="520392" y="116726"/>
                    </a:lnTo>
                    <a:cubicBezTo>
                      <a:pt x="519315" y="90162"/>
                      <a:pt x="516323" y="62880"/>
                      <a:pt x="516323" y="62880"/>
                    </a:cubicBezTo>
                    <a:cubicBezTo>
                      <a:pt x="516138" y="54915"/>
                      <a:pt x="513870" y="47138"/>
                      <a:pt x="509742" y="40325"/>
                    </a:cubicBezTo>
                    <a:cubicBezTo>
                      <a:pt x="505171" y="32422"/>
                      <a:pt x="497938" y="26401"/>
                      <a:pt x="489341" y="23333"/>
                    </a:cubicBezTo>
                    <a:lnTo>
                      <a:pt x="457512" y="11966"/>
                    </a:lnTo>
                    <a:lnTo>
                      <a:pt x="430349" y="62222"/>
                    </a:lnTo>
                    <a:lnTo>
                      <a:pt x="423948" y="62222"/>
                    </a:lnTo>
                    <a:lnTo>
                      <a:pt x="396845" y="11726"/>
                    </a:lnTo>
                    <a:lnTo>
                      <a:pt x="364956" y="23333"/>
                    </a:lnTo>
                    <a:cubicBezTo>
                      <a:pt x="360223" y="25104"/>
                      <a:pt x="355860" y="27742"/>
                      <a:pt x="352093" y="31111"/>
                    </a:cubicBezTo>
                    <a:cubicBezTo>
                      <a:pt x="347007" y="22564"/>
                      <a:pt x="339091" y="16066"/>
                      <a:pt x="329717" y="12744"/>
                    </a:cubicBezTo>
                    <a:lnTo>
                      <a:pt x="294717" y="0"/>
                    </a:lnTo>
                    <a:lnTo>
                      <a:pt x="264384" y="56419"/>
                    </a:lnTo>
                    <a:lnTo>
                      <a:pt x="256247" y="56419"/>
                    </a:lnTo>
                    <a:lnTo>
                      <a:pt x="225914" y="0"/>
                    </a:lnTo>
                    <a:lnTo>
                      <a:pt x="190794" y="12564"/>
                    </a:lnTo>
                    <a:cubicBezTo>
                      <a:pt x="181427" y="15872"/>
                      <a:pt x="173525" y="22375"/>
                      <a:pt x="168478" y="30932"/>
                    </a:cubicBezTo>
                    <a:cubicBezTo>
                      <a:pt x="164693" y="27600"/>
                      <a:pt x="160307" y="25022"/>
                      <a:pt x="155555" y="23333"/>
                    </a:cubicBezTo>
                    <a:lnTo>
                      <a:pt x="123726" y="11966"/>
                    </a:lnTo>
                    <a:lnTo>
                      <a:pt x="96504" y="62222"/>
                    </a:lnTo>
                    <a:lnTo>
                      <a:pt x="90162" y="62222"/>
                    </a:lnTo>
                    <a:lnTo>
                      <a:pt x="63000" y="11726"/>
                    </a:lnTo>
                    <a:lnTo>
                      <a:pt x="31111" y="23333"/>
                    </a:lnTo>
                    <a:cubicBezTo>
                      <a:pt x="22495" y="26398"/>
                      <a:pt x="15245" y="32418"/>
                      <a:pt x="10650" y="40325"/>
                    </a:cubicBezTo>
                    <a:cubicBezTo>
                      <a:pt x="6587" y="46900"/>
                      <a:pt x="4336" y="54435"/>
                      <a:pt x="4128" y="62162"/>
                    </a:cubicBezTo>
                    <a:cubicBezTo>
                      <a:pt x="4128" y="62162"/>
                      <a:pt x="1077" y="89923"/>
                      <a:pt x="0" y="116726"/>
                    </a:cubicBezTo>
                    <a:lnTo>
                      <a:pt x="13521" y="117265"/>
                    </a:lnTo>
                    <a:cubicBezTo>
                      <a:pt x="14598" y="90701"/>
                      <a:pt x="17590" y="63658"/>
                      <a:pt x="17949" y="62641"/>
                    </a:cubicBezTo>
                    <a:close/>
                  </a:path>
                </a:pathLst>
              </a:custGeom>
              <a:solidFill>
                <a:srgbClr val="29234D"/>
              </a:solidFill>
              <a:ln w="5953" cap="flat">
                <a:solidFill>
                  <a:srgbClr val="28234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: Shape 214">
                <a:extLst>
                  <a:ext uri="{FF2B5EF4-FFF2-40B4-BE49-F238E27FC236}">
                    <a16:creationId xmlns:a16="http://schemas.microsoft.com/office/drawing/2014/main" id="{0D481042-F5DF-5655-B701-440251580F1D}"/>
                  </a:ext>
                </a:extLst>
              </p:cNvPr>
              <p:cNvSpPr/>
              <p:nvPr/>
            </p:nvSpPr>
            <p:spPr>
              <a:xfrm rot="-5184600">
                <a:off x="3173936" y="2199883"/>
                <a:ext cx="34222" cy="13581"/>
              </a:xfrm>
              <a:custGeom>
                <a:avLst/>
                <a:gdLst>
                  <a:gd name="connsiteX0" fmla="*/ 0 w 34222"/>
                  <a:gd name="connsiteY0" fmla="*/ 0 h 13581"/>
                  <a:gd name="connsiteX1" fmla="*/ 34222 w 34222"/>
                  <a:gd name="connsiteY1" fmla="*/ 0 h 13581"/>
                  <a:gd name="connsiteX2" fmla="*/ 34222 w 34222"/>
                  <a:gd name="connsiteY2" fmla="*/ 13581 h 13581"/>
                  <a:gd name="connsiteX3" fmla="*/ 0 w 34222"/>
                  <a:gd name="connsiteY3" fmla="*/ 13581 h 13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22" h="13581">
                    <a:moveTo>
                      <a:pt x="0" y="0"/>
                    </a:moveTo>
                    <a:lnTo>
                      <a:pt x="34222" y="0"/>
                    </a:lnTo>
                    <a:lnTo>
                      <a:pt x="34222" y="13581"/>
                    </a:lnTo>
                    <a:lnTo>
                      <a:pt x="0" y="13581"/>
                    </a:lnTo>
                    <a:close/>
                  </a:path>
                </a:pathLst>
              </a:custGeom>
              <a:solidFill>
                <a:srgbClr val="29234D"/>
              </a:solidFill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" name="Freeform: Shape 215">
                <a:extLst>
                  <a:ext uri="{FF2B5EF4-FFF2-40B4-BE49-F238E27FC236}">
                    <a16:creationId xmlns:a16="http://schemas.microsoft.com/office/drawing/2014/main" id="{1FE6189B-FA14-B24F-1082-49158DD9FDFA}"/>
                  </a:ext>
                </a:extLst>
              </p:cNvPr>
              <p:cNvSpPr/>
              <p:nvPr/>
            </p:nvSpPr>
            <p:spPr>
              <a:xfrm>
                <a:off x="3200017" y="2026643"/>
                <a:ext cx="89384" cy="89384"/>
              </a:xfrm>
              <a:custGeom>
                <a:avLst/>
                <a:gdLst>
                  <a:gd name="connsiteX0" fmla="*/ 44692 w 89384"/>
                  <a:gd name="connsiteY0" fmla="*/ 89384 h 89384"/>
                  <a:gd name="connsiteX1" fmla="*/ 89384 w 89384"/>
                  <a:gd name="connsiteY1" fmla="*/ 44692 h 89384"/>
                  <a:gd name="connsiteX2" fmla="*/ 44692 w 89384"/>
                  <a:gd name="connsiteY2" fmla="*/ 0 h 89384"/>
                  <a:gd name="connsiteX3" fmla="*/ 0 w 89384"/>
                  <a:gd name="connsiteY3" fmla="*/ 44692 h 89384"/>
                  <a:gd name="connsiteX4" fmla="*/ 44692 w 89384"/>
                  <a:gd name="connsiteY4" fmla="*/ 89384 h 89384"/>
                  <a:gd name="connsiteX5" fmla="*/ 44692 w 89384"/>
                  <a:gd name="connsiteY5" fmla="*/ 13521 h 89384"/>
                  <a:gd name="connsiteX6" fmla="*/ 75863 w 89384"/>
                  <a:gd name="connsiteY6" fmla="*/ 44692 h 89384"/>
                  <a:gd name="connsiteX7" fmla="*/ 44692 w 89384"/>
                  <a:gd name="connsiteY7" fmla="*/ 75863 h 89384"/>
                  <a:gd name="connsiteX8" fmla="*/ 13521 w 89384"/>
                  <a:gd name="connsiteY8" fmla="*/ 44692 h 89384"/>
                  <a:gd name="connsiteX9" fmla="*/ 44692 w 89384"/>
                  <a:gd name="connsiteY9" fmla="*/ 13521 h 8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9384" h="89384">
                    <a:moveTo>
                      <a:pt x="44692" y="89384"/>
                    </a:moveTo>
                    <a:cubicBezTo>
                      <a:pt x="69375" y="89384"/>
                      <a:pt x="89384" y="69375"/>
                      <a:pt x="89384" y="44692"/>
                    </a:cubicBezTo>
                    <a:cubicBezTo>
                      <a:pt x="89384" y="20009"/>
                      <a:pt x="69375" y="0"/>
                      <a:pt x="44692" y="0"/>
                    </a:cubicBezTo>
                    <a:cubicBezTo>
                      <a:pt x="20009" y="0"/>
                      <a:pt x="0" y="20009"/>
                      <a:pt x="0" y="44692"/>
                    </a:cubicBezTo>
                    <a:cubicBezTo>
                      <a:pt x="33" y="69361"/>
                      <a:pt x="20023" y="89351"/>
                      <a:pt x="44692" y="89384"/>
                    </a:cubicBezTo>
                    <a:close/>
                    <a:moveTo>
                      <a:pt x="44692" y="13521"/>
                    </a:moveTo>
                    <a:cubicBezTo>
                      <a:pt x="61907" y="13521"/>
                      <a:pt x="75863" y="27477"/>
                      <a:pt x="75863" y="44692"/>
                    </a:cubicBezTo>
                    <a:cubicBezTo>
                      <a:pt x="75863" y="61907"/>
                      <a:pt x="61907" y="75863"/>
                      <a:pt x="44692" y="75863"/>
                    </a:cubicBezTo>
                    <a:cubicBezTo>
                      <a:pt x="27477" y="75863"/>
                      <a:pt x="13521" y="61907"/>
                      <a:pt x="13521" y="44692"/>
                    </a:cubicBezTo>
                    <a:cubicBezTo>
                      <a:pt x="13521" y="27477"/>
                      <a:pt x="27477" y="13521"/>
                      <a:pt x="44692" y="13521"/>
                    </a:cubicBezTo>
                    <a:close/>
                  </a:path>
                </a:pathLst>
              </a:custGeom>
              <a:solidFill>
                <a:srgbClr val="29234D"/>
              </a:solidFill>
              <a:ln w="4405" cap="flat">
                <a:solidFill>
                  <a:srgbClr val="28234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" name="Freeform: Shape 216">
                <a:extLst>
                  <a:ext uri="{FF2B5EF4-FFF2-40B4-BE49-F238E27FC236}">
                    <a16:creationId xmlns:a16="http://schemas.microsoft.com/office/drawing/2014/main" id="{0E78FFC5-A135-8F38-58C1-0656CCA2C600}"/>
                  </a:ext>
                </a:extLst>
              </p:cNvPr>
              <p:cNvSpPr/>
              <p:nvPr/>
            </p:nvSpPr>
            <p:spPr>
              <a:xfrm>
                <a:off x="3298794" y="2263051"/>
                <a:ext cx="344834" cy="142588"/>
              </a:xfrm>
              <a:custGeom>
                <a:avLst/>
                <a:gdLst>
                  <a:gd name="connsiteX0" fmla="*/ 215863 w 344834"/>
                  <a:gd name="connsiteY0" fmla="*/ 41976 h 142588"/>
                  <a:gd name="connsiteX1" fmla="*/ 314580 w 344834"/>
                  <a:gd name="connsiteY1" fmla="*/ 1352 h 142588"/>
                  <a:gd name="connsiteX2" fmla="*/ 336179 w 344834"/>
                  <a:gd name="connsiteY2" fmla="*/ 8292 h 142588"/>
                  <a:gd name="connsiteX3" fmla="*/ 342161 w 344834"/>
                  <a:gd name="connsiteY3" fmla="*/ 18224 h 142588"/>
                  <a:gd name="connsiteX4" fmla="*/ 336956 w 344834"/>
                  <a:gd name="connsiteY4" fmla="*/ 42156 h 142588"/>
                  <a:gd name="connsiteX5" fmla="*/ 203957 w 344834"/>
                  <a:gd name="connsiteY5" fmla="*/ 130523 h 142588"/>
                  <a:gd name="connsiteX6" fmla="*/ 160341 w 344834"/>
                  <a:gd name="connsiteY6" fmla="*/ 142489 h 142588"/>
                  <a:gd name="connsiteX7" fmla="*/ 0 w 344834"/>
                  <a:gd name="connsiteY7" fmla="*/ 133754 h 142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834" h="142588">
                    <a:moveTo>
                      <a:pt x="215863" y="41976"/>
                    </a:moveTo>
                    <a:lnTo>
                      <a:pt x="314580" y="1352"/>
                    </a:lnTo>
                    <a:cubicBezTo>
                      <a:pt x="322508" y="-1959"/>
                      <a:pt x="331667" y="984"/>
                      <a:pt x="336179" y="8292"/>
                    </a:cubicBezTo>
                    <a:lnTo>
                      <a:pt x="342161" y="18224"/>
                    </a:lnTo>
                    <a:cubicBezTo>
                      <a:pt x="347211" y="26291"/>
                      <a:pt x="344902" y="36914"/>
                      <a:pt x="336956" y="42156"/>
                    </a:cubicBezTo>
                    <a:lnTo>
                      <a:pt x="203957" y="130523"/>
                    </a:lnTo>
                    <a:cubicBezTo>
                      <a:pt x="191087" y="139108"/>
                      <a:pt x="175789" y="143302"/>
                      <a:pt x="160341" y="142489"/>
                    </a:cubicBezTo>
                    <a:lnTo>
                      <a:pt x="0" y="133754"/>
                    </a:lnTo>
                  </a:path>
                </a:pathLst>
              </a:custGeom>
              <a:noFill/>
              <a:ln w="15180" cap="sq">
                <a:solidFill>
                  <a:srgbClr val="28234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" name="Freeform: Shape 217">
                <a:extLst>
                  <a:ext uri="{FF2B5EF4-FFF2-40B4-BE49-F238E27FC236}">
                    <a16:creationId xmlns:a16="http://schemas.microsoft.com/office/drawing/2014/main" id="{67B18F11-F5D5-052D-5797-DA1BE1DF73A9}"/>
                  </a:ext>
                </a:extLst>
              </p:cNvPr>
              <p:cNvSpPr/>
              <p:nvPr/>
            </p:nvSpPr>
            <p:spPr>
              <a:xfrm>
                <a:off x="3260204" y="2264561"/>
                <a:ext cx="217860" cy="73399"/>
              </a:xfrm>
              <a:custGeom>
                <a:avLst/>
                <a:gdLst>
                  <a:gd name="connsiteX0" fmla="*/ 0 w 217860"/>
                  <a:gd name="connsiteY0" fmla="*/ 47944 h 73399"/>
                  <a:gd name="connsiteX1" fmla="*/ 143230 w 217860"/>
                  <a:gd name="connsiteY1" fmla="*/ 22038 h 73399"/>
                  <a:gd name="connsiteX2" fmla="*/ 205034 w 217860"/>
                  <a:gd name="connsiteY2" fmla="*/ 25389 h 73399"/>
                  <a:gd name="connsiteX3" fmla="*/ 217839 w 217860"/>
                  <a:gd name="connsiteY3" fmla="*/ 39703 h 73399"/>
                  <a:gd name="connsiteX4" fmla="*/ 217837 w 217860"/>
                  <a:gd name="connsiteY4" fmla="*/ 39748 h 73399"/>
                  <a:gd name="connsiteX5" fmla="*/ 216700 w 217860"/>
                  <a:gd name="connsiteY5" fmla="*/ 60568 h 73399"/>
                  <a:gd name="connsiteX6" fmla="*/ 202389 w 217860"/>
                  <a:gd name="connsiteY6" fmla="*/ 73378 h 73399"/>
                  <a:gd name="connsiteX7" fmla="*/ 202281 w 217860"/>
                  <a:gd name="connsiteY7" fmla="*/ 73371 h 73399"/>
                  <a:gd name="connsiteX8" fmla="*/ 126897 w 217860"/>
                  <a:gd name="connsiteY8" fmla="*/ 69183 h 73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7860" h="73399">
                    <a:moveTo>
                      <a:pt x="0" y="47944"/>
                    </a:moveTo>
                    <a:cubicBezTo>
                      <a:pt x="32427" y="-1355"/>
                      <a:pt x="110205" y="-17150"/>
                      <a:pt x="143230" y="22038"/>
                    </a:cubicBezTo>
                    <a:lnTo>
                      <a:pt x="205034" y="25389"/>
                    </a:lnTo>
                    <a:cubicBezTo>
                      <a:pt x="212523" y="25805"/>
                      <a:pt x="218256" y="32214"/>
                      <a:pt x="217839" y="39703"/>
                    </a:cubicBezTo>
                    <a:cubicBezTo>
                      <a:pt x="217839" y="39718"/>
                      <a:pt x="217838" y="39733"/>
                      <a:pt x="217837" y="39748"/>
                    </a:cubicBezTo>
                    <a:lnTo>
                      <a:pt x="216700" y="60568"/>
                    </a:lnTo>
                    <a:cubicBezTo>
                      <a:pt x="216286" y="68058"/>
                      <a:pt x="209879" y="73793"/>
                      <a:pt x="202389" y="73378"/>
                    </a:cubicBezTo>
                    <a:cubicBezTo>
                      <a:pt x="202353" y="73376"/>
                      <a:pt x="202317" y="73374"/>
                      <a:pt x="202281" y="73371"/>
                    </a:cubicBezTo>
                    <a:lnTo>
                      <a:pt x="126897" y="69183"/>
                    </a:lnTo>
                  </a:path>
                </a:pathLst>
              </a:custGeom>
              <a:noFill/>
              <a:ln w="15180" cap="sq">
                <a:solidFill>
                  <a:srgbClr val="28234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" name="Freeform: Shape 218">
                <a:extLst>
                  <a:ext uri="{FF2B5EF4-FFF2-40B4-BE49-F238E27FC236}">
                    <a16:creationId xmlns:a16="http://schemas.microsoft.com/office/drawing/2014/main" id="{E179AAD6-0842-3A8C-FE0E-AB94F5D66E75}"/>
                  </a:ext>
                </a:extLst>
              </p:cNvPr>
              <p:cNvSpPr/>
              <p:nvPr/>
            </p:nvSpPr>
            <p:spPr>
              <a:xfrm rot="4872601">
                <a:off x="3166411" y="2331459"/>
                <a:ext cx="130726" cy="59649"/>
              </a:xfrm>
              <a:custGeom>
                <a:avLst/>
                <a:gdLst>
                  <a:gd name="connsiteX0" fmla="*/ 0 w 130726"/>
                  <a:gd name="connsiteY0" fmla="*/ 0 h 59649"/>
                  <a:gd name="connsiteX1" fmla="*/ 130726 w 130726"/>
                  <a:gd name="connsiteY1" fmla="*/ 0 h 59649"/>
                  <a:gd name="connsiteX2" fmla="*/ 130726 w 130726"/>
                  <a:gd name="connsiteY2" fmla="*/ 59649 h 59649"/>
                  <a:gd name="connsiteX3" fmla="*/ 0 w 130726"/>
                  <a:gd name="connsiteY3" fmla="*/ 59649 h 59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726" h="59649">
                    <a:moveTo>
                      <a:pt x="0" y="0"/>
                    </a:moveTo>
                    <a:lnTo>
                      <a:pt x="130726" y="0"/>
                    </a:lnTo>
                    <a:lnTo>
                      <a:pt x="130726" y="59649"/>
                    </a:lnTo>
                    <a:lnTo>
                      <a:pt x="0" y="59649"/>
                    </a:lnTo>
                    <a:close/>
                  </a:path>
                </a:pathLst>
              </a:custGeom>
              <a:solidFill>
                <a:srgbClr val="CF0A2C"/>
              </a:solidFill>
              <a:ln w="15180" cap="sq">
                <a:solidFill>
                  <a:srgbClr val="28234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27FE002-4928-2AFC-A61A-DD1A002213D9}"/>
                </a:ext>
              </a:extLst>
            </p:cNvPr>
            <p:cNvGrpSpPr/>
            <p:nvPr/>
          </p:nvGrpSpPr>
          <p:grpSpPr>
            <a:xfrm>
              <a:off x="7436312" y="2636369"/>
              <a:ext cx="383246" cy="529197"/>
              <a:chOff x="8947621" y="1967572"/>
              <a:chExt cx="383246" cy="529197"/>
            </a:xfrm>
          </p:grpSpPr>
          <p:sp>
            <p:nvSpPr>
              <p:cNvPr id="51" name="Freeform: Shape 220">
                <a:extLst>
                  <a:ext uri="{FF2B5EF4-FFF2-40B4-BE49-F238E27FC236}">
                    <a16:creationId xmlns:a16="http://schemas.microsoft.com/office/drawing/2014/main" id="{58E02FCD-00CF-62E1-AE6C-51F86AEBBD28}"/>
                  </a:ext>
                </a:extLst>
              </p:cNvPr>
              <p:cNvSpPr/>
              <p:nvPr/>
            </p:nvSpPr>
            <p:spPr>
              <a:xfrm>
                <a:off x="8992727" y="2014244"/>
                <a:ext cx="67628" cy="65919"/>
              </a:xfrm>
              <a:custGeom>
                <a:avLst/>
                <a:gdLst>
                  <a:gd name="connsiteX0" fmla="*/ 34898 w 67628"/>
                  <a:gd name="connsiteY0" fmla="*/ 65920 h 65919"/>
                  <a:gd name="connsiteX1" fmla="*/ 34898 w 67628"/>
                  <a:gd name="connsiteY1" fmla="*/ 65920 h 65919"/>
                  <a:gd name="connsiteX2" fmla="*/ 67628 w 67628"/>
                  <a:gd name="connsiteY2" fmla="*/ 28389 h 65919"/>
                  <a:gd name="connsiteX3" fmla="*/ 34898 w 67628"/>
                  <a:gd name="connsiteY3" fmla="*/ 236 h 65919"/>
                  <a:gd name="connsiteX4" fmla="*/ 0 w 67628"/>
                  <a:gd name="connsiteY4" fmla="*/ 28389 h 65919"/>
                  <a:gd name="connsiteX5" fmla="*/ 34898 w 67628"/>
                  <a:gd name="connsiteY5" fmla="*/ 65920 h 65919"/>
                  <a:gd name="connsiteX6" fmla="*/ 34898 w 67628"/>
                  <a:gd name="connsiteY6" fmla="*/ 65920 h 65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28" h="65919">
                    <a:moveTo>
                      <a:pt x="34898" y="65920"/>
                    </a:moveTo>
                    <a:lnTo>
                      <a:pt x="34898" y="65920"/>
                    </a:lnTo>
                    <a:cubicBezTo>
                      <a:pt x="54524" y="65920"/>
                      <a:pt x="67628" y="49028"/>
                      <a:pt x="67628" y="28389"/>
                    </a:cubicBezTo>
                    <a:cubicBezTo>
                      <a:pt x="67628" y="7750"/>
                      <a:pt x="58899" y="-1627"/>
                      <a:pt x="34898" y="236"/>
                    </a:cubicBezTo>
                    <a:cubicBezTo>
                      <a:pt x="10897" y="-1648"/>
                      <a:pt x="0" y="7750"/>
                      <a:pt x="0" y="28389"/>
                    </a:cubicBezTo>
                    <a:cubicBezTo>
                      <a:pt x="-20" y="49028"/>
                      <a:pt x="15251" y="65920"/>
                      <a:pt x="34898" y="65920"/>
                    </a:cubicBezTo>
                    <a:lnTo>
                      <a:pt x="34898" y="65920"/>
                    </a:lnTo>
                    <a:close/>
                  </a:path>
                </a:pathLst>
              </a:custGeom>
              <a:solidFill>
                <a:srgbClr val="CF102D"/>
              </a:solidFill>
              <a:ln w="3990" cap="rnd">
                <a:solidFill>
                  <a:srgbClr val="00226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: Shape 225">
                <a:extLst>
                  <a:ext uri="{FF2B5EF4-FFF2-40B4-BE49-F238E27FC236}">
                    <a16:creationId xmlns:a16="http://schemas.microsoft.com/office/drawing/2014/main" id="{AA33B099-D4FF-2DBC-00BD-8A686289C99C}"/>
                  </a:ext>
                </a:extLst>
              </p:cNvPr>
              <p:cNvSpPr/>
              <p:nvPr/>
            </p:nvSpPr>
            <p:spPr>
              <a:xfrm>
                <a:off x="9219993" y="2014244"/>
                <a:ext cx="65788" cy="65919"/>
              </a:xfrm>
              <a:custGeom>
                <a:avLst/>
                <a:gdLst>
                  <a:gd name="connsiteX0" fmla="*/ 31965 w 65788"/>
                  <a:gd name="connsiteY0" fmla="*/ 65920 h 65919"/>
                  <a:gd name="connsiteX1" fmla="*/ 31965 w 65788"/>
                  <a:gd name="connsiteY1" fmla="*/ 65920 h 65919"/>
                  <a:gd name="connsiteX2" fmla="*/ 65789 w 65788"/>
                  <a:gd name="connsiteY2" fmla="*/ 28389 h 65919"/>
                  <a:gd name="connsiteX3" fmla="*/ 31965 w 65788"/>
                  <a:gd name="connsiteY3" fmla="*/ 236 h 65919"/>
                  <a:gd name="connsiteX4" fmla="*/ 267 w 65788"/>
                  <a:gd name="connsiteY4" fmla="*/ 28389 h 65919"/>
                  <a:gd name="connsiteX5" fmla="*/ 31965 w 65788"/>
                  <a:gd name="connsiteY5" fmla="*/ 65920 h 65919"/>
                  <a:gd name="connsiteX6" fmla="*/ 31965 w 65788"/>
                  <a:gd name="connsiteY6" fmla="*/ 65920 h 65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88" h="65919">
                    <a:moveTo>
                      <a:pt x="31965" y="65920"/>
                    </a:moveTo>
                    <a:lnTo>
                      <a:pt x="31965" y="65920"/>
                    </a:lnTo>
                    <a:cubicBezTo>
                      <a:pt x="50983" y="65920"/>
                      <a:pt x="65789" y="49028"/>
                      <a:pt x="65789" y="28389"/>
                    </a:cubicBezTo>
                    <a:cubicBezTo>
                      <a:pt x="65789" y="7750"/>
                      <a:pt x="55216" y="-1627"/>
                      <a:pt x="31965" y="236"/>
                    </a:cubicBezTo>
                    <a:cubicBezTo>
                      <a:pt x="8713" y="-1648"/>
                      <a:pt x="-1860" y="7750"/>
                      <a:pt x="267" y="28389"/>
                    </a:cubicBezTo>
                    <a:cubicBezTo>
                      <a:pt x="-1839" y="49028"/>
                      <a:pt x="12946" y="65920"/>
                      <a:pt x="31965" y="65920"/>
                    </a:cubicBezTo>
                    <a:lnTo>
                      <a:pt x="31965" y="65920"/>
                    </a:lnTo>
                    <a:close/>
                  </a:path>
                </a:pathLst>
              </a:custGeom>
              <a:solidFill>
                <a:srgbClr val="CF102D"/>
              </a:solidFill>
              <a:ln w="3990" cap="rnd">
                <a:solidFill>
                  <a:srgbClr val="00226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226">
                <a:extLst>
                  <a:ext uri="{FF2B5EF4-FFF2-40B4-BE49-F238E27FC236}">
                    <a16:creationId xmlns:a16="http://schemas.microsoft.com/office/drawing/2014/main" id="{562A79CB-659B-DA9A-FB34-E033681DEE1D}"/>
                  </a:ext>
                </a:extLst>
              </p:cNvPr>
              <p:cNvSpPr/>
              <p:nvPr/>
            </p:nvSpPr>
            <p:spPr>
              <a:xfrm>
                <a:off x="9096275" y="1967572"/>
                <a:ext cx="85938" cy="90069"/>
              </a:xfrm>
              <a:custGeom>
                <a:avLst/>
                <a:gdLst>
                  <a:gd name="connsiteX0" fmla="*/ 38230 w 85938"/>
                  <a:gd name="connsiteY0" fmla="*/ 90070 h 90069"/>
                  <a:gd name="connsiteX1" fmla="*/ 38230 w 85938"/>
                  <a:gd name="connsiteY1" fmla="*/ 90070 h 90069"/>
                  <a:gd name="connsiteX2" fmla="*/ 42969 w 85938"/>
                  <a:gd name="connsiteY2" fmla="*/ 90070 h 90069"/>
                  <a:gd name="connsiteX3" fmla="*/ 45339 w 85938"/>
                  <a:gd name="connsiteY3" fmla="*/ 90070 h 90069"/>
                  <a:gd name="connsiteX4" fmla="*/ 85685 w 85938"/>
                  <a:gd name="connsiteY4" fmla="*/ 38604 h 90069"/>
                  <a:gd name="connsiteX5" fmla="*/ 42969 w 85938"/>
                  <a:gd name="connsiteY5" fmla="*/ 0 h 90069"/>
                  <a:gd name="connsiteX6" fmla="*/ 254 w 85938"/>
                  <a:gd name="connsiteY6" fmla="*/ 38604 h 90069"/>
                  <a:gd name="connsiteX7" fmla="*/ 38230 w 85938"/>
                  <a:gd name="connsiteY7" fmla="*/ 90070 h 90069"/>
                  <a:gd name="connsiteX8" fmla="*/ 38230 w 85938"/>
                  <a:gd name="connsiteY8" fmla="*/ 90070 h 9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938" h="90069">
                    <a:moveTo>
                      <a:pt x="38230" y="90070"/>
                    </a:moveTo>
                    <a:lnTo>
                      <a:pt x="38230" y="90070"/>
                    </a:lnTo>
                    <a:cubicBezTo>
                      <a:pt x="40600" y="90070"/>
                      <a:pt x="40600" y="90070"/>
                      <a:pt x="42969" y="90070"/>
                    </a:cubicBezTo>
                    <a:lnTo>
                      <a:pt x="45339" y="90070"/>
                    </a:lnTo>
                    <a:cubicBezTo>
                      <a:pt x="69077" y="87923"/>
                      <a:pt x="88055" y="66474"/>
                      <a:pt x="85685" y="38604"/>
                    </a:cubicBezTo>
                    <a:cubicBezTo>
                      <a:pt x="88055" y="10714"/>
                      <a:pt x="73816" y="0"/>
                      <a:pt x="42969" y="0"/>
                    </a:cubicBezTo>
                    <a:cubicBezTo>
                      <a:pt x="12122" y="0"/>
                      <a:pt x="-2116" y="10714"/>
                      <a:pt x="254" y="38604"/>
                    </a:cubicBezTo>
                    <a:cubicBezTo>
                      <a:pt x="-2116" y="66494"/>
                      <a:pt x="16862" y="87923"/>
                      <a:pt x="38230" y="90070"/>
                    </a:cubicBezTo>
                    <a:lnTo>
                      <a:pt x="38230" y="90070"/>
                    </a:lnTo>
                    <a:close/>
                  </a:path>
                </a:pathLst>
              </a:custGeom>
              <a:solidFill>
                <a:srgbClr val="CF102D"/>
              </a:solidFill>
              <a:ln w="3990" cap="rnd">
                <a:solidFill>
                  <a:srgbClr val="00226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111F69AC-4F3B-8847-7D1E-0814FC465B01}"/>
                  </a:ext>
                </a:extLst>
              </p:cNvPr>
              <p:cNvGrpSpPr/>
              <p:nvPr/>
            </p:nvGrpSpPr>
            <p:grpSpPr>
              <a:xfrm>
                <a:off x="8947621" y="2068903"/>
                <a:ext cx="383246" cy="427866"/>
                <a:chOff x="8947621" y="2068903"/>
                <a:chExt cx="383246" cy="427866"/>
              </a:xfrm>
            </p:grpSpPr>
            <p:sp>
              <p:nvSpPr>
                <p:cNvPr id="55" name="Freeform: Shape 221">
                  <a:extLst>
                    <a:ext uri="{FF2B5EF4-FFF2-40B4-BE49-F238E27FC236}">
                      <a16:creationId xmlns:a16="http://schemas.microsoft.com/office/drawing/2014/main" id="{D4B8DA05-DDCB-52A8-210E-B8689112330F}"/>
                    </a:ext>
                  </a:extLst>
                </p:cNvPr>
                <p:cNvSpPr/>
                <p:nvPr/>
              </p:nvSpPr>
              <p:spPr>
                <a:xfrm>
                  <a:off x="9208675" y="2093836"/>
                  <a:ext cx="122192" cy="361392"/>
                </a:xfrm>
                <a:custGeom>
                  <a:avLst/>
                  <a:gdLst>
                    <a:gd name="connsiteX0" fmla="*/ 0 w 122192"/>
                    <a:gd name="connsiteY0" fmla="*/ 208171 h 361392"/>
                    <a:gd name="connsiteX1" fmla="*/ 7210 w 122192"/>
                    <a:gd name="connsiteY1" fmla="*/ 353089 h 361392"/>
                    <a:gd name="connsiteX2" fmla="*/ 15272 w 122192"/>
                    <a:gd name="connsiteY2" fmla="*/ 361393 h 361392"/>
                    <a:gd name="connsiteX3" fmla="*/ 71760 w 122192"/>
                    <a:gd name="connsiteY3" fmla="*/ 361393 h 361392"/>
                    <a:gd name="connsiteX4" fmla="*/ 79821 w 122192"/>
                    <a:gd name="connsiteY4" fmla="*/ 353089 h 361392"/>
                    <a:gd name="connsiteX5" fmla="*/ 89908 w 122192"/>
                    <a:gd name="connsiteY5" fmla="*/ 182772 h 361392"/>
                    <a:gd name="connsiteX6" fmla="*/ 89908 w 122192"/>
                    <a:gd name="connsiteY6" fmla="*/ 180686 h 361392"/>
                    <a:gd name="connsiteX7" fmla="*/ 89908 w 122192"/>
                    <a:gd name="connsiteY7" fmla="*/ 85148 h 361392"/>
                    <a:gd name="connsiteX8" fmla="*/ 95964 w 122192"/>
                    <a:gd name="connsiteY8" fmla="*/ 76844 h 361392"/>
                    <a:gd name="connsiteX9" fmla="*/ 95964 w 122192"/>
                    <a:gd name="connsiteY9" fmla="*/ 180686 h 361392"/>
                    <a:gd name="connsiteX10" fmla="*/ 116137 w 122192"/>
                    <a:gd name="connsiteY10" fmla="*/ 180686 h 361392"/>
                    <a:gd name="connsiteX11" fmla="*/ 122193 w 122192"/>
                    <a:gd name="connsiteY11" fmla="*/ 172382 h 361392"/>
                    <a:gd name="connsiteX12" fmla="*/ 122193 w 122192"/>
                    <a:gd name="connsiteY12" fmla="*/ 26999 h 361392"/>
                    <a:gd name="connsiteX13" fmla="*/ 116137 w 122192"/>
                    <a:gd name="connsiteY13" fmla="*/ 16608 h 361392"/>
                    <a:gd name="connsiteX14" fmla="*/ 116137 w 122192"/>
                    <a:gd name="connsiteY14" fmla="*/ 16608 h 361392"/>
                    <a:gd name="connsiteX15" fmla="*/ 116137 w 122192"/>
                    <a:gd name="connsiteY15" fmla="*/ 16608 h 361392"/>
                    <a:gd name="connsiteX16" fmla="*/ 69735 w 122192"/>
                    <a:gd name="connsiteY16" fmla="*/ 0 h 361392"/>
                    <a:gd name="connsiteX17" fmla="*/ 43506 w 122192"/>
                    <a:gd name="connsiteY17" fmla="*/ 51931 h 361392"/>
                    <a:gd name="connsiteX18" fmla="*/ 29591 w 122192"/>
                    <a:gd name="connsiteY18" fmla="*/ 27991 h 361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22192" h="361392">
                      <a:moveTo>
                        <a:pt x="0" y="208171"/>
                      </a:moveTo>
                      <a:lnTo>
                        <a:pt x="7210" y="353089"/>
                      </a:lnTo>
                      <a:cubicBezTo>
                        <a:pt x="7210" y="357241"/>
                        <a:pt x="11241" y="361393"/>
                        <a:pt x="15272" y="361393"/>
                      </a:cubicBezTo>
                      <a:lnTo>
                        <a:pt x="71760" y="361393"/>
                      </a:lnTo>
                      <a:cubicBezTo>
                        <a:pt x="75791" y="361393"/>
                        <a:pt x="79821" y="357241"/>
                        <a:pt x="79821" y="353089"/>
                      </a:cubicBezTo>
                      <a:lnTo>
                        <a:pt x="89908" y="182772"/>
                      </a:lnTo>
                      <a:lnTo>
                        <a:pt x="89908" y="180686"/>
                      </a:lnTo>
                      <a:lnTo>
                        <a:pt x="89908" y="85148"/>
                      </a:lnTo>
                      <a:cubicBezTo>
                        <a:pt x="89908" y="76844"/>
                        <a:pt x="95964" y="76844"/>
                        <a:pt x="95964" y="76844"/>
                      </a:cubicBezTo>
                      <a:lnTo>
                        <a:pt x="95964" y="180686"/>
                      </a:lnTo>
                      <a:lnTo>
                        <a:pt x="116137" y="180686"/>
                      </a:lnTo>
                      <a:cubicBezTo>
                        <a:pt x="120167" y="180686"/>
                        <a:pt x="122193" y="176534"/>
                        <a:pt x="122193" y="172382"/>
                      </a:cubicBezTo>
                      <a:lnTo>
                        <a:pt x="122193" y="26999"/>
                      </a:lnTo>
                      <a:cubicBezTo>
                        <a:pt x="122193" y="22847"/>
                        <a:pt x="120167" y="18694"/>
                        <a:pt x="116137" y="16608"/>
                      </a:cubicBezTo>
                      <a:lnTo>
                        <a:pt x="116137" y="16608"/>
                      </a:lnTo>
                      <a:lnTo>
                        <a:pt x="116137" y="16608"/>
                      </a:lnTo>
                      <a:cubicBezTo>
                        <a:pt x="116137" y="16608"/>
                        <a:pt x="97989" y="4152"/>
                        <a:pt x="69735" y="0"/>
                      </a:cubicBezTo>
                      <a:cubicBezTo>
                        <a:pt x="63679" y="22847"/>
                        <a:pt x="51587" y="35303"/>
                        <a:pt x="43506" y="51931"/>
                      </a:cubicBezTo>
                      <a:cubicBezTo>
                        <a:pt x="38908" y="42452"/>
                        <a:pt x="34736" y="36903"/>
                        <a:pt x="29591" y="27991"/>
                      </a:cubicBezTo>
                    </a:path>
                  </a:pathLst>
                </a:custGeom>
                <a:noFill/>
                <a:ln w="6350" cap="rnd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6" name="Freeform: Shape 222">
                  <a:extLst>
                    <a:ext uri="{FF2B5EF4-FFF2-40B4-BE49-F238E27FC236}">
                      <a16:creationId xmlns:a16="http://schemas.microsoft.com/office/drawing/2014/main" id="{436F8644-7704-17B4-C202-860A23DBDC92}"/>
                    </a:ext>
                  </a:extLst>
                </p:cNvPr>
                <p:cNvSpPr/>
                <p:nvPr/>
              </p:nvSpPr>
              <p:spPr>
                <a:xfrm>
                  <a:off x="9070664" y="2284912"/>
                  <a:ext cx="137160" cy="211857"/>
                </a:xfrm>
                <a:custGeom>
                  <a:avLst/>
                  <a:gdLst>
                    <a:gd name="connsiteX0" fmla="*/ 0 w 137160"/>
                    <a:gd name="connsiteY0" fmla="*/ 0 h 211857"/>
                    <a:gd name="connsiteX1" fmla="*/ 14117 w 137160"/>
                    <a:gd name="connsiteY1" fmla="*/ 0 h 211857"/>
                    <a:gd name="connsiteX2" fmla="*/ 26229 w 137160"/>
                    <a:gd name="connsiteY2" fmla="*/ 203553 h 211857"/>
                    <a:gd name="connsiteX3" fmla="*/ 34290 w 137160"/>
                    <a:gd name="connsiteY3" fmla="*/ 211857 h 211857"/>
                    <a:gd name="connsiteX4" fmla="*/ 100845 w 137160"/>
                    <a:gd name="connsiteY4" fmla="*/ 211857 h 211857"/>
                    <a:gd name="connsiteX5" fmla="*/ 110931 w 137160"/>
                    <a:gd name="connsiteY5" fmla="*/ 203553 h 211857"/>
                    <a:gd name="connsiteX6" fmla="*/ 121018 w 137160"/>
                    <a:gd name="connsiteY6" fmla="*/ 0 h 211857"/>
                    <a:gd name="connsiteX7" fmla="*/ 137160 w 137160"/>
                    <a:gd name="connsiteY7" fmla="*/ 0 h 211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7160" h="211857">
                      <a:moveTo>
                        <a:pt x="0" y="0"/>
                      </a:moveTo>
                      <a:lnTo>
                        <a:pt x="14117" y="0"/>
                      </a:lnTo>
                      <a:lnTo>
                        <a:pt x="26229" y="203553"/>
                      </a:lnTo>
                      <a:cubicBezTo>
                        <a:pt x="26229" y="207705"/>
                        <a:pt x="30260" y="211857"/>
                        <a:pt x="34290" y="211857"/>
                      </a:cubicBezTo>
                      <a:lnTo>
                        <a:pt x="100845" y="211857"/>
                      </a:lnTo>
                      <a:cubicBezTo>
                        <a:pt x="106901" y="211857"/>
                        <a:pt x="110931" y="207705"/>
                        <a:pt x="110931" y="203553"/>
                      </a:cubicBezTo>
                      <a:lnTo>
                        <a:pt x="121018" y="0"/>
                      </a:lnTo>
                      <a:lnTo>
                        <a:pt x="137160" y="0"/>
                      </a:lnTo>
                    </a:path>
                  </a:pathLst>
                </a:custGeom>
                <a:noFill/>
                <a:ln w="6350" cap="rnd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7" name="Freeform: Shape 223">
                  <a:extLst>
                    <a:ext uri="{FF2B5EF4-FFF2-40B4-BE49-F238E27FC236}">
                      <a16:creationId xmlns:a16="http://schemas.microsoft.com/office/drawing/2014/main" id="{BB0E8404-6F5C-993A-390B-DE8CF8D18E8A}"/>
                    </a:ext>
                  </a:extLst>
                </p:cNvPr>
                <p:cNvSpPr/>
                <p:nvPr/>
              </p:nvSpPr>
              <p:spPr>
                <a:xfrm>
                  <a:off x="8947621" y="2091770"/>
                  <a:ext cx="121969" cy="363458"/>
                </a:xfrm>
                <a:custGeom>
                  <a:avLst/>
                  <a:gdLst>
                    <a:gd name="connsiteX0" fmla="*/ 92298 w 121969"/>
                    <a:gd name="connsiteY0" fmla="*/ 28518 h 363458"/>
                    <a:gd name="connsiteX1" fmla="*/ 78667 w 121969"/>
                    <a:gd name="connsiteY1" fmla="*/ 53997 h 363458"/>
                    <a:gd name="connsiteX2" fmla="*/ 52438 w 121969"/>
                    <a:gd name="connsiteY2" fmla="*/ 0 h 363458"/>
                    <a:gd name="connsiteX3" fmla="*/ 6036 w 121969"/>
                    <a:gd name="connsiteY3" fmla="*/ 18694 h 363458"/>
                    <a:gd name="connsiteX4" fmla="*/ 0 w 121969"/>
                    <a:gd name="connsiteY4" fmla="*/ 29065 h 363458"/>
                    <a:gd name="connsiteX5" fmla="*/ 0 w 121969"/>
                    <a:gd name="connsiteY5" fmla="*/ 174448 h 363458"/>
                    <a:gd name="connsiteX6" fmla="*/ 6056 w 121969"/>
                    <a:gd name="connsiteY6" fmla="*/ 182752 h 363458"/>
                    <a:gd name="connsiteX7" fmla="*/ 24204 w 121969"/>
                    <a:gd name="connsiteY7" fmla="*/ 182752 h 363458"/>
                    <a:gd name="connsiteX8" fmla="*/ 24204 w 121969"/>
                    <a:gd name="connsiteY8" fmla="*/ 78910 h 363458"/>
                    <a:gd name="connsiteX9" fmla="*/ 32265 w 121969"/>
                    <a:gd name="connsiteY9" fmla="*/ 87214 h 363458"/>
                    <a:gd name="connsiteX10" fmla="*/ 32265 w 121969"/>
                    <a:gd name="connsiteY10" fmla="*/ 182752 h 363458"/>
                    <a:gd name="connsiteX11" fmla="*/ 32265 w 121969"/>
                    <a:gd name="connsiteY11" fmla="*/ 184838 h 363458"/>
                    <a:gd name="connsiteX12" fmla="*/ 42351 w 121969"/>
                    <a:gd name="connsiteY12" fmla="*/ 355154 h 363458"/>
                    <a:gd name="connsiteX13" fmla="*/ 50412 w 121969"/>
                    <a:gd name="connsiteY13" fmla="*/ 363459 h 363458"/>
                    <a:gd name="connsiteX14" fmla="*/ 106901 w 121969"/>
                    <a:gd name="connsiteY14" fmla="*/ 363459 h 363458"/>
                    <a:gd name="connsiteX15" fmla="*/ 112957 w 121969"/>
                    <a:gd name="connsiteY15" fmla="*/ 355154 h 363458"/>
                    <a:gd name="connsiteX16" fmla="*/ 121970 w 121969"/>
                    <a:gd name="connsiteY16" fmla="*/ 210338 h 36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1969" h="363458">
                      <a:moveTo>
                        <a:pt x="92298" y="28518"/>
                      </a:moveTo>
                      <a:cubicBezTo>
                        <a:pt x="86019" y="37895"/>
                        <a:pt x="81867" y="44073"/>
                        <a:pt x="78667" y="53997"/>
                      </a:cubicBezTo>
                      <a:cubicBezTo>
                        <a:pt x="70606" y="37389"/>
                        <a:pt x="56488" y="24912"/>
                        <a:pt x="52438" y="0"/>
                      </a:cubicBezTo>
                      <a:cubicBezTo>
                        <a:pt x="24204" y="6238"/>
                        <a:pt x="6036" y="18694"/>
                        <a:pt x="6036" y="18694"/>
                      </a:cubicBezTo>
                      <a:cubicBezTo>
                        <a:pt x="2025" y="20760"/>
                        <a:pt x="0" y="24912"/>
                        <a:pt x="0" y="29065"/>
                      </a:cubicBezTo>
                      <a:lnTo>
                        <a:pt x="0" y="174448"/>
                      </a:lnTo>
                      <a:cubicBezTo>
                        <a:pt x="0" y="178600"/>
                        <a:pt x="2025" y="182752"/>
                        <a:pt x="6056" y="182752"/>
                      </a:cubicBezTo>
                      <a:lnTo>
                        <a:pt x="24204" y="182752"/>
                      </a:lnTo>
                      <a:lnTo>
                        <a:pt x="24204" y="78910"/>
                      </a:lnTo>
                      <a:cubicBezTo>
                        <a:pt x="24204" y="78910"/>
                        <a:pt x="32265" y="78910"/>
                        <a:pt x="32265" y="87214"/>
                      </a:cubicBezTo>
                      <a:lnTo>
                        <a:pt x="32265" y="182752"/>
                      </a:lnTo>
                      <a:lnTo>
                        <a:pt x="32265" y="184838"/>
                      </a:lnTo>
                      <a:lnTo>
                        <a:pt x="42351" y="355154"/>
                      </a:lnTo>
                      <a:cubicBezTo>
                        <a:pt x="42351" y="359307"/>
                        <a:pt x="46382" y="363459"/>
                        <a:pt x="50412" y="363459"/>
                      </a:cubicBezTo>
                      <a:lnTo>
                        <a:pt x="106901" y="363459"/>
                      </a:lnTo>
                      <a:cubicBezTo>
                        <a:pt x="110931" y="363459"/>
                        <a:pt x="112957" y="359307"/>
                        <a:pt x="112957" y="355154"/>
                      </a:cubicBezTo>
                      <a:lnTo>
                        <a:pt x="121970" y="210338"/>
                      </a:lnTo>
                    </a:path>
                  </a:pathLst>
                </a:custGeom>
                <a:noFill/>
                <a:ln w="6350" cap="rnd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8" name="Freeform: Shape 224">
                  <a:extLst>
                    <a:ext uri="{FF2B5EF4-FFF2-40B4-BE49-F238E27FC236}">
                      <a16:creationId xmlns:a16="http://schemas.microsoft.com/office/drawing/2014/main" id="{37D5C8CC-6DE1-F32F-B0FC-4A014B117A0B}"/>
                    </a:ext>
                  </a:extLst>
                </p:cNvPr>
                <p:cNvSpPr/>
                <p:nvPr/>
              </p:nvSpPr>
              <p:spPr>
                <a:xfrm>
                  <a:off x="9046461" y="2068903"/>
                  <a:ext cx="185567" cy="85147"/>
                </a:xfrm>
                <a:custGeom>
                  <a:avLst/>
                  <a:gdLst>
                    <a:gd name="connsiteX0" fmla="*/ 185567 w 185567"/>
                    <a:gd name="connsiteY0" fmla="*/ 41541 h 85147"/>
                    <a:gd name="connsiteX1" fmla="*/ 185567 w 185567"/>
                    <a:gd name="connsiteY1" fmla="*/ 35303 h 85147"/>
                    <a:gd name="connsiteX2" fmla="*/ 123043 w 185567"/>
                    <a:gd name="connsiteY2" fmla="*/ 0 h 85147"/>
                    <a:gd name="connsiteX3" fmla="*/ 92784 w 185567"/>
                    <a:gd name="connsiteY3" fmla="*/ 85148 h 85147"/>
                    <a:gd name="connsiteX4" fmla="*/ 62524 w 185567"/>
                    <a:gd name="connsiteY4" fmla="*/ 0 h 85147"/>
                    <a:gd name="connsiteX5" fmla="*/ 0 w 185567"/>
                    <a:gd name="connsiteY5" fmla="*/ 35303 h 85147"/>
                    <a:gd name="connsiteX6" fmla="*/ 0 w 185567"/>
                    <a:gd name="connsiteY6" fmla="*/ 41541 h 85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567" h="85147">
                      <a:moveTo>
                        <a:pt x="185567" y="41541"/>
                      </a:moveTo>
                      <a:lnTo>
                        <a:pt x="185567" y="35303"/>
                      </a:lnTo>
                      <a:cubicBezTo>
                        <a:pt x="185567" y="31151"/>
                        <a:pt x="155308" y="8304"/>
                        <a:pt x="123043" y="0"/>
                      </a:cubicBezTo>
                      <a:cubicBezTo>
                        <a:pt x="116987" y="37389"/>
                        <a:pt x="100865" y="58149"/>
                        <a:pt x="92784" y="85148"/>
                      </a:cubicBezTo>
                      <a:cubicBezTo>
                        <a:pt x="82697" y="58149"/>
                        <a:pt x="68580" y="37369"/>
                        <a:pt x="62524" y="0"/>
                      </a:cubicBezTo>
                      <a:cubicBezTo>
                        <a:pt x="28234" y="6238"/>
                        <a:pt x="0" y="31151"/>
                        <a:pt x="0" y="35303"/>
                      </a:cubicBezTo>
                      <a:lnTo>
                        <a:pt x="0" y="41541"/>
                      </a:lnTo>
                    </a:path>
                  </a:pathLst>
                </a:custGeom>
                <a:noFill/>
                <a:ln w="6350" cap="rnd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9" name="Freeform: Shape 227">
                  <a:extLst>
                    <a:ext uri="{FF2B5EF4-FFF2-40B4-BE49-F238E27FC236}">
                      <a16:creationId xmlns:a16="http://schemas.microsoft.com/office/drawing/2014/main" id="{03FD09CD-C3AF-77C6-8BFE-A8972DAABF63}"/>
                    </a:ext>
                  </a:extLst>
                </p:cNvPr>
                <p:cNvSpPr/>
                <p:nvPr/>
              </p:nvSpPr>
              <p:spPr>
                <a:xfrm>
                  <a:off x="9207824" y="2110444"/>
                  <a:ext cx="24203" cy="174468"/>
                </a:xfrm>
                <a:custGeom>
                  <a:avLst/>
                  <a:gdLst>
                    <a:gd name="connsiteX0" fmla="*/ 24204 w 24203"/>
                    <a:gd name="connsiteY0" fmla="*/ 0 h 174468"/>
                    <a:gd name="connsiteX1" fmla="*/ 0 w 24203"/>
                    <a:gd name="connsiteY1" fmla="*/ 174468 h 174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203" h="174468">
                      <a:moveTo>
                        <a:pt x="24204" y="0"/>
                      </a:moveTo>
                      <a:lnTo>
                        <a:pt x="0" y="174468"/>
                      </a:lnTo>
                    </a:path>
                  </a:pathLst>
                </a:custGeom>
                <a:ln w="6350" cap="rnd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0" name="Freeform: Shape 228">
                  <a:extLst>
                    <a:ext uri="{FF2B5EF4-FFF2-40B4-BE49-F238E27FC236}">
                      <a16:creationId xmlns:a16="http://schemas.microsoft.com/office/drawing/2014/main" id="{6D28A0A7-D09F-AF06-6BCD-90AD4BEF9B7F}"/>
                    </a:ext>
                  </a:extLst>
                </p:cNvPr>
                <p:cNvSpPr/>
                <p:nvPr/>
              </p:nvSpPr>
              <p:spPr>
                <a:xfrm>
                  <a:off x="9046461" y="2110444"/>
                  <a:ext cx="24203" cy="174468"/>
                </a:xfrm>
                <a:custGeom>
                  <a:avLst/>
                  <a:gdLst>
                    <a:gd name="connsiteX0" fmla="*/ 0 w 24203"/>
                    <a:gd name="connsiteY0" fmla="*/ 0 h 174468"/>
                    <a:gd name="connsiteX1" fmla="*/ 24204 w 24203"/>
                    <a:gd name="connsiteY1" fmla="*/ 174468 h 174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203" h="174468">
                      <a:moveTo>
                        <a:pt x="0" y="0"/>
                      </a:moveTo>
                      <a:lnTo>
                        <a:pt x="24204" y="174468"/>
                      </a:lnTo>
                    </a:path>
                  </a:pathLst>
                </a:custGeom>
                <a:ln w="6350" cap="rnd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AD79C53-CDD7-B634-E6D6-23A1168B2E15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</a:t>
            </a:r>
          </a:p>
        </p:txBody>
      </p:sp>
      <p:pic>
        <p:nvPicPr>
          <p:cNvPr id="4" name="Picture 3" descr="A cartoon character walking with a cane&#10;&#10;Description automatically generated">
            <a:extLst>
              <a:ext uri="{FF2B5EF4-FFF2-40B4-BE49-F238E27FC236}">
                <a16:creationId xmlns:a16="http://schemas.microsoft.com/office/drawing/2014/main" id="{FC711757-76BA-0E18-5521-E14B7E2821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556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C3AF-6375-A0BF-B40F-B9595EE98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Organizations-Countries-Continents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A691FF7-A0E3-D179-EFF7-2E2FDC49BA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Distributed Project Teams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5E0FCB-1A8A-759B-7E9B-66B15C4D32C6}"/>
              </a:ext>
            </a:extLst>
          </p:cNvPr>
          <p:cNvGrpSpPr/>
          <p:nvPr/>
        </p:nvGrpSpPr>
        <p:grpSpPr>
          <a:xfrm>
            <a:off x="370936" y="1035186"/>
            <a:ext cx="11450128" cy="5596592"/>
            <a:chOff x="370936" y="871292"/>
            <a:chExt cx="11450128" cy="55965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0084643-744E-2C33-3CC1-75853153F6A3}"/>
                </a:ext>
              </a:extLst>
            </p:cNvPr>
            <p:cNvGrpSpPr/>
            <p:nvPr/>
          </p:nvGrpSpPr>
          <p:grpSpPr>
            <a:xfrm>
              <a:off x="370936" y="871292"/>
              <a:ext cx="11450128" cy="3657600"/>
              <a:chOff x="370936" y="1181828"/>
              <a:chExt cx="11450128" cy="36576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5822002-7526-5A50-C104-C5F59A3689D5}"/>
                  </a:ext>
                </a:extLst>
              </p:cNvPr>
              <p:cNvSpPr/>
              <p:nvPr/>
            </p:nvSpPr>
            <p:spPr>
              <a:xfrm>
                <a:off x="370936" y="1181828"/>
                <a:ext cx="3657600" cy="365760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8B014711-86FA-1054-4AF0-BBC03DD3F3FF}"/>
                  </a:ext>
                </a:extLst>
              </p:cNvPr>
              <p:cNvSpPr/>
              <p:nvPr/>
            </p:nvSpPr>
            <p:spPr>
              <a:xfrm>
                <a:off x="8163464" y="1181828"/>
                <a:ext cx="3657600" cy="36576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33C4ABF-B8E0-095A-44C7-F27F5064BE5D}"/>
                  </a:ext>
                </a:extLst>
              </p:cNvPr>
              <p:cNvSpPr/>
              <p:nvPr/>
            </p:nvSpPr>
            <p:spPr>
              <a:xfrm>
                <a:off x="4267200" y="1181828"/>
                <a:ext cx="3657600" cy="36576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6DFFEC1-C1E9-4C58-B49E-7B8B5908A9F9}"/>
                </a:ext>
              </a:extLst>
            </p:cNvPr>
            <p:cNvGrpSpPr/>
            <p:nvPr/>
          </p:nvGrpSpPr>
          <p:grpSpPr>
            <a:xfrm>
              <a:off x="1205371" y="4528892"/>
              <a:ext cx="9042851" cy="1938992"/>
              <a:chOff x="486834" y="4528892"/>
              <a:chExt cx="9042851" cy="193899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496495F-0104-4DB2-8048-04819B2791F4}"/>
                  </a:ext>
                </a:extLst>
              </p:cNvPr>
              <p:cNvGrpSpPr/>
              <p:nvPr/>
            </p:nvGrpSpPr>
            <p:grpSpPr>
              <a:xfrm>
                <a:off x="486834" y="4528892"/>
                <a:ext cx="5598233" cy="1938992"/>
                <a:chOff x="3370262" y="4685904"/>
                <a:chExt cx="5598233" cy="1938992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794DF222-B429-2F6A-00CA-5475C4DC3A57}"/>
                    </a:ext>
                  </a:extLst>
                </p:cNvPr>
                <p:cNvGrpSpPr/>
                <p:nvPr/>
              </p:nvGrpSpPr>
              <p:grpSpPr>
                <a:xfrm>
                  <a:off x="3370262" y="5055236"/>
                  <a:ext cx="5598233" cy="1569660"/>
                  <a:chOff x="4457191" y="4613413"/>
                  <a:chExt cx="5598233" cy="1569660"/>
                </a:xfrm>
              </p:grpSpPr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CE38B1D3-E82B-DFB8-17CC-B50207C0E9DE}"/>
                      </a:ext>
                    </a:extLst>
                  </p:cNvPr>
                  <p:cNvSpPr txBox="1"/>
                  <p:nvPr/>
                </p:nvSpPr>
                <p:spPr>
                  <a:xfrm>
                    <a:off x="4457191" y="4613413"/>
                    <a:ext cx="2761012" cy="15696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Time Zones</a:t>
                    </a:r>
                  </a:p>
                  <a:p>
                    <a:r>
                      <a:rPr lang="en-US" sz="2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Cultures</a:t>
                    </a:r>
                  </a:p>
                  <a:p>
                    <a:r>
                      <a:rPr lang="en-US" sz="2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Policies</a:t>
                    </a:r>
                  </a:p>
                  <a:p>
                    <a:r>
                      <a:rPr lang="en-US" sz="2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Leadership Direction</a:t>
                    </a:r>
                  </a:p>
                </p:txBody>
              </p:sp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F85055CC-7591-31D7-E97A-0D0E6DC88452}"/>
                      </a:ext>
                    </a:extLst>
                  </p:cNvPr>
                  <p:cNvSpPr txBox="1"/>
                  <p:nvPr/>
                </p:nvSpPr>
                <p:spPr>
                  <a:xfrm>
                    <a:off x="7456315" y="4613413"/>
                    <a:ext cx="2599109" cy="15696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Government</a:t>
                    </a:r>
                  </a:p>
                  <a:p>
                    <a:r>
                      <a:rPr lang="en-US" sz="2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Skills &amp; Capabilities</a:t>
                    </a:r>
                  </a:p>
                  <a:p>
                    <a:r>
                      <a:rPr lang="en-US" sz="2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Availability</a:t>
                    </a:r>
                  </a:p>
                  <a:p>
                    <a:r>
                      <a:rPr lang="en-US" sz="2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Desire</a:t>
                    </a:r>
                  </a:p>
                </p:txBody>
              </p:sp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5EB5A7D-1C7F-FD1E-C47F-401BDC38D896}"/>
                    </a:ext>
                  </a:extLst>
                </p:cNvPr>
                <p:cNvSpPr txBox="1"/>
                <p:nvPr/>
              </p:nvSpPr>
              <p:spPr>
                <a:xfrm>
                  <a:off x="3763912" y="4685904"/>
                  <a:ext cx="48109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i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Challenges to Resource Management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00BF6EB-9214-AA09-73AB-716C6AD9020B}"/>
                  </a:ext>
                </a:extLst>
              </p:cNvPr>
              <p:cNvGrpSpPr/>
              <p:nvPr/>
            </p:nvGrpSpPr>
            <p:grpSpPr>
              <a:xfrm>
                <a:off x="6500586" y="4528892"/>
                <a:ext cx="3029099" cy="1938992"/>
                <a:chOff x="3370262" y="4685904"/>
                <a:chExt cx="3029099" cy="1938992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C077E75-6923-3200-0654-A18DD99C1157}"/>
                    </a:ext>
                  </a:extLst>
                </p:cNvPr>
                <p:cNvSpPr txBox="1"/>
                <p:nvPr/>
              </p:nvSpPr>
              <p:spPr>
                <a:xfrm>
                  <a:off x="3370262" y="5055236"/>
                  <a:ext cx="3029099" cy="15696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Transparency</a:t>
                  </a:r>
                </a:p>
                <a:p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Respecting Differences</a:t>
                  </a:r>
                </a:p>
                <a:p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Setting Team Norms</a:t>
                  </a:r>
                </a:p>
                <a:p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Coordination of Events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508D088-FE97-E1E2-28B5-45B8C96052AA}"/>
                    </a:ext>
                  </a:extLst>
                </p:cNvPr>
                <p:cNvSpPr txBox="1"/>
                <p:nvPr/>
              </p:nvSpPr>
              <p:spPr>
                <a:xfrm>
                  <a:off x="3763912" y="4685904"/>
                  <a:ext cx="240931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i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Working Together</a:t>
                  </a:r>
                </a:p>
              </p:txBody>
            </p:sp>
          </p:grp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1DC528E-15AD-4C1F-3E64-AC2166700E7B}"/>
              </a:ext>
            </a:extLst>
          </p:cNvPr>
          <p:cNvSpPr txBox="1"/>
          <p:nvPr/>
        </p:nvSpPr>
        <p:spPr>
          <a:xfrm>
            <a:off x="10852010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12694726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F442A-4294-EAB8-F5BC-6731DBCD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(Agile) Team Structure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AFBA41C0-8E3B-197E-6CA5-1FAFD87C592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825500"/>
            <a:ext cx="11217275" cy="3730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Different Value Iterations = Different Resources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21F4F77-9262-DC09-30A3-8067A667C0C3}"/>
              </a:ext>
            </a:extLst>
          </p:cNvPr>
          <p:cNvGrpSpPr/>
          <p:nvPr/>
        </p:nvGrpSpPr>
        <p:grpSpPr>
          <a:xfrm>
            <a:off x="614630" y="1419761"/>
            <a:ext cx="10922000" cy="4290604"/>
            <a:chOff x="571500" y="1333501"/>
            <a:chExt cx="10922000" cy="42906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D148FF2-8E06-815F-C8DB-03AFECCDBF8C}"/>
                </a:ext>
              </a:extLst>
            </p:cNvPr>
            <p:cNvGrpSpPr/>
            <p:nvPr/>
          </p:nvGrpSpPr>
          <p:grpSpPr>
            <a:xfrm>
              <a:off x="571500" y="1333501"/>
              <a:ext cx="10922000" cy="4290604"/>
              <a:chOff x="685800" y="1600200"/>
              <a:chExt cx="13106400" cy="5148725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DD5DE62-656B-525C-D17F-EAB71B963903}"/>
                  </a:ext>
                </a:extLst>
              </p:cNvPr>
              <p:cNvSpPr/>
              <p:nvPr/>
            </p:nvSpPr>
            <p:spPr bwMode="auto">
              <a:xfrm>
                <a:off x="5041102" y="2404879"/>
                <a:ext cx="1371600" cy="1371600"/>
              </a:xfrm>
              <a:prstGeom prst="ellipse">
                <a:avLst/>
              </a:prstGeom>
              <a:blipFill dpi="0" rotWithShape="1">
                <a:blip r:embed="rId2"/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F3BD44-59CD-E5A5-3EA6-DB5E194B0BAC}"/>
                  </a:ext>
                </a:extLst>
              </p:cNvPr>
              <p:cNvSpPr txBox="1"/>
              <p:nvPr/>
            </p:nvSpPr>
            <p:spPr>
              <a:xfrm>
                <a:off x="4750404" y="1632674"/>
                <a:ext cx="1952996" cy="480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ARCHITECT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F57D4-071E-2448-088A-EFF0B57B1E26}"/>
                  </a:ext>
                </a:extLst>
              </p:cNvPr>
              <p:cNvSpPr txBox="1"/>
              <p:nvPr/>
            </p:nvSpPr>
            <p:spPr>
              <a:xfrm>
                <a:off x="4263862" y="3836910"/>
                <a:ext cx="2926080" cy="627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Ensures the Capability is Built Right 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71890A2-6F65-ECE5-308F-4BA774D6F01F}"/>
                  </a:ext>
                </a:extLst>
              </p:cNvPr>
              <p:cNvSpPr/>
              <p:nvPr/>
            </p:nvSpPr>
            <p:spPr bwMode="auto">
              <a:xfrm>
                <a:off x="8117347" y="2404879"/>
                <a:ext cx="1371600" cy="1371600"/>
              </a:xfrm>
              <a:prstGeom prst="ellipse">
                <a:avLst/>
              </a:prstGeom>
              <a:blipFill dpi="0" rotWithShape="1">
                <a:blip r:embed="rId3"/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52F4EE3-F8E0-7568-BFC8-5E4511D6142B}"/>
                  </a:ext>
                </a:extLst>
              </p:cNvPr>
              <p:cNvSpPr txBox="1"/>
              <p:nvPr/>
            </p:nvSpPr>
            <p:spPr>
              <a:xfrm>
                <a:off x="7556036" y="1632674"/>
                <a:ext cx="2494222" cy="480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PROJECT LEAD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636CBA-6B81-76F8-A0DB-58B46D104172}"/>
                  </a:ext>
                </a:extLst>
              </p:cNvPr>
              <p:cNvSpPr txBox="1"/>
              <p:nvPr/>
            </p:nvSpPr>
            <p:spPr>
              <a:xfrm>
                <a:off x="7389395" y="3836910"/>
                <a:ext cx="2827506" cy="627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Coordinates the Capability Build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AE0B04C-FBEC-72BB-7F2E-AD164BBF803E}"/>
                  </a:ext>
                </a:extLst>
              </p:cNvPr>
              <p:cNvSpPr/>
              <p:nvPr/>
            </p:nvSpPr>
            <p:spPr bwMode="auto">
              <a:xfrm>
                <a:off x="11212736" y="2404879"/>
                <a:ext cx="1371600" cy="1371600"/>
              </a:xfrm>
              <a:prstGeom prst="ellipse">
                <a:avLst/>
              </a:prstGeom>
              <a:blipFill dpi="0" rotWithShape="1">
                <a:blip r:embed="rId4"/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D8F93F9-81EE-34B8-A47D-D826150540E8}"/>
                  </a:ext>
                </a:extLst>
              </p:cNvPr>
              <p:cNvSpPr txBox="1"/>
              <p:nvPr/>
            </p:nvSpPr>
            <p:spPr>
              <a:xfrm>
                <a:off x="10530662" y="1632674"/>
                <a:ext cx="2735748" cy="480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TEAM MEMBERS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24AF99-33EE-EF2A-CCD7-318C31A2D117}"/>
                  </a:ext>
                </a:extLst>
              </p:cNvPr>
              <p:cNvSpPr txBox="1"/>
              <p:nvPr/>
            </p:nvSpPr>
            <p:spPr>
              <a:xfrm>
                <a:off x="10484784" y="3836910"/>
                <a:ext cx="28275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Builds the Capability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4E0A36E-F5C3-DF98-BE67-D9D1A20BC60A}"/>
                  </a:ext>
                </a:extLst>
              </p:cNvPr>
              <p:cNvSpPr/>
              <p:nvPr/>
            </p:nvSpPr>
            <p:spPr bwMode="auto">
              <a:xfrm>
                <a:off x="1926568" y="2404879"/>
                <a:ext cx="1371600" cy="1371600"/>
              </a:xfrm>
              <a:prstGeom prst="ellipse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3D6ED8-F2E4-6CA5-4BBC-C0DA69D9D4C2}"/>
                  </a:ext>
                </a:extLst>
              </p:cNvPr>
              <p:cNvSpPr txBox="1"/>
              <p:nvPr/>
            </p:nvSpPr>
            <p:spPr>
              <a:xfrm>
                <a:off x="1896595" y="1632674"/>
                <a:ext cx="1431546" cy="480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OWNER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BA21EA-651F-DB12-F83F-68190474B07E}"/>
                  </a:ext>
                </a:extLst>
              </p:cNvPr>
              <p:cNvSpPr txBox="1"/>
              <p:nvPr/>
            </p:nvSpPr>
            <p:spPr>
              <a:xfrm>
                <a:off x="1198615" y="3836910"/>
                <a:ext cx="2827506" cy="627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Ensures the Right Capability is Built 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34632B6-64DB-3BAD-9FD7-7652EA5C04B5}"/>
                  </a:ext>
                </a:extLst>
              </p:cNvPr>
              <p:cNvCxnSpPr/>
              <p:nvPr/>
            </p:nvCxnSpPr>
            <p:spPr bwMode="auto">
              <a:xfrm flipV="1">
                <a:off x="1012168" y="3119777"/>
                <a:ext cx="9144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42DFB40-0CCB-580C-0C5E-D2A616BFBE8D}"/>
                  </a:ext>
                </a:extLst>
              </p:cNvPr>
              <p:cNvCxnSpPr>
                <a:stCxn id="14" idx="6"/>
                <a:endCxn id="5" idx="2"/>
              </p:cNvCxnSpPr>
              <p:nvPr/>
            </p:nvCxnSpPr>
            <p:spPr bwMode="auto">
              <a:xfrm>
                <a:off x="3298168" y="3090679"/>
                <a:ext cx="174293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8840EAB-8EBE-F39E-4D78-39DB6A6CBC91}"/>
                  </a:ext>
                </a:extLst>
              </p:cNvPr>
              <p:cNvCxnSpPr>
                <a:stCxn id="5" idx="6"/>
                <a:endCxn id="8" idx="2"/>
              </p:cNvCxnSpPr>
              <p:nvPr/>
            </p:nvCxnSpPr>
            <p:spPr bwMode="auto">
              <a:xfrm>
                <a:off x="6412702" y="3090679"/>
                <a:ext cx="1704646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4499842-F8A2-2029-F461-7756F569909E}"/>
                  </a:ext>
                </a:extLst>
              </p:cNvPr>
              <p:cNvCxnSpPr>
                <a:stCxn id="8" idx="6"/>
                <a:endCxn id="11" idx="2"/>
              </p:cNvCxnSpPr>
              <p:nvPr/>
            </p:nvCxnSpPr>
            <p:spPr bwMode="auto">
              <a:xfrm>
                <a:off x="9488947" y="3090679"/>
                <a:ext cx="172378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med" len="sm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C41F9D5-D676-FDB7-E2F9-1B3A69DFBE29}"/>
                  </a:ext>
                </a:extLst>
              </p:cNvPr>
              <p:cNvCxnSpPr>
                <a:stCxn id="11" idx="6"/>
              </p:cNvCxnSpPr>
              <p:nvPr/>
            </p:nvCxnSpPr>
            <p:spPr bwMode="auto">
              <a:xfrm flipV="1">
                <a:off x="12584336" y="3078690"/>
                <a:ext cx="979265" cy="1198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med" len="sm"/>
              </a:ln>
              <a:effectLst/>
            </p:spPr>
          </p:cxn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F3910A3-ECD6-9F93-88D6-C82F3C8EB85C}"/>
                  </a:ext>
                </a:extLst>
              </p:cNvPr>
              <p:cNvSpPr/>
              <p:nvPr/>
            </p:nvSpPr>
            <p:spPr bwMode="auto">
              <a:xfrm>
                <a:off x="1930500" y="4839285"/>
                <a:ext cx="1371600" cy="1371601"/>
              </a:xfrm>
              <a:prstGeom prst="ellipse">
                <a:avLst/>
              </a:prstGeom>
              <a:blipFill dpi="0" rotWithShape="1">
                <a:blip r:embed="rId6"/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325548F-EE22-776E-FBAE-043C92F5B653}"/>
                  </a:ext>
                </a:extLst>
              </p:cNvPr>
              <p:cNvSpPr txBox="1"/>
              <p:nvPr/>
            </p:nvSpPr>
            <p:spPr>
              <a:xfrm>
                <a:off x="1409546" y="6305727"/>
                <a:ext cx="2413507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STAKEHOLDERS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33587ED-05D6-2588-A339-97D3302AC5E9}"/>
                  </a:ext>
                </a:extLst>
              </p:cNvPr>
              <p:cNvSpPr/>
              <p:nvPr/>
            </p:nvSpPr>
            <p:spPr bwMode="auto">
              <a:xfrm>
                <a:off x="11209700" y="4839285"/>
                <a:ext cx="1371600" cy="1371601"/>
              </a:xfrm>
              <a:prstGeom prst="ellipse">
                <a:avLst/>
              </a:prstGeom>
              <a:blipFill dpi="0" rotWithShape="1">
                <a:blip r:embed="rId7"/>
                <a:srcRect/>
                <a:stretch>
                  <a:fillRect l="10000" t="10000" r="10000" b="10000"/>
                </a:stretch>
              </a:blip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174B51-DC09-18CE-0B01-05BDFFF6B367}"/>
                  </a:ext>
                </a:extLst>
              </p:cNvPr>
              <p:cNvSpPr txBox="1"/>
              <p:nvPr/>
            </p:nvSpPr>
            <p:spPr>
              <a:xfrm>
                <a:off x="10929544" y="6305727"/>
                <a:ext cx="1931915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SPECIALISTS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E8B105A-7AEB-0011-2166-57D82BA7DC74}"/>
                  </a:ext>
                </a:extLst>
              </p:cNvPr>
              <p:cNvSpPr txBox="1"/>
              <p:nvPr/>
            </p:nvSpPr>
            <p:spPr>
              <a:xfrm>
                <a:off x="1432814" y="1975453"/>
                <a:ext cx="2359108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Product/Service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79FA8D9-FDEE-D1CF-1084-76CB6E11835D}"/>
                  </a:ext>
                </a:extLst>
              </p:cNvPr>
              <p:cNvSpPr txBox="1"/>
              <p:nvPr/>
            </p:nvSpPr>
            <p:spPr>
              <a:xfrm>
                <a:off x="4978274" y="1975453"/>
                <a:ext cx="1497256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Tech/Ops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0955B90-1CA6-4D41-8C79-B0DFA18971A2}"/>
                  </a:ext>
                </a:extLst>
              </p:cNvPr>
              <p:cNvSpPr txBox="1"/>
              <p:nvPr/>
            </p:nvSpPr>
            <p:spPr>
              <a:xfrm>
                <a:off x="7663028" y="1975453"/>
                <a:ext cx="2280239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Project Specific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E867DB8-C2A3-2267-AD5C-0F141B5765F3}"/>
                  </a:ext>
                </a:extLst>
              </p:cNvPr>
              <p:cNvSpPr txBox="1"/>
              <p:nvPr/>
            </p:nvSpPr>
            <p:spPr>
              <a:xfrm>
                <a:off x="10758418" y="1975453"/>
                <a:ext cx="2280239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Project Specific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932F3C2-0B2A-FA30-FF4A-F9DC00FEB8A2}"/>
                  </a:ext>
                </a:extLst>
              </p:cNvPr>
              <p:cNvSpPr/>
              <p:nvPr/>
            </p:nvSpPr>
            <p:spPr bwMode="auto">
              <a:xfrm>
                <a:off x="4287298" y="4811853"/>
                <a:ext cx="2755679" cy="1426464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Executives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Operations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Technology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External Orgs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CDE61ADD-A67E-E46F-40B1-91BB3BDE3D7C}"/>
                  </a:ext>
                </a:extLst>
              </p:cNvPr>
              <p:cNvCxnSpPr>
                <a:stCxn id="22" idx="6"/>
                <a:endCxn id="32" idx="1"/>
              </p:cNvCxnSpPr>
              <p:nvPr/>
            </p:nvCxnSpPr>
            <p:spPr bwMode="auto">
              <a:xfrm flipV="1">
                <a:off x="3302100" y="5525085"/>
                <a:ext cx="985198" cy="1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399712B-CC2A-40D7-F5FE-3AEA73F1DC65}"/>
                  </a:ext>
                </a:extLst>
              </p:cNvPr>
              <p:cNvSpPr/>
              <p:nvPr/>
            </p:nvSpPr>
            <p:spPr bwMode="auto">
              <a:xfrm>
                <a:off x="7441985" y="4811853"/>
                <a:ext cx="2755679" cy="1426464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Functional Experts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Operational Experts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Technology Experts</a:t>
                </a:r>
              </a:p>
              <a:p>
                <a:pPr marL="238115" indent="-238115"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buFont typeface="Arial" panose="020B0604020202020204" pitchFamily="34" charset="0"/>
                  <a:buChar char="•"/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r>
                  <a:rPr lang="en-US" sz="14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External Experts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4BCE687B-ECC8-2D7B-065C-4AB41F0F79FD}"/>
                  </a:ext>
                </a:extLst>
              </p:cNvPr>
              <p:cNvCxnSpPr>
                <a:stCxn id="25" idx="2"/>
                <a:endCxn id="34" idx="3"/>
              </p:cNvCxnSpPr>
              <p:nvPr/>
            </p:nvCxnSpPr>
            <p:spPr bwMode="auto">
              <a:xfrm flipH="1" flipV="1">
                <a:off x="10197664" y="5525085"/>
                <a:ext cx="1012037" cy="1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2">
                    <a:lumMod val="75000"/>
                    <a:lumOff val="25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9DFFCB8-A288-AE5B-88A9-6B5B409481BE}"/>
                  </a:ext>
                </a:extLst>
              </p:cNvPr>
              <p:cNvSpPr/>
              <p:nvPr/>
            </p:nvSpPr>
            <p:spPr bwMode="auto">
              <a:xfrm>
                <a:off x="685800" y="1600200"/>
                <a:ext cx="13106400" cy="2962656"/>
              </a:xfrm>
              <a:prstGeom prst="rect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379662" eaLnBrk="0" fontAlgn="base" hangingPunct="0">
                  <a:spcBef>
                    <a:spcPct val="10000"/>
                  </a:spcBef>
                  <a:spcAft>
                    <a:spcPct val="10000"/>
                  </a:spcAft>
                  <a:tabLst>
                    <a:tab pos="158744" algn="l"/>
                    <a:tab pos="519886" algn="l"/>
                    <a:tab pos="4338993" algn="r"/>
                    <a:tab pos="4815224" algn="r"/>
                    <a:tab pos="5143294" algn="r"/>
                    <a:tab pos="5721386" algn="l"/>
                    <a:tab pos="5853673" algn="l"/>
                    <a:tab pos="6241271" algn="r"/>
                    <a:tab pos="6288894" algn="r"/>
                    <a:tab pos="6815394" algn="r"/>
                    <a:tab pos="6906672" algn="r"/>
                  </a:tabLst>
                </a:pPr>
                <a:endParaRPr lang="en-US" sz="1333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1967D2C-511F-EE0A-0F60-86695FA0A436}"/>
                </a:ext>
              </a:extLst>
            </p:cNvPr>
            <p:cNvGrpSpPr/>
            <p:nvPr/>
          </p:nvGrpSpPr>
          <p:grpSpPr>
            <a:xfrm>
              <a:off x="1112804" y="3486573"/>
              <a:ext cx="510871" cy="1147952"/>
              <a:chOff x="1112804" y="3486573"/>
              <a:chExt cx="510871" cy="1147952"/>
            </a:xfrm>
          </p:grpSpPr>
          <p:sp>
            <p:nvSpPr>
              <p:cNvPr id="37" name="Arrow: Up 36">
                <a:extLst>
                  <a:ext uri="{FF2B5EF4-FFF2-40B4-BE49-F238E27FC236}">
                    <a16:creationId xmlns:a16="http://schemas.microsoft.com/office/drawing/2014/main" id="{8FDCD675-A52F-7D4B-B1DC-9F7D8179DD61}"/>
                  </a:ext>
                </a:extLst>
              </p:cNvPr>
              <p:cNvSpPr/>
              <p:nvPr/>
            </p:nvSpPr>
            <p:spPr>
              <a:xfrm>
                <a:off x="1112804" y="3486573"/>
                <a:ext cx="138023" cy="1143000"/>
              </a:xfrm>
              <a:prstGeom prst="upArrow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B7533D-9FBF-32AA-862F-B693A4B306AD}"/>
                  </a:ext>
                </a:extLst>
              </p:cNvPr>
              <p:cNvSpPr/>
              <p:nvPr/>
            </p:nvSpPr>
            <p:spPr>
              <a:xfrm>
                <a:off x="1166475" y="4570517"/>
                <a:ext cx="457200" cy="64008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2208190-AD2D-6B74-D3C8-D12B4B3E1C94}"/>
                </a:ext>
              </a:extLst>
            </p:cNvPr>
            <p:cNvGrpSpPr/>
            <p:nvPr/>
          </p:nvGrpSpPr>
          <p:grpSpPr>
            <a:xfrm>
              <a:off x="10488731" y="3486573"/>
              <a:ext cx="491142" cy="1153706"/>
              <a:chOff x="10488731" y="3486573"/>
              <a:chExt cx="491142" cy="1153706"/>
            </a:xfrm>
          </p:grpSpPr>
          <p:sp>
            <p:nvSpPr>
              <p:cNvPr id="38" name="Arrow: Up 37">
                <a:extLst>
                  <a:ext uri="{FF2B5EF4-FFF2-40B4-BE49-F238E27FC236}">
                    <a16:creationId xmlns:a16="http://schemas.microsoft.com/office/drawing/2014/main" id="{34872276-FC5B-A8B4-6E54-8037B83897A4}"/>
                  </a:ext>
                </a:extLst>
              </p:cNvPr>
              <p:cNvSpPr/>
              <p:nvPr/>
            </p:nvSpPr>
            <p:spPr>
              <a:xfrm>
                <a:off x="10841850" y="3486573"/>
                <a:ext cx="138023" cy="1143000"/>
              </a:xfrm>
              <a:prstGeom prst="upArrow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53C69E2-587E-53BE-9859-95640D01A0E2}"/>
                  </a:ext>
                </a:extLst>
              </p:cNvPr>
              <p:cNvSpPr/>
              <p:nvPr/>
            </p:nvSpPr>
            <p:spPr>
              <a:xfrm>
                <a:off x="10488731" y="4576271"/>
                <a:ext cx="457200" cy="64008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12BEBC1-81C7-8FBB-C81B-B69D85A3D7E1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11578305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440E-C67A-383C-B045-E78C77F61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that Limit Strategic Results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08B2D1-1E83-03CB-43FC-B06EE43CC273}"/>
              </a:ext>
            </a:extLst>
          </p:cNvPr>
          <p:cNvGrpSpPr/>
          <p:nvPr/>
        </p:nvGrpSpPr>
        <p:grpSpPr>
          <a:xfrm>
            <a:off x="267419" y="1339405"/>
            <a:ext cx="11635876" cy="2739605"/>
            <a:chOff x="267419" y="1555055"/>
            <a:chExt cx="11635876" cy="27396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B3DA88D-E4AE-A38F-5309-EF6C4BD203A2}"/>
                </a:ext>
              </a:extLst>
            </p:cNvPr>
            <p:cNvGrpSpPr/>
            <p:nvPr/>
          </p:nvGrpSpPr>
          <p:grpSpPr>
            <a:xfrm>
              <a:off x="267419" y="1555055"/>
              <a:ext cx="11635876" cy="548640"/>
              <a:chOff x="267419" y="1555055"/>
              <a:chExt cx="11635876" cy="54864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03E69F94-9193-FBD4-BA80-B1F949662406}"/>
                  </a:ext>
                </a:extLst>
              </p:cNvPr>
              <p:cNvSpPr/>
              <p:nvPr/>
            </p:nvSpPr>
            <p:spPr>
              <a:xfrm>
                <a:off x="267419" y="1555055"/>
                <a:ext cx="1097280" cy="548640"/>
              </a:xfrm>
              <a:prstGeom prst="round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/>
                  <a:t>Vision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E59B1443-68D4-F1F7-42F8-70A258EB9D5A}"/>
                  </a:ext>
                </a:extLst>
              </p:cNvPr>
              <p:cNvSpPr/>
              <p:nvPr/>
            </p:nvSpPr>
            <p:spPr>
              <a:xfrm>
                <a:off x="2023851" y="1555055"/>
                <a:ext cx="1097280" cy="54864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/>
                  <a:t>Actionable</a:t>
                </a:r>
              </a:p>
              <a:p>
                <a:pPr algn="ctr"/>
                <a:r>
                  <a:rPr lang="en-US" sz="1400" dirty="0"/>
                  <a:t>Strategy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FAD53DF2-179B-47D5-9F64-056963A8B980}"/>
                  </a:ext>
                </a:extLst>
              </p:cNvPr>
              <p:cNvSpPr/>
              <p:nvPr/>
            </p:nvSpPr>
            <p:spPr>
              <a:xfrm>
                <a:off x="3780283" y="1555055"/>
                <a:ext cx="1097280" cy="548640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/>
                  <a:t>Capabilities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8C9A9C53-6DBB-7177-4E21-DC234B193D17}"/>
                  </a:ext>
                </a:extLst>
              </p:cNvPr>
              <p:cNvSpPr/>
              <p:nvPr/>
            </p:nvSpPr>
            <p:spPr>
              <a:xfrm>
                <a:off x="5536715" y="1555055"/>
                <a:ext cx="1097280" cy="54864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/>
                  <a:t>Incentives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5FE47DC-4087-87A2-8008-B7141DB40232}"/>
                  </a:ext>
                </a:extLst>
              </p:cNvPr>
              <p:cNvSpPr/>
              <p:nvPr/>
            </p:nvSpPr>
            <p:spPr>
              <a:xfrm>
                <a:off x="7293147" y="1555055"/>
                <a:ext cx="1097280" cy="54864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/>
                  <a:t>Resources</a:t>
                </a: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05174D31-5AEB-EC40-92F5-66EEA9A8C1D9}"/>
                  </a:ext>
                </a:extLst>
              </p:cNvPr>
              <p:cNvSpPr/>
              <p:nvPr/>
            </p:nvSpPr>
            <p:spPr>
              <a:xfrm>
                <a:off x="9049579" y="1555055"/>
                <a:ext cx="1097280" cy="548640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/>
                  <a:t>Urgency</a:t>
                </a: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B6FA37CB-4412-BD28-33E7-DD93CEDB94F2}"/>
                  </a:ext>
                </a:extLst>
              </p:cNvPr>
              <p:cNvSpPr/>
              <p:nvPr/>
            </p:nvSpPr>
            <p:spPr>
              <a:xfrm>
                <a:off x="10806015" y="1555055"/>
                <a:ext cx="1097280" cy="548640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b="1" dirty="0"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a:rPr>
                  <a:t>Success</a:t>
                </a:r>
              </a:p>
            </p:txBody>
          </p:sp>
          <p:sp>
            <p:nvSpPr>
              <p:cNvPr id="33" name="Plus Sign 32">
                <a:extLst>
                  <a:ext uri="{FF2B5EF4-FFF2-40B4-BE49-F238E27FC236}">
                    <a16:creationId xmlns:a16="http://schemas.microsoft.com/office/drawing/2014/main" id="{81664A62-040E-EACA-469B-9A408CD9FA0E}"/>
                  </a:ext>
                </a:extLst>
              </p:cNvPr>
              <p:cNvSpPr/>
              <p:nvPr/>
            </p:nvSpPr>
            <p:spPr>
              <a:xfrm>
                <a:off x="1419955" y="1555055"/>
                <a:ext cx="548640" cy="548640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Plus Sign 33">
                <a:extLst>
                  <a:ext uri="{FF2B5EF4-FFF2-40B4-BE49-F238E27FC236}">
                    <a16:creationId xmlns:a16="http://schemas.microsoft.com/office/drawing/2014/main" id="{108CDACF-70CE-CCE8-3179-EFB9014EC8E3}"/>
                  </a:ext>
                </a:extLst>
              </p:cNvPr>
              <p:cNvSpPr/>
              <p:nvPr/>
            </p:nvSpPr>
            <p:spPr>
              <a:xfrm>
                <a:off x="3176387" y="1555055"/>
                <a:ext cx="548640" cy="548640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Plus Sign 34">
                <a:extLst>
                  <a:ext uri="{FF2B5EF4-FFF2-40B4-BE49-F238E27FC236}">
                    <a16:creationId xmlns:a16="http://schemas.microsoft.com/office/drawing/2014/main" id="{D3FF0036-2385-D679-C0BD-7E5A02032140}"/>
                  </a:ext>
                </a:extLst>
              </p:cNvPr>
              <p:cNvSpPr/>
              <p:nvPr/>
            </p:nvSpPr>
            <p:spPr>
              <a:xfrm>
                <a:off x="4932819" y="1555055"/>
                <a:ext cx="548640" cy="548640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Plus Sign 35">
                <a:extLst>
                  <a:ext uri="{FF2B5EF4-FFF2-40B4-BE49-F238E27FC236}">
                    <a16:creationId xmlns:a16="http://schemas.microsoft.com/office/drawing/2014/main" id="{DEFCF00B-6D56-6F61-DDE6-739A3EB91B2B}"/>
                  </a:ext>
                </a:extLst>
              </p:cNvPr>
              <p:cNvSpPr/>
              <p:nvPr/>
            </p:nvSpPr>
            <p:spPr>
              <a:xfrm>
                <a:off x="6689251" y="1555055"/>
                <a:ext cx="548640" cy="548640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Plus Sign 36">
                <a:extLst>
                  <a:ext uri="{FF2B5EF4-FFF2-40B4-BE49-F238E27FC236}">
                    <a16:creationId xmlns:a16="http://schemas.microsoft.com/office/drawing/2014/main" id="{8F331875-BDAC-2B0A-CE4C-EEF012002CB7}"/>
                  </a:ext>
                </a:extLst>
              </p:cNvPr>
              <p:cNvSpPr/>
              <p:nvPr/>
            </p:nvSpPr>
            <p:spPr>
              <a:xfrm>
                <a:off x="8445683" y="1555055"/>
                <a:ext cx="548640" cy="548640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Equals 37">
                <a:extLst>
                  <a:ext uri="{FF2B5EF4-FFF2-40B4-BE49-F238E27FC236}">
                    <a16:creationId xmlns:a16="http://schemas.microsoft.com/office/drawing/2014/main" id="{C83A9135-8884-7F30-2EA4-6FC02529144A}"/>
                  </a:ext>
                </a:extLst>
              </p:cNvPr>
              <p:cNvSpPr/>
              <p:nvPr/>
            </p:nvSpPr>
            <p:spPr>
              <a:xfrm>
                <a:off x="10202115" y="1555055"/>
                <a:ext cx="548640" cy="548640"/>
              </a:xfrm>
              <a:prstGeom prst="mathEqual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999F786-5D20-E26B-50CF-54F78850D840}"/>
                </a:ext>
              </a:extLst>
            </p:cNvPr>
            <p:cNvSpPr/>
            <p:nvPr/>
          </p:nvSpPr>
          <p:spPr>
            <a:xfrm>
              <a:off x="267419" y="3746020"/>
              <a:ext cx="1097280" cy="548640"/>
            </a:xfrm>
            <a:prstGeom prst="roundRect">
              <a:avLst/>
            </a:prstGeom>
            <a:solidFill>
              <a:srgbClr val="FF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Confusion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3FB613C-F394-BF9D-2BB7-ABC1C58528D0}"/>
                </a:ext>
              </a:extLst>
            </p:cNvPr>
            <p:cNvSpPr/>
            <p:nvPr/>
          </p:nvSpPr>
          <p:spPr>
            <a:xfrm>
              <a:off x="2023851" y="3746020"/>
              <a:ext cx="1097280" cy="548640"/>
            </a:xfrm>
            <a:prstGeom prst="roundRect">
              <a:avLst/>
            </a:prstGeom>
            <a:solidFill>
              <a:srgbClr val="FF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False Starts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225ECF7-513C-2FEC-38A5-26C3A1385A61}"/>
                </a:ext>
              </a:extLst>
            </p:cNvPr>
            <p:cNvSpPr/>
            <p:nvPr/>
          </p:nvSpPr>
          <p:spPr>
            <a:xfrm>
              <a:off x="3780283" y="3746020"/>
              <a:ext cx="1097280" cy="548640"/>
            </a:xfrm>
            <a:prstGeom prst="roundRect">
              <a:avLst/>
            </a:prstGeom>
            <a:solidFill>
              <a:srgbClr val="FF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Anxiety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BAA8824-3433-BEB3-20CB-C461E8296C42}"/>
                </a:ext>
              </a:extLst>
            </p:cNvPr>
            <p:cNvSpPr/>
            <p:nvPr/>
          </p:nvSpPr>
          <p:spPr>
            <a:xfrm>
              <a:off x="5536715" y="3746020"/>
              <a:ext cx="1097280" cy="548640"/>
            </a:xfrm>
            <a:prstGeom prst="roundRect">
              <a:avLst/>
            </a:prstGeom>
            <a:solidFill>
              <a:srgbClr val="FF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Restraint &amp; Resistance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231465B-F3FD-798F-A29E-23EC375A77AB}"/>
                </a:ext>
              </a:extLst>
            </p:cNvPr>
            <p:cNvSpPr/>
            <p:nvPr/>
          </p:nvSpPr>
          <p:spPr>
            <a:xfrm>
              <a:off x="7293147" y="3746020"/>
              <a:ext cx="1097280" cy="548640"/>
            </a:xfrm>
            <a:prstGeom prst="roundRect">
              <a:avLst/>
            </a:prstGeom>
            <a:solidFill>
              <a:srgbClr val="FF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Frustration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F25F456-E114-57A5-813F-F2BC09C3072E}"/>
                </a:ext>
              </a:extLst>
            </p:cNvPr>
            <p:cNvSpPr/>
            <p:nvPr/>
          </p:nvSpPr>
          <p:spPr>
            <a:xfrm>
              <a:off x="9049579" y="3746020"/>
              <a:ext cx="1097280" cy="548640"/>
            </a:xfrm>
            <a:prstGeom prst="roundRect">
              <a:avLst/>
            </a:prstGeom>
            <a:solidFill>
              <a:srgbClr val="FF00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Apathy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671ECE5-0B70-C00B-3A93-D490B78BE3F3}"/>
                </a:ext>
              </a:extLst>
            </p:cNvPr>
            <p:cNvSpPr/>
            <p:nvPr/>
          </p:nvSpPr>
          <p:spPr>
            <a:xfrm>
              <a:off x="267419" y="2247889"/>
              <a:ext cx="1097280" cy="914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Lacking Vision</a:t>
              </a:r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0087E22E-36D4-6002-31AA-3A4E3911EDD3}"/>
                </a:ext>
              </a:extLst>
            </p:cNvPr>
            <p:cNvSpPr/>
            <p:nvPr/>
          </p:nvSpPr>
          <p:spPr>
            <a:xfrm>
              <a:off x="678899" y="3259720"/>
              <a:ext cx="274320" cy="36576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C9ADC88A-6A2A-AD63-E4DF-5B4A497B2A16}"/>
                </a:ext>
              </a:extLst>
            </p:cNvPr>
            <p:cNvSpPr/>
            <p:nvPr/>
          </p:nvSpPr>
          <p:spPr>
            <a:xfrm>
              <a:off x="2435331" y="3259720"/>
              <a:ext cx="274320" cy="36576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18D662AA-85C4-AB52-75C5-E66189511303}"/>
                </a:ext>
              </a:extLst>
            </p:cNvPr>
            <p:cNvSpPr/>
            <p:nvPr/>
          </p:nvSpPr>
          <p:spPr>
            <a:xfrm>
              <a:off x="4210882" y="3259720"/>
              <a:ext cx="274320" cy="36576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20AB63CB-23CE-B9F0-F9CC-1609CB86E4FA}"/>
                </a:ext>
              </a:extLst>
            </p:cNvPr>
            <p:cNvSpPr/>
            <p:nvPr/>
          </p:nvSpPr>
          <p:spPr>
            <a:xfrm>
              <a:off x="5946383" y="3259720"/>
              <a:ext cx="274320" cy="36576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0295F960-E46F-A934-B6E6-EE559F402A71}"/>
                </a:ext>
              </a:extLst>
            </p:cNvPr>
            <p:cNvSpPr/>
            <p:nvPr/>
          </p:nvSpPr>
          <p:spPr>
            <a:xfrm>
              <a:off x="7704627" y="3259720"/>
              <a:ext cx="274320" cy="36576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FCBC780F-F075-E388-691A-0B746067357B}"/>
                </a:ext>
              </a:extLst>
            </p:cNvPr>
            <p:cNvSpPr/>
            <p:nvPr/>
          </p:nvSpPr>
          <p:spPr>
            <a:xfrm>
              <a:off x="9461059" y="3259720"/>
              <a:ext cx="274320" cy="36576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5961FD0-2C8D-31B2-A642-3E96EDE16D02}"/>
                </a:ext>
              </a:extLst>
            </p:cNvPr>
            <p:cNvSpPr/>
            <p:nvPr/>
          </p:nvSpPr>
          <p:spPr>
            <a:xfrm>
              <a:off x="2023851" y="2247889"/>
              <a:ext cx="1097280" cy="914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Lacking Actionable Strategy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B24F4AE-8C04-EEAC-F96E-513C35A6F42A}"/>
                </a:ext>
              </a:extLst>
            </p:cNvPr>
            <p:cNvSpPr/>
            <p:nvPr/>
          </p:nvSpPr>
          <p:spPr>
            <a:xfrm>
              <a:off x="3799402" y="2247889"/>
              <a:ext cx="1097280" cy="914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Lacking Capabilities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9A1A3AE-AFEE-3F2B-1995-2696AE1FE23B}"/>
                </a:ext>
              </a:extLst>
            </p:cNvPr>
            <p:cNvSpPr/>
            <p:nvPr/>
          </p:nvSpPr>
          <p:spPr>
            <a:xfrm>
              <a:off x="5534903" y="2247889"/>
              <a:ext cx="1097280" cy="914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Lacking Incentives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6D3AA59-B639-532E-212B-8C91FF97CB90}"/>
                </a:ext>
              </a:extLst>
            </p:cNvPr>
            <p:cNvSpPr/>
            <p:nvPr/>
          </p:nvSpPr>
          <p:spPr>
            <a:xfrm>
              <a:off x="7293147" y="2247889"/>
              <a:ext cx="1097280" cy="914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Lacking Resources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0609363-5042-6E9C-4B78-C76EB6C23F64}"/>
                </a:ext>
              </a:extLst>
            </p:cNvPr>
            <p:cNvSpPr/>
            <p:nvPr/>
          </p:nvSpPr>
          <p:spPr>
            <a:xfrm>
              <a:off x="9055224" y="2247889"/>
              <a:ext cx="1097280" cy="914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Lacking Urgency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B532C224-4D30-2362-3061-1602B9F46A14}"/>
              </a:ext>
            </a:extLst>
          </p:cNvPr>
          <p:cNvSpPr/>
          <p:nvPr/>
        </p:nvSpPr>
        <p:spPr>
          <a:xfrm>
            <a:off x="1602983" y="4303990"/>
            <a:ext cx="3931920" cy="2011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i="1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Success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Transparency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Stakeholder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Involvement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B8C9C4C-3E91-3B41-2540-CEE729EE8F75}"/>
              </a:ext>
            </a:extLst>
          </p:cNvPr>
          <p:cNvSpPr/>
          <p:nvPr/>
        </p:nvSpPr>
        <p:spPr>
          <a:xfrm>
            <a:off x="6653262" y="4303990"/>
            <a:ext cx="3931920" cy="2011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i="1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Limiting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Organizational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Contradicting Priorities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FB0FEC-5D64-6FEB-D950-98C3EDA9DF70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39807184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BE9BC7DD-3701-B9DF-662F-B8F871310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92D30-E6B7-0452-0B7D-A0BEDF965EC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825500"/>
            <a:ext cx="11217275" cy="3730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What Makes an Organizational or Team Culture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018A6F-55CE-9EA7-D1D9-F6E444303B2C}"/>
              </a:ext>
            </a:extLst>
          </p:cNvPr>
          <p:cNvGrpSpPr/>
          <p:nvPr/>
        </p:nvGrpSpPr>
        <p:grpSpPr>
          <a:xfrm>
            <a:off x="2019300" y="1428750"/>
            <a:ext cx="7943850" cy="4981574"/>
            <a:chOff x="2019300" y="1619250"/>
            <a:chExt cx="7943850" cy="49815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A2650B-7ED4-350D-2E17-E135E02D863E}"/>
                </a:ext>
              </a:extLst>
            </p:cNvPr>
            <p:cNvGrpSpPr/>
            <p:nvPr/>
          </p:nvGrpSpPr>
          <p:grpSpPr>
            <a:xfrm>
              <a:off x="2607945" y="2486024"/>
              <a:ext cx="6766560" cy="4114800"/>
              <a:chOff x="2590800" y="2486024"/>
              <a:chExt cx="6766560" cy="411480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47C48A0-4597-336E-5849-8E1EAA4A3581}"/>
                  </a:ext>
                </a:extLst>
              </p:cNvPr>
              <p:cNvSpPr/>
              <p:nvPr/>
            </p:nvSpPr>
            <p:spPr>
              <a:xfrm>
                <a:off x="2590800" y="2486024"/>
                <a:ext cx="6766560" cy="4114800"/>
              </a:xfrm>
              <a:prstGeom prst="rect">
                <a:avLst/>
              </a:prstGeom>
              <a:solidFill>
                <a:schemeClr val="accent4"/>
              </a:solidFill>
              <a:effectLst>
                <a:innerShdw blurRad="3810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" name="Picture 9" descr="A colorful circles with white text&#10;&#10;Description automatically generated">
                <a:extLst>
                  <a:ext uri="{FF2B5EF4-FFF2-40B4-BE49-F238E27FC236}">
                    <a16:creationId xmlns:a16="http://schemas.microsoft.com/office/drawing/2014/main" id="{BFA70B97-B28E-6BFD-CEE5-3CFCDAD1E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6569" y="2782635"/>
                <a:ext cx="6255023" cy="3521578"/>
              </a:xfrm>
              <a:prstGeom prst="rect">
                <a:avLst/>
              </a:prstGeom>
              <a:noFill/>
              <a:effectLst>
                <a:softEdge rad="38100"/>
              </a:effec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39C50F7-D09E-021F-A317-60051A9EA420}"/>
                </a:ext>
              </a:extLst>
            </p:cNvPr>
            <p:cNvGrpSpPr/>
            <p:nvPr/>
          </p:nvGrpSpPr>
          <p:grpSpPr>
            <a:xfrm>
              <a:off x="2019300" y="1619250"/>
              <a:ext cx="7943850" cy="713038"/>
              <a:chOff x="2019300" y="1476375"/>
              <a:chExt cx="7943850" cy="71303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3C5B145B-11A5-B6BF-51BF-5DEA9B9E239F}"/>
                  </a:ext>
                </a:extLst>
              </p:cNvPr>
              <p:cNvSpPr/>
              <p:nvPr/>
            </p:nvSpPr>
            <p:spPr>
              <a:xfrm>
                <a:off x="2019300" y="1476375"/>
                <a:ext cx="1981200" cy="713038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Behaviors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ED8FCCF1-0A84-EB11-6645-57607909FAD8}"/>
                  </a:ext>
                </a:extLst>
              </p:cNvPr>
              <p:cNvSpPr/>
              <p:nvPr/>
            </p:nvSpPr>
            <p:spPr>
              <a:xfrm>
                <a:off x="5000625" y="1476375"/>
                <a:ext cx="1981200" cy="713038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Beliefs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493E062-96A2-D788-B59D-AB2D05AFF679}"/>
                  </a:ext>
                </a:extLst>
              </p:cNvPr>
              <p:cNvSpPr/>
              <p:nvPr/>
            </p:nvSpPr>
            <p:spPr>
              <a:xfrm>
                <a:off x="7981950" y="1476375"/>
                <a:ext cx="1981200" cy="713038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Culture</a:t>
                </a:r>
              </a:p>
            </p:txBody>
          </p:sp>
          <p:sp>
            <p:nvSpPr>
              <p:cNvPr id="16" name="Cross 15">
                <a:extLst>
                  <a:ext uri="{FF2B5EF4-FFF2-40B4-BE49-F238E27FC236}">
                    <a16:creationId xmlns:a16="http://schemas.microsoft.com/office/drawing/2014/main" id="{DDC9AAAD-24B2-E69B-6A26-A24B002EEA30}"/>
                  </a:ext>
                </a:extLst>
              </p:cNvPr>
              <p:cNvSpPr/>
              <p:nvPr/>
            </p:nvSpPr>
            <p:spPr>
              <a:xfrm>
                <a:off x="4271962" y="1604294"/>
                <a:ext cx="457200" cy="457200"/>
              </a:xfrm>
              <a:prstGeom prst="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Equals 16">
                <a:extLst>
                  <a:ext uri="{FF2B5EF4-FFF2-40B4-BE49-F238E27FC236}">
                    <a16:creationId xmlns:a16="http://schemas.microsoft.com/office/drawing/2014/main" id="{A0E6A963-7DC3-9C01-0C54-AF267731269D}"/>
                  </a:ext>
                </a:extLst>
              </p:cNvPr>
              <p:cNvSpPr/>
              <p:nvPr/>
            </p:nvSpPr>
            <p:spPr>
              <a:xfrm>
                <a:off x="7141368" y="1558574"/>
                <a:ext cx="642938" cy="548640"/>
              </a:xfrm>
              <a:prstGeom prst="mathEqual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D06AA0D-1467-1826-3E11-A658C4E22E56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17051569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F115-435C-E6A5-FE43-645297595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 Should be Visible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5E9A8-CB31-9E37-8DD1-07496FBD7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Alignment with Stated Values or Beliefs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E1B9BD-45FC-5B7A-DF7F-9AA1165E6CEB}"/>
              </a:ext>
            </a:extLst>
          </p:cNvPr>
          <p:cNvGrpSpPr/>
          <p:nvPr/>
        </p:nvGrpSpPr>
        <p:grpSpPr>
          <a:xfrm>
            <a:off x="603847" y="2147251"/>
            <a:ext cx="7315200" cy="2889589"/>
            <a:chOff x="1923689" y="1828073"/>
            <a:chExt cx="7315200" cy="28895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18D5EF7-E495-AD10-94EC-32DEFB6C63A4}"/>
                </a:ext>
              </a:extLst>
            </p:cNvPr>
            <p:cNvSpPr/>
            <p:nvPr/>
          </p:nvSpPr>
          <p:spPr>
            <a:xfrm>
              <a:off x="1923689" y="1828073"/>
              <a:ext cx="7315200" cy="26517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US" sz="32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Sample Stated Values or Beliefs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319AB3D-D10D-035E-A411-954D904AE156}"/>
                </a:ext>
              </a:extLst>
            </p:cNvPr>
            <p:cNvGrpSpPr/>
            <p:nvPr/>
          </p:nvGrpSpPr>
          <p:grpSpPr>
            <a:xfrm>
              <a:off x="1923689" y="1974462"/>
              <a:ext cx="7315200" cy="2743200"/>
              <a:chOff x="1923689" y="1974462"/>
              <a:chExt cx="7315200" cy="27432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F5A010C-171A-9594-6339-2139663D5237}"/>
                  </a:ext>
                </a:extLst>
              </p:cNvPr>
              <p:cNvSpPr/>
              <p:nvPr/>
            </p:nvSpPr>
            <p:spPr>
              <a:xfrm>
                <a:off x="1923689" y="1974462"/>
                <a:ext cx="7315200" cy="27432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1A8B038-C66F-A3BB-C8E0-DE59DD953115}"/>
                  </a:ext>
                </a:extLst>
              </p:cNvPr>
              <p:cNvGrpSpPr/>
              <p:nvPr/>
            </p:nvGrpSpPr>
            <p:grpSpPr>
              <a:xfrm>
                <a:off x="2489561" y="2405230"/>
                <a:ext cx="6183456" cy="1881665"/>
                <a:chOff x="2370796" y="1099058"/>
                <a:chExt cx="6183456" cy="1881665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EE6E4AF3-670D-E40A-323E-D196AAF50911}"/>
                    </a:ext>
                  </a:extLst>
                </p:cNvPr>
                <p:cNvSpPr/>
                <p:nvPr/>
              </p:nvSpPr>
              <p:spPr>
                <a:xfrm>
                  <a:off x="2370796" y="1847781"/>
                  <a:ext cx="1280160" cy="36576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Integrity</a:t>
                  </a:r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A5E744AD-D452-E329-0794-BAE6DC0DE736}"/>
                    </a:ext>
                  </a:extLst>
                </p:cNvPr>
                <p:cNvSpPr/>
                <p:nvPr/>
              </p:nvSpPr>
              <p:spPr>
                <a:xfrm>
                  <a:off x="5310996" y="1725318"/>
                  <a:ext cx="1280160" cy="36576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Innovation</a:t>
                  </a:r>
                </a:p>
              </p:txBody>
            </p:sp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5E1B470B-3CE0-4223-B434-D7AA5731543B}"/>
                    </a:ext>
                  </a:extLst>
                </p:cNvPr>
                <p:cNvSpPr/>
                <p:nvPr/>
              </p:nvSpPr>
              <p:spPr>
                <a:xfrm>
                  <a:off x="3867490" y="1989861"/>
                  <a:ext cx="1280160" cy="36576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Accountability</a:t>
                  </a:r>
                </a:p>
              </p:txBody>
            </p:sp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8CC17A65-A1F0-8D26-D99B-709E7DEB99A6}"/>
                    </a:ext>
                  </a:extLst>
                </p:cNvPr>
                <p:cNvSpPr/>
                <p:nvPr/>
              </p:nvSpPr>
              <p:spPr>
                <a:xfrm>
                  <a:off x="6524449" y="1257850"/>
                  <a:ext cx="1280160" cy="36576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Respect</a:t>
                  </a:r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53A0A100-62DD-BA2C-A17D-FEA594A667FA}"/>
                    </a:ext>
                  </a:extLst>
                </p:cNvPr>
                <p:cNvSpPr/>
                <p:nvPr/>
              </p:nvSpPr>
              <p:spPr>
                <a:xfrm>
                  <a:off x="3462049" y="1359558"/>
                  <a:ext cx="1280160" cy="36576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Teamwork</a:t>
                  </a: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B6AB74FB-49C7-18ED-7C88-B2E87358AF1C}"/>
                    </a:ext>
                  </a:extLst>
                </p:cNvPr>
                <p:cNvSpPr/>
                <p:nvPr/>
              </p:nvSpPr>
              <p:spPr>
                <a:xfrm>
                  <a:off x="7274092" y="2355621"/>
                  <a:ext cx="1280160" cy="36576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Trust</a:t>
                  </a: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1CFA16A9-C9A2-987B-241D-C1489450D7E0}"/>
                    </a:ext>
                  </a:extLst>
                </p:cNvPr>
                <p:cNvSpPr/>
                <p:nvPr/>
              </p:nvSpPr>
              <p:spPr>
                <a:xfrm>
                  <a:off x="5796375" y="2434954"/>
                  <a:ext cx="1280160" cy="36576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Creativity</a:t>
                  </a: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41214974-A970-6A60-E9B5-E7E434347D69}"/>
                    </a:ext>
                  </a:extLst>
                </p:cNvPr>
                <p:cNvSpPr/>
                <p:nvPr/>
              </p:nvSpPr>
              <p:spPr>
                <a:xfrm>
                  <a:off x="4951274" y="1099058"/>
                  <a:ext cx="1280160" cy="36576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Adaptability</a:t>
                  </a: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B2ABB1B2-862B-51EC-D15F-13FEC2979D54}"/>
                    </a:ext>
                  </a:extLst>
                </p:cNvPr>
                <p:cNvSpPr/>
                <p:nvPr/>
              </p:nvSpPr>
              <p:spPr>
                <a:xfrm>
                  <a:off x="2701484" y="2478084"/>
                  <a:ext cx="1280160" cy="36576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Leadership</a:t>
                  </a: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BE966D9A-741F-A60E-2038-660B1EB5DA9C}"/>
                    </a:ext>
                  </a:extLst>
                </p:cNvPr>
                <p:cNvSpPr/>
                <p:nvPr/>
              </p:nvSpPr>
              <p:spPr>
                <a:xfrm>
                  <a:off x="4318664" y="2614963"/>
                  <a:ext cx="1280160" cy="36576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Transparency</a:t>
                  </a: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A7D3F46B-2912-5804-93BE-108AA3C9D39D}"/>
                    </a:ext>
                  </a:extLst>
                </p:cNvPr>
                <p:cNvSpPr/>
                <p:nvPr/>
              </p:nvSpPr>
              <p:spPr>
                <a:xfrm>
                  <a:off x="6860879" y="1863179"/>
                  <a:ext cx="1280160" cy="36576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2">
                      <a:lumMod val="90000"/>
                      <a:lumOff val="1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Diversity</a:t>
                  </a:r>
                </a:p>
              </p:txBody>
            </p:sp>
          </p:grp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3B22CF7-DF19-B31A-2B63-2BB17F3D2847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70D815-DA85-E5A8-BD32-7188782991FB}"/>
              </a:ext>
            </a:extLst>
          </p:cNvPr>
          <p:cNvGrpSpPr/>
          <p:nvPr/>
        </p:nvGrpSpPr>
        <p:grpSpPr>
          <a:xfrm>
            <a:off x="8536429" y="2406537"/>
            <a:ext cx="3121010" cy="2254022"/>
            <a:chOff x="8536429" y="2406537"/>
            <a:chExt cx="3121010" cy="225402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5DA3A2C-A079-AF8A-F297-DC15B6C527AA}"/>
                </a:ext>
              </a:extLst>
            </p:cNvPr>
            <p:cNvGrpSpPr/>
            <p:nvPr/>
          </p:nvGrpSpPr>
          <p:grpSpPr>
            <a:xfrm>
              <a:off x="8536429" y="2406537"/>
              <a:ext cx="3121010" cy="2254022"/>
              <a:chOff x="8786887" y="2520550"/>
              <a:chExt cx="3121010" cy="2254022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9C3D42A2-05F4-4792-D9D2-87D9087CE28F}"/>
                  </a:ext>
                </a:extLst>
              </p:cNvPr>
              <p:cNvSpPr/>
              <p:nvPr/>
            </p:nvSpPr>
            <p:spPr>
              <a:xfrm>
                <a:off x="9707312" y="2520550"/>
                <a:ext cx="1280160" cy="36576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Innovation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1E2A09A6-50E6-4746-5670-5203533AD5B4}"/>
                  </a:ext>
                </a:extLst>
              </p:cNvPr>
              <p:cNvSpPr/>
              <p:nvPr/>
            </p:nvSpPr>
            <p:spPr>
              <a:xfrm>
                <a:off x="9890192" y="3946986"/>
                <a:ext cx="914400" cy="365760"/>
              </a:xfrm>
              <a:prstGeom prst="round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Learn from Failure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ED0FBA2-29C6-D8FC-E692-65AA0905FF0C}"/>
                  </a:ext>
                </a:extLst>
              </p:cNvPr>
              <p:cNvSpPr/>
              <p:nvPr/>
            </p:nvSpPr>
            <p:spPr>
              <a:xfrm>
                <a:off x="8786887" y="3029757"/>
                <a:ext cx="914400" cy="36576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Experiment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CC9253D2-F012-F6D2-8774-F395494EFFC0}"/>
                  </a:ext>
                </a:extLst>
              </p:cNvPr>
              <p:cNvSpPr/>
              <p:nvPr/>
            </p:nvSpPr>
            <p:spPr>
              <a:xfrm>
                <a:off x="9890192" y="3029757"/>
                <a:ext cx="914400" cy="36576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Continuous Learning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F0EA2A0A-AA25-7D19-DE8F-2DD7385451B3}"/>
                  </a:ext>
                </a:extLst>
              </p:cNvPr>
              <p:cNvSpPr/>
              <p:nvPr/>
            </p:nvSpPr>
            <p:spPr>
              <a:xfrm>
                <a:off x="10993497" y="3029757"/>
                <a:ext cx="914400" cy="365760"/>
              </a:xfrm>
              <a:prstGeom prst="round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Continuous Improvement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ED56B47E-8211-5DDC-E98A-BE8D50976EE8}"/>
                  </a:ext>
                </a:extLst>
              </p:cNvPr>
              <p:cNvSpPr/>
              <p:nvPr/>
            </p:nvSpPr>
            <p:spPr>
              <a:xfrm>
                <a:off x="9890192" y="3485159"/>
                <a:ext cx="914400" cy="365760"/>
              </a:xfrm>
              <a:prstGeom prst="round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Formal Training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C9F78CA-31A2-1E23-C09B-289407A58D04}"/>
                  </a:ext>
                </a:extLst>
              </p:cNvPr>
              <p:cNvSpPr/>
              <p:nvPr/>
            </p:nvSpPr>
            <p:spPr>
              <a:xfrm>
                <a:off x="9890192" y="4408812"/>
                <a:ext cx="914400" cy="365760"/>
              </a:xfrm>
              <a:prstGeom prst="round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Shared Experiences</a:t>
                </a: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94A4E4D-EE6C-7D85-5C05-BA944ED3FD58}"/>
                </a:ext>
              </a:extLst>
            </p:cNvPr>
            <p:cNvSpPr/>
            <p:nvPr/>
          </p:nvSpPr>
          <p:spPr>
            <a:xfrm>
              <a:off x="8536429" y="3371146"/>
              <a:ext cx="914400" cy="365760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8575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Low Risk Opportunities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56119F5-8349-CC95-3A73-A6BBF37004E3}"/>
                </a:ext>
              </a:extLst>
            </p:cNvPr>
            <p:cNvSpPr/>
            <p:nvPr/>
          </p:nvSpPr>
          <p:spPr>
            <a:xfrm>
              <a:off x="8536429" y="3832973"/>
              <a:ext cx="914400" cy="365760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8575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Challenging Opportunities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F6C2077-A636-2A82-8DC4-37E0096D99E6}"/>
                </a:ext>
              </a:extLst>
            </p:cNvPr>
            <p:cNvSpPr/>
            <p:nvPr/>
          </p:nvSpPr>
          <p:spPr>
            <a:xfrm>
              <a:off x="10737014" y="3374496"/>
              <a:ext cx="914400" cy="365760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8575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Formal CI Programs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E025D04-B401-2E15-341B-890E4A3130C0}"/>
                </a:ext>
              </a:extLst>
            </p:cNvPr>
            <p:cNvSpPr/>
            <p:nvPr/>
          </p:nvSpPr>
          <p:spPr>
            <a:xfrm>
              <a:off x="10737014" y="3832973"/>
              <a:ext cx="914400" cy="365760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8575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Reports to Sr. Leadership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8130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DDB8-9775-CCD3-6506-89404C346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Comes First, Beliefs or Behaviors?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2271F-6055-4385-CC56-EEC518429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Changing Culture Requires Changing Both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7C8A90-258E-3D11-C8D9-5CE1794EE0AF}"/>
              </a:ext>
            </a:extLst>
          </p:cNvPr>
          <p:cNvGrpSpPr/>
          <p:nvPr/>
        </p:nvGrpSpPr>
        <p:grpSpPr>
          <a:xfrm>
            <a:off x="331894" y="1240155"/>
            <a:ext cx="3566160" cy="5236658"/>
            <a:chOff x="331894" y="1240155"/>
            <a:chExt cx="3566160" cy="523665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539B5F0-B534-32DD-6431-AC6E56C4BA98}"/>
                </a:ext>
              </a:extLst>
            </p:cNvPr>
            <p:cNvSpPr/>
            <p:nvPr/>
          </p:nvSpPr>
          <p:spPr>
            <a:xfrm>
              <a:off x="331894" y="1240155"/>
              <a:ext cx="3566160" cy="2560320"/>
            </a:xfrm>
            <a:prstGeom prst="round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ctr"/>
              <a:r>
                <a:rPr lang="en-US" sz="28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Behaviors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Actions we take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Decisions we make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Tasks we perform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we work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we interact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Developed over Time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CDEA08B-A645-DF08-BA83-8B06ECCA251E}"/>
                </a:ext>
              </a:extLst>
            </p:cNvPr>
            <p:cNvSpPr/>
            <p:nvPr/>
          </p:nvSpPr>
          <p:spPr>
            <a:xfrm>
              <a:off x="331894" y="3916493"/>
              <a:ext cx="3566160" cy="2560320"/>
            </a:xfrm>
            <a:prstGeom prst="round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/>
            <a:lstStyle/>
            <a:p>
              <a:pPr algn="ctr"/>
              <a:r>
                <a:rPr lang="en-US" sz="28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Beliefs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we think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Input into Decisions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Drives commitments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How we trust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Where we get information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Developed over time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638F832-7430-6156-B5A2-F491798B1E51}"/>
              </a:ext>
            </a:extLst>
          </p:cNvPr>
          <p:cNvGrpSpPr/>
          <p:nvPr/>
        </p:nvGrpSpPr>
        <p:grpSpPr>
          <a:xfrm>
            <a:off x="5245563" y="848529"/>
            <a:ext cx="4878305" cy="1626528"/>
            <a:chOff x="5245563" y="770895"/>
            <a:chExt cx="4878305" cy="1626528"/>
          </a:xfrm>
        </p:grpSpPr>
        <p:pic>
          <p:nvPicPr>
            <p:cNvPr id="6" name="Picture 5" descr="A chicken standing on an egg&#10;&#10;Description automatically generated">
              <a:extLst>
                <a:ext uri="{FF2B5EF4-FFF2-40B4-BE49-F238E27FC236}">
                  <a16:creationId xmlns:a16="http://schemas.microsoft.com/office/drawing/2014/main" id="{43469728-3C1B-F0ED-7A92-57892E029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563" y="770895"/>
              <a:ext cx="1341265" cy="1626528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1DC2C3C-BBE3-58FF-AE90-CA086882D039}"/>
                </a:ext>
              </a:extLst>
            </p:cNvPr>
            <p:cNvSpPr/>
            <p:nvPr/>
          </p:nvSpPr>
          <p:spPr>
            <a:xfrm>
              <a:off x="6636222" y="1081239"/>
              <a:ext cx="3487646" cy="10058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US" sz="32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This isn’t a chicken or egg problem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65BD168-3F14-19B4-44DA-A5F92080029E}"/>
              </a:ext>
            </a:extLst>
          </p:cNvPr>
          <p:cNvSpPr txBox="1"/>
          <p:nvPr/>
        </p:nvSpPr>
        <p:spPr>
          <a:xfrm>
            <a:off x="10705360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30C91D-95DD-C768-4205-64083A9C68F6}"/>
              </a:ext>
            </a:extLst>
          </p:cNvPr>
          <p:cNvGrpSpPr/>
          <p:nvPr/>
        </p:nvGrpSpPr>
        <p:grpSpPr>
          <a:xfrm>
            <a:off x="4027594" y="2577818"/>
            <a:ext cx="7709535" cy="3285933"/>
            <a:chOff x="4027594" y="2577818"/>
            <a:chExt cx="7709535" cy="328593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CE32435-4E9C-B16C-75AC-16263F9901F8}"/>
                </a:ext>
              </a:extLst>
            </p:cNvPr>
            <p:cNvGrpSpPr/>
            <p:nvPr/>
          </p:nvGrpSpPr>
          <p:grpSpPr>
            <a:xfrm>
              <a:off x="4027594" y="2577818"/>
              <a:ext cx="7709535" cy="3285933"/>
              <a:chOff x="4027594" y="1895667"/>
              <a:chExt cx="7709535" cy="3285933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5465BC1-9958-9A22-749B-B2092BFC878A}"/>
                  </a:ext>
                </a:extLst>
              </p:cNvPr>
              <p:cNvGrpSpPr/>
              <p:nvPr/>
            </p:nvGrpSpPr>
            <p:grpSpPr>
              <a:xfrm>
                <a:off x="4027594" y="1895667"/>
                <a:ext cx="3108960" cy="3285933"/>
                <a:chOff x="4027594" y="1895667"/>
                <a:chExt cx="3108960" cy="3285933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0DE19D3C-1FCE-DCD6-9737-B4DD80C17D3A}"/>
                    </a:ext>
                  </a:extLst>
                </p:cNvPr>
                <p:cNvSpPr/>
                <p:nvPr/>
              </p:nvSpPr>
              <p:spPr>
                <a:xfrm>
                  <a:off x="4027594" y="2621280"/>
                  <a:ext cx="3108960" cy="2560320"/>
                </a:xfrm>
                <a:prstGeom prst="round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t"/>
                <a:lstStyle/>
                <a:p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Technology Advances</a:t>
                  </a:r>
                </a:p>
                <a:p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Working Locations</a:t>
                  </a:r>
                </a:p>
                <a:p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Global Travel</a:t>
                  </a:r>
                </a:p>
                <a:p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Climate Change</a:t>
                  </a:r>
                </a:p>
                <a:p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Scientific Advances</a:t>
                  </a:r>
                </a:p>
                <a:p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Medical Advances</a:t>
                  </a:r>
                </a:p>
                <a:p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Leadership Advances</a:t>
                  </a: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endPara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C30BB4CB-8A7C-6C3F-2BCC-EC89546D6AF7}"/>
                    </a:ext>
                  </a:extLst>
                </p:cNvPr>
                <p:cNvSpPr/>
                <p:nvPr/>
              </p:nvSpPr>
              <p:spPr>
                <a:xfrm>
                  <a:off x="4027594" y="1895667"/>
                  <a:ext cx="3108960" cy="640080"/>
                </a:xfrm>
                <a:prstGeom prst="round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algn="ctr"/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Forced Behavioral Changes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2F22B13-2F4A-2190-A02C-AE5CEFC41B2E}"/>
                  </a:ext>
                </a:extLst>
              </p:cNvPr>
              <p:cNvGrpSpPr/>
              <p:nvPr/>
            </p:nvGrpSpPr>
            <p:grpSpPr>
              <a:xfrm>
                <a:off x="7256569" y="1895667"/>
                <a:ext cx="4480560" cy="3285933"/>
                <a:chOff x="7256569" y="1895667"/>
                <a:chExt cx="4480560" cy="3285933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F5AD94ED-FDB8-126E-709B-624BD38AC2CC}"/>
                    </a:ext>
                  </a:extLst>
                </p:cNvPr>
                <p:cNvSpPr/>
                <p:nvPr/>
              </p:nvSpPr>
              <p:spPr>
                <a:xfrm>
                  <a:off x="7256569" y="2621280"/>
                  <a:ext cx="4480560" cy="2560320"/>
                </a:xfrm>
                <a:prstGeom prst="round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t"/>
                <a:lstStyle/>
                <a:p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Enhances jobs, not eliminates</a:t>
                  </a:r>
                </a:p>
                <a:p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Remote work is beneficial</a:t>
                  </a:r>
                </a:p>
                <a:p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People want the same things in life</a:t>
                  </a:r>
                </a:p>
                <a:p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Fossil fuels to sustainable solutions</a:t>
                  </a:r>
                </a:p>
                <a:p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The Earth is a sphere</a:t>
                  </a:r>
                </a:p>
                <a:p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Cancer doesn’t always kill</a:t>
                  </a:r>
                </a:p>
                <a:p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People need more than a paycheck</a:t>
                  </a: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endPara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8EF69D62-E41B-A93B-9EE4-873039B07724}"/>
                    </a:ext>
                  </a:extLst>
                </p:cNvPr>
                <p:cNvSpPr/>
                <p:nvPr/>
              </p:nvSpPr>
              <p:spPr>
                <a:xfrm>
                  <a:off x="7256569" y="1895667"/>
                  <a:ext cx="4480560" cy="640080"/>
                </a:xfrm>
                <a:prstGeom prst="round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rtlCol="0" anchor="ctr"/>
                <a:lstStyle/>
                <a:p>
                  <a:pPr algn="ctr"/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Beliefs that Followed</a:t>
                  </a:r>
                </a:p>
              </p:txBody>
            </p:sp>
          </p:grpSp>
        </p:grp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6E26DD1B-08CA-2350-31D0-78044BE0AAD3}"/>
                </a:ext>
              </a:extLst>
            </p:cNvPr>
            <p:cNvSpPr/>
            <p:nvPr/>
          </p:nvSpPr>
          <p:spPr>
            <a:xfrm>
              <a:off x="6671671" y="3543969"/>
              <a:ext cx="731520" cy="13716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D6BA12E8-8226-A6A7-4EA6-7C604909ECA7}"/>
                </a:ext>
              </a:extLst>
            </p:cNvPr>
            <p:cNvSpPr/>
            <p:nvPr/>
          </p:nvSpPr>
          <p:spPr>
            <a:xfrm>
              <a:off x="6671671" y="3840431"/>
              <a:ext cx="731520" cy="13716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EBAA9AD7-71F8-3B16-73BE-112378749C0A}"/>
                </a:ext>
              </a:extLst>
            </p:cNvPr>
            <p:cNvSpPr/>
            <p:nvPr/>
          </p:nvSpPr>
          <p:spPr>
            <a:xfrm>
              <a:off x="6671671" y="4136893"/>
              <a:ext cx="731520" cy="13716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36B072D3-F8C9-86AD-53EE-56B318AF779B}"/>
                </a:ext>
              </a:extLst>
            </p:cNvPr>
            <p:cNvSpPr/>
            <p:nvPr/>
          </p:nvSpPr>
          <p:spPr>
            <a:xfrm>
              <a:off x="6671671" y="4433355"/>
              <a:ext cx="731520" cy="13716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DB94DE0F-14FA-518E-318A-E425D4240476}"/>
                </a:ext>
              </a:extLst>
            </p:cNvPr>
            <p:cNvSpPr/>
            <p:nvPr/>
          </p:nvSpPr>
          <p:spPr>
            <a:xfrm>
              <a:off x="6671671" y="4748671"/>
              <a:ext cx="731520" cy="13716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1437A19E-E56E-0042-8D02-21A9BFD13B38}"/>
                </a:ext>
              </a:extLst>
            </p:cNvPr>
            <p:cNvSpPr/>
            <p:nvPr/>
          </p:nvSpPr>
          <p:spPr>
            <a:xfrm>
              <a:off x="6671671" y="5054560"/>
              <a:ext cx="731520" cy="13716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54C82013-2FB3-97CD-9CAB-8BDF243398FA}"/>
                </a:ext>
              </a:extLst>
            </p:cNvPr>
            <p:cNvSpPr/>
            <p:nvPr/>
          </p:nvSpPr>
          <p:spPr>
            <a:xfrm>
              <a:off x="6671671" y="5341593"/>
              <a:ext cx="731520" cy="13716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66103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3E1F0-1AC5-C3AF-2D43-257A4028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a Culture to Deliver Value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C07D57-CE4C-3F63-1A4B-68465A9D0D21}"/>
              </a:ext>
            </a:extLst>
          </p:cNvPr>
          <p:cNvGrpSpPr/>
          <p:nvPr/>
        </p:nvGrpSpPr>
        <p:grpSpPr>
          <a:xfrm>
            <a:off x="528855" y="936839"/>
            <a:ext cx="11215086" cy="5551763"/>
            <a:chOff x="718627" y="936839"/>
            <a:chExt cx="11215086" cy="555176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2230D5B-427C-8C45-1E50-5FBE587C0A18}"/>
                </a:ext>
              </a:extLst>
            </p:cNvPr>
            <p:cNvGrpSpPr/>
            <p:nvPr/>
          </p:nvGrpSpPr>
          <p:grpSpPr>
            <a:xfrm>
              <a:off x="718627" y="936839"/>
              <a:ext cx="9256481" cy="5551763"/>
              <a:chOff x="399449" y="1117993"/>
              <a:chExt cx="9256481" cy="555176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3AEBE6E-D00C-A3F7-4B31-A67D6E78A2DA}"/>
                  </a:ext>
                </a:extLst>
              </p:cNvPr>
              <p:cNvGrpSpPr/>
              <p:nvPr/>
            </p:nvGrpSpPr>
            <p:grpSpPr>
              <a:xfrm>
                <a:off x="399449" y="1117993"/>
                <a:ext cx="9256481" cy="640080"/>
                <a:chOff x="399449" y="1825357"/>
                <a:chExt cx="9256481" cy="640080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D217B64E-F4E4-CD24-9E74-49E875FA3E4B}"/>
                    </a:ext>
                  </a:extLst>
                </p:cNvPr>
                <p:cNvSpPr/>
                <p:nvPr/>
              </p:nvSpPr>
              <p:spPr>
                <a:xfrm>
                  <a:off x="399449" y="1825357"/>
                  <a:ext cx="2743200" cy="6400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Understand Why the Change is Needed </a:t>
                  </a:r>
                </a:p>
              </p:txBody>
            </p:sp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CC5A9B8E-A4C9-26EB-E1CD-E9C9D12C68C1}"/>
                    </a:ext>
                  </a:extLst>
                </p:cNvPr>
                <p:cNvSpPr/>
                <p:nvPr/>
              </p:nvSpPr>
              <p:spPr>
                <a:xfrm>
                  <a:off x="3255130" y="1825357"/>
                  <a:ext cx="6400800" cy="64008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Cyber security is a threat to data integrity and ransom demands.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A1ABBFA-9521-A8FA-7110-2D6A3E6453EA}"/>
                  </a:ext>
                </a:extLst>
              </p:cNvPr>
              <p:cNvGrpSpPr/>
              <p:nvPr/>
            </p:nvGrpSpPr>
            <p:grpSpPr>
              <a:xfrm>
                <a:off x="399449" y="2521331"/>
                <a:ext cx="9256481" cy="640080"/>
                <a:chOff x="399449" y="2526077"/>
                <a:chExt cx="9256481" cy="640080"/>
              </a:xfrm>
            </p:grpSpPr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32E9F31C-14E1-CD1B-0B51-B77417F96A17}"/>
                    </a:ext>
                  </a:extLst>
                </p:cNvPr>
                <p:cNvSpPr/>
                <p:nvPr/>
              </p:nvSpPr>
              <p:spPr>
                <a:xfrm>
                  <a:off x="399449" y="2526077"/>
                  <a:ext cx="2743200" cy="6400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How Wide the Change is</a:t>
                  </a: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E609B438-8A92-7D77-4E73-305F34303258}"/>
                    </a:ext>
                  </a:extLst>
                </p:cNvPr>
                <p:cNvSpPr/>
                <p:nvPr/>
              </p:nvSpPr>
              <p:spPr>
                <a:xfrm>
                  <a:off x="3255130" y="2526077"/>
                  <a:ext cx="6400800" cy="64008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All users with access to company email, all applications, and have unique user login credentials.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E1567E5-881E-D6AC-BDB9-19CDBD7B375D}"/>
                  </a:ext>
                </a:extLst>
              </p:cNvPr>
              <p:cNvGrpSpPr/>
              <p:nvPr/>
            </p:nvGrpSpPr>
            <p:grpSpPr>
              <a:xfrm>
                <a:off x="399449" y="3223000"/>
                <a:ext cx="9256481" cy="640080"/>
                <a:chOff x="399449" y="3226797"/>
                <a:chExt cx="9256481" cy="640080"/>
              </a:xfrm>
            </p:grpSpPr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0B24B257-1CC3-8846-6FB2-F91182437775}"/>
                    </a:ext>
                  </a:extLst>
                </p:cNvPr>
                <p:cNvSpPr/>
                <p:nvPr/>
              </p:nvSpPr>
              <p:spPr>
                <a:xfrm>
                  <a:off x="399449" y="3226797"/>
                  <a:ext cx="2743200" cy="6400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What Behaviors Need to Change</a:t>
                  </a: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7E91A4B-026F-51D9-8357-5DF5968BCF7E}"/>
                    </a:ext>
                  </a:extLst>
                </p:cNvPr>
                <p:cNvSpPr/>
                <p:nvPr/>
              </p:nvSpPr>
              <p:spPr>
                <a:xfrm>
                  <a:off x="3255130" y="3226797"/>
                  <a:ext cx="6400800" cy="64008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Password credentials change every 90-days, and double security access required for certain applications.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6304AC4-9406-D6CC-7151-B54F65E260DA}"/>
                  </a:ext>
                </a:extLst>
              </p:cNvPr>
              <p:cNvGrpSpPr/>
              <p:nvPr/>
            </p:nvGrpSpPr>
            <p:grpSpPr>
              <a:xfrm>
                <a:off x="399449" y="3924669"/>
                <a:ext cx="9256481" cy="640080"/>
                <a:chOff x="399449" y="3927517"/>
                <a:chExt cx="9256481" cy="640080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04A53F61-3E00-57EB-FEB8-5132D37D3DC0}"/>
                    </a:ext>
                  </a:extLst>
                </p:cNvPr>
                <p:cNvSpPr/>
                <p:nvPr/>
              </p:nvSpPr>
              <p:spPr>
                <a:xfrm>
                  <a:off x="399449" y="3927517"/>
                  <a:ext cx="2743200" cy="6400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Plan to Socialize the Change</a:t>
                  </a: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52A80512-82EA-3483-5F71-647D91EBDC67}"/>
                    </a:ext>
                  </a:extLst>
                </p:cNvPr>
                <p:cNvSpPr/>
                <p:nvPr/>
              </p:nvSpPr>
              <p:spPr>
                <a:xfrm>
                  <a:off x="3255130" y="3927517"/>
                  <a:ext cx="6400800" cy="64008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Development of communications material and lists of people impacted by the change.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477E334-3D62-ABA8-055A-BF0006EBB963}"/>
                  </a:ext>
                </a:extLst>
              </p:cNvPr>
              <p:cNvGrpSpPr/>
              <p:nvPr/>
            </p:nvGrpSpPr>
            <p:grpSpPr>
              <a:xfrm>
                <a:off x="399449" y="4626338"/>
                <a:ext cx="9256481" cy="640080"/>
                <a:chOff x="399449" y="4628237"/>
                <a:chExt cx="9256481" cy="640080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C67220CE-07C0-31A7-A7A6-81314B664875}"/>
                    </a:ext>
                  </a:extLst>
                </p:cNvPr>
                <p:cNvSpPr/>
                <p:nvPr/>
              </p:nvSpPr>
              <p:spPr>
                <a:xfrm>
                  <a:off x="399449" y="4628237"/>
                  <a:ext cx="2743200" cy="6400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Socialize the Change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65FEAC81-BEEF-8460-72AE-4D566608BC78}"/>
                    </a:ext>
                  </a:extLst>
                </p:cNvPr>
                <p:cNvSpPr/>
                <p:nvPr/>
              </p:nvSpPr>
              <p:spPr>
                <a:xfrm>
                  <a:off x="3255130" y="4628237"/>
                  <a:ext cx="6400800" cy="64008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Open and circular communications, answer all questions, and actively listen to concerns.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F22E99C-2060-5A36-2733-109B2840C1C1}"/>
                  </a:ext>
                </a:extLst>
              </p:cNvPr>
              <p:cNvGrpSpPr/>
              <p:nvPr/>
            </p:nvGrpSpPr>
            <p:grpSpPr>
              <a:xfrm>
                <a:off x="399449" y="5328007"/>
                <a:ext cx="9256481" cy="640080"/>
                <a:chOff x="399449" y="5328957"/>
                <a:chExt cx="9256481" cy="640080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4EBE18F0-AF0F-C931-2C7C-9505C957E944}"/>
                    </a:ext>
                  </a:extLst>
                </p:cNvPr>
                <p:cNvSpPr/>
                <p:nvPr/>
              </p:nvSpPr>
              <p:spPr>
                <a:xfrm>
                  <a:off x="399449" y="5328957"/>
                  <a:ext cx="2743200" cy="6400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Build a Team of Champions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02D56929-AC37-7361-9813-45BF4982309A}"/>
                    </a:ext>
                  </a:extLst>
                </p:cNvPr>
                <p:cNvSpPr/>
                <p:nvPr/>
              </p:nvSpPr>
              <p:spPr>
                <a:xfrm>
                  <a:off x="3255130" y="5328957"/>
                  <a:ext cx="6400800" cy="64008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Pilot the changes with people that have the greatest connections to those impacted, get feedback and adjust.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BD049B2-05EF-33E7-3DCE-7B3DC0030B50}"/>
                  </a:ext>
                </a:extLst>
              </p:cNvPr>
              <p:cNvGrpSpPr/>
              <p:nvPr/>
            </p:nvGrpSpPr>
            <p:grpSpPr>
              <a:xfrm>
                <a:off x="399449" y="6029676"/>
                <a:ext cx="9256481" cy="640080"/>
                <a:chOff x="399449" y="6029676"/>
                <a:chExt cx="9256481" cy="640080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0BDF1440-BBF1-999E-EDB0-E3C7E6B1D013}"/>
                    </a:ext>
                  </a:extLst>
                </p:cNvPr>
                <p:cNvSpPr/>
                <p:nvPr/>
              </p:nvSpPr>
              <p:spPr>
                <a:xfrm>
                  <a:off x="399449" y="6029676"/>
                  <a:ext cx="2743200" cy="6400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Implement in Phases</a:t>
                  </a: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89139476-5319-BB10-82F3-BCB0DC24CA44}"/>
                    </a:ext>
                  </a:extLst>
                </p:cNvPr>
                <p:cNvSpPr/>
                <p:nvPr/>
              </p:nvSpPr>
              <p:spPr>
                <a:xfrm>
                  <a:off x="3255130" y="6029676"/>
                  <a:ext cx="6400800" cy="64008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Make the changes as quickly as possible, but in manageable group sizes, and apply extra support.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5093878-7660-C481-22F8-6879FFAB4FE6}"/>
                  </a:ext>
                </a:extLst>
              </p:cNvPr>
              <p:cNvGrpSpPr/>
              <p:nvPr/>
            </p:nvGrpSpPr>
            <p:grpSpPr>
              <a:xfrm>
                <a:off x="399449" y="1819662"/>
                <a:ext cx="9256481" cy="640080"/>
                <a:chOff x="399449" y="1745133"/>
                <a:chExt cx="9256481" cy="640080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DD466AA-58A4-9F77-0EE0-46868E2FCB39}"/>
                    </a:ext>
                  </a:extLst>
                </p:cNvPr>
                <p:cNvSpPr/>
                <p:nvPr/>
              </p:nvSpPr>
              <p:spPr>
                <a:xfrm>
                  <a:off x="399449" y="1745133"/>
                  <a:ext cx="2743200" cy="640080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The  Behavioral Challenge</a:t>
                  </a: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1FD5C15E-ED28-18E9-85A3-DB0B931AE5E6}"/>
                    </a:ext>
                  </a:extLst>
                </p:cNvPr>
                <p:cNvSpPr/>
                <p:nvPr/>
              </p:nvSpPr>
              <p:spPr>
                <a:xfrm>
                  <a:off x="3255130" y="1745133"/>
                  <a:ext cx="6400800" cy="640080"/>
                </a:xfrm>
                <a:prstGeom prst="roundRect">
                  <a:avLst/>
                </a:prstGeom>
                <a:noFill/>
                <a:ln w="28575"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t"/>
                <a:lstStyle/>
                <a:p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People like single login access to a system and believe additional steps are unnecessary.</a:t>
                  </a:r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988EBB7-B7CB-C091-B559-FD06A0AD33B9}"/>
                </a:ext>
              </a:extLst>
            </p:cNvPr>
            <p:cNvGrpSpPr/>
            <p:nvPr/>
          </p:nvGrpSpPr>
          <p:grpSpPr>
            <a:xfrm>
              <a:off x="10026733" y="1634927"/>
              <a:ext cx="1906980" cy="640080"/>
              <a:chOff x="9975108" y="1634927"/>
              <a:chExt cx="1906980" cy="64008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8395B79-4EE7-1D91-A192-B31E0C7FF583}"/>
                  </a:ext>
                </a:extLst>
              </p:cNvPr>
              <p:cNvSpPr txBox="1"/>
              <p:nvPr/>
            </p:nvSpPr>
            <p:spPr>
              <a:xfrm>
                <a:off x="10510488" y="1634927"/>
                <a:ext cx="1371600" cy="640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Culture to Change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3B722A54-F848-E1DC-C1BF-CBD7D3CBEB95}"/>
                  </a:ext>
                </a:extLst>
              </p:cNvPr>
              <p:cNvCxnSpPr>
                <a:stCxn id="32" idx="1"/>
                <a:endCxn id="20" idx="3"/>
              </p:cNvCxnSpPr>
              <p:nvPr/>
            </p:nvCxnSpPr>
            <p:spPr>
              <a:xfrm flipH="1">
                <a:off x="9975108" y="1954967"/>
                <a:ext cx="535380" cy="3581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88EBED4-2F95-5811-7429-A58A3FBBD30C}"/>
                </a:ext>
              </a:extLst>
            </p:cNvPr>
            <p:cNvSpPr txBox="1"/>
            <p:nvPr/>
          </p:nvSpPr>
          <p:spPr>
            <a:xfrm>
              <a:off x="10065823" y="2287466"/>
              <a:ext cx="1828800" cy="91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Belief in the Change Comes Much Later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5400815-5D0D-7E86-7D48-BCF0B44BC477}"/>
              </a:ext>
            </a:extLst>
          </p:cNvPr>
          <p:cNvSpPr txBox="1"/>
          <p:nvPr/>
        </p:nvSpPr>
        <p:spPr>
          <a:xfrm>
            <a:off x="10722614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9413788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A13A-1DEF-4513-EDF1-75685B65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or One-Time Resources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981ED1-C6E6-0633-7108-330C8DF3B81A}"/>
              </a:ext>
            </a:extLst>
          </p:cNvPr>
          <p:cNvSpPr/>
          <p:nvPr/>
        </p:nvSpPr>
        <p:spPr>
          <a:xfrm>
            <a:off x="867266" y="1046292"/>
            <a:ext cx="3657600" cy="219456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B4C496-E450-7443-3EA7-CE3E74482373}"/>
              </a:ext>
            </a:extLst>
          </p:cNvPr>
          <p:cNvSpPr/>
          <p:nvPr/>
        </p:nvSpPr>
        <p:spPr>
          <a:xfrm>
            <a:off x="867266" y="3680387"/>
            <a:ext cx="3657600" cy="210312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8AFDE-73AA-9BCC-2184-D9CDCA412C01}"/>
              </a:ext>
            </a:extLst>
          </p:cNvPr>
          <p:cNvGrpSpPr/>
          <p:nvPr/>
        </p:nvGrpSpPr>
        <p:grpSpPr>
          <a:xfrm>
            <a:off x="4735587" y="1092012"/>
            <a:ext cx="6400800" cy="2103120"/>
            <a:chOff x="4735587" y="997662"/>
            <a:chExt cx="6224456" cy="213423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FA63F2E-1D69-5658-CEFA-DA6E0ECAC3A1}"/>
                </a:ext>
              </a:extLst>
            </p:cNvPr>
            <p:cNvSpPr/>
            <p:nvPr/>
          </p:nvSpPr>
          <p:spPr>
            <a:xfrm>
              <a:off x="4741246" y="1485973"/>
              <a:ext cx="3108960" cy="164592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82880" indent="-182880">
                <a:buFont typeface="Wingdings" panose="05000000000000000000" pitchFamily="2" charset="2"/>
                <a:buChar char="Ø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Facilities</a:t>
              </a:r>
            </a:p>
            <a:p>
              <a:pPr marL="182880" indent="-182880">
                <a:buFont typeface="Wingdings" panose="05000000000000000000" pitchFamily="2" charset="2"/>
                <a:buChar char="Ø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Infrastructure</a:t>
              </a:r>
            </a:p>
            <a:p>
              <a:pPr marL="182880" indent="-182880">
                <a:buFont typeface="Wingdings" panose="05000000000000000000" pitchFamily="2" charset="2"/>
                <a:buChar char="Ø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Office Equip.</a:t>
              </a:r>
            </a:p>
            <a:p>
              <a:pPr marL="182880" indent="-182880">
                <a:buFont typeface="Wingdings" panose="05000000000000000000" pitchFamily="2" charset="2"/>
                <a:buChar char="Ø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Specialty Equip.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FF77026-A110-F9C1-3A00-7AAFF19DC0D9}"/>
                </a:ext>
              </a:extLst>
            </p:cNvPr>
            <p:cNvSpPr/>
            <p:nvPr/>
          </p:nvSpPr>
          <p:spPr>
            <a:xfrm>
              <a:off x="4735587" y="997662"/>
              <a:ext cx="6217920" cy="548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Capital Resources</a:t>
              </a:r>
            </a:p>
            <a:p>
              <a:pPr algn="ctr"/>
              <a:r>
                <a:rPr lang="en-US" sz="2000" i="1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Depreciable Assets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E068818-1D4F-58BD-B9A6-7DA8D3B5E81B}"/>
                </a:ext>
              </a:extLst>
            </p:cNvPr>
            <p:cNvSpPr/>
            <p:nvPr/>
          </p:nvSpPr>
          <p:spPr>
            <a:xfrm>
              <a:off x="7851083" y="1485973"/>
              <a:ext cx="3108960" cy="164592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82880" indent="-182880">
                <a:buFont typeface="Wingdings" panose="05000000000000000000" pitchFamily="2" charset="2"/>
                <a:buChar char="Ø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Technology</a:t>
              </a:r>
            </a:p>
            <a:p>
              <a:pPr marL="182880" indent="-182880">
                <a:buFont typeface="Wingdings" panose="05000000000000000000" pitchFamily="2" charset="2"/>
                <a:buChar char="Ø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Operating Systems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5A9EB0-9548-7AEB-A221-FA905125CCD0}"/>
              </a:ext>
            </a:extLst>
          </p:cNvPr>
          <p:cNvGrpSpPr/>
          <p:nvPr/>
        </p:nvGrpSpPr>
        <p:grpSpPr>
          <a:xfrm>
            <a:off x="4735587" y="3650223"/>
            <a:ext cx="6400800" cy="2163449"/>
            <a:chOff x="4735587" y="1239683"/>
            <a:chExt cx="6224456" cy="21090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D21AE97-0DC5-F675-0B1A-159D7B413C7A}"/>
                </a:ext>
              </a:extLst>
            </p:cNvPr>
            <p:cNvSpPr/>
            <p:nvPr/>
          </p:nvSpPr>
          <p:spPr>
            <a:xfrm>
              <a:off x="4741246" y="1702794"/>
              <a:ext cx="3108960" cy="164592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82880" indent="-182880">
                <a:buFont typeface="Wingdings" panose="05000000000000000000" pitchFamily="2" charset="2"/>
                <a:buChar char="Ø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Travel</a:t>
              </a:r>
            </a:p>
            <a:p>
              <a:pPr marL="182880" indent="-182880">
                <a:buFont typeface="Wingdings" panose="05000000000000000000" pitchFamily="2" charset="2"/>
                <a:buChar char="Ø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Construction Equip.</a:t>
              </a:r>
            </a:p>
            <a:p>
              <a:pPr marL="182880" indent="-182880">
                <a:buFont typeface="Wingdings" panose="05000000000000000000" pitchFamily="2" charset="2"/>
                <a:buChar char="Ø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Outsourced Experts</a:t>
              </a:r>
            </a:p>
            <a:p>
              <a:pPr marL="182880" indent="-182880">
                <a:buFont typeface="Wingdings" panose="05000000000000000000" pitchFamily="2" charset="2"/>
                <a:buChar char="Ø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Short Term Rentals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59F0958-D0E0-B06F-945C-9FD4324664ED}"/>
                </a:ext>
              </a:extLst>
            </p:cNvPr>
            <p:cNvSpPr/>
            <p:nvPr/>
          </p:nvSpPr>
          <p:spPr>
            <a:xfrm>
              <a:off x="4735587" y="1239683"/>
              <a:ext cx="6217920" cy="548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One-Time Project Resources</a:t>
              </a:r>
            </a:p>
            <a:p>
              <a:pPr algn="ctr"/>
              <a:r>
                <a:rPr lang="en-US" sz="2000" i="1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Short-Term Needs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F2D1A83-F15C-E6C3-ED9B-01B9CB93851C}"/>
                </a:ext>
              </a:extLst>
            </p:cNvPr>
            <p:cNvSpPr/>
            <p:nvPr/>
          </p:nvSpPr>
          <p:spPr>
            <a:xfrm>
              <a:off x="7851083" y="1702794"/>
              <a:ext cx="3108960" cy="164592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82880" indent="-182880">
                <a:buFont typeface="Wingdings" panose="05000000000000000000" pitchFamily="2" charset="2"/>
                <a:buChar char="Ø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Specialty Tools</a:t>
              </a:r>
            </a:p>
            <a:p>
              <a:pPr marL="182880" indent="-182880">
                <a:buFont typeface="Wingdings" panose="05000000000000000000" pitchFamily="2" charset="2"/>
                <a:buChar char="Ø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Short-Term Storage</a:t>
              </a:r>
            </a:p>
            <a:p>
              <a:pPr marL="182880" indent="-182880">
                <a:buFont typeface="Wingdings" panose="05000000000000000000" pitchFamily="2" charset="2"/>
                <a:buChar char="Ø"/>
              </a:pPr>
              <a:endPara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82880" indent="-182880">
                <a:buFont typeface="Wingdings" panose="05000000000000000000" pitchFamily="2" charset="2"/>
                <a:buChar char="Ø"/>
              </a:pPr>
              <a:endPara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3C09212-2DA8-E99D-412E-4F9B685E63F2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5</a:t>
            </a:r>
            <a:endParaRPr lang="en-US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22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BB96DD3D-65F7-1C63-0141-B728C97B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Portfolio Management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F5D9C61-20C9-B7EE-ADC1-621D4B5DDF22}"/>
              </a:ext>
            </a:extLst>
          </p:cNvPr>
          <p:cNvGrpSpPr/>
          <p:nvPr/>
        </p:nvGrpSpPr>
        <p:grpSpPr>
          <a:xfrm>
            <a:off x="294522" y="1587258"/>
            <a:ext cx="8970326" cy="3950964"/>
            <a:chOff x="294522" y="1587258"/>
            <a:chExt cx="8970326" cy="395096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65663FB-F88A-0DC2-1E88-1C8780D6C29A}"/>
                </a:ext>
              </a:extLst>
            </p:cNvPr>
            <p:cNvGrpSpPr/>
            <p:nvPr/>
          </p:nvGrpSpPr>
          <p:grpSpPr>
            <a:xfrm>
              <a:off x="294522" y="1587258"/>
              <a:ext cx="8970326" cy="1828801"/>
              <a:chOff x="294522" y="1587258"/>
              <a:chExt cx="8970326" cy="182880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5B4EC81-1A83-8EED-9A00-39BF50060AC8}"/>
                  </a:ext>
                </a:extLst>
              </p:cNvPr>
              <p:cNvSpPr/>
              <p:nvPr/>
            </p:nvSpPr>
            <p:spPr>
              <a:xfrm>
                <a:off x="294522" y="1587259"/>
                <a:ext cx="3200400" cy="182880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91B6618B-2D27-7440-1B0B-F340A18DBED5}"/>
                  </a:ext>
                </a:extLst>
              </p:cNvPr>
              <p:cNvSpPr/>
              <p:nvPr/>
            </p:nvSpPr>
            <p:spPr>
              <a:xfrm>
                <a:off x="3595568" y="1587258"/>
                <a:ext cx="5669280" cy="1828800"/>
              </a:xfrm>
              <a:prstGeom prst="roundRect">
                <a:avLst/>
              </a:prstGeom>
              <a:noFill/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Grouping of Projects &amp; Programs Under Single Owner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Individual Projects or Programs of Multiple Projects.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Representing Strategic Projects, Customer Projects, Continuous Improvement Projects, etc.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Supporting Resources can be Direct Reporting or Matrix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41C4D1-4027-5CFB-C2D3-1475DBA045B8}"/>
                </a:ext>
              </a:extLst>
            </p:cNvPr>
            <p:cNvGrpSpPr/>
            <p:nvPr/>
          </p:nvGrpSpPr>
          <p:grpSpPr>
            <a:xfrm>
              <a:off x="294522" y="3709421"/>
              <a:ext cx="8970326" cy="1828801"/>
              <a:chOff x="294522" y="3727119"/>
              <a:chExt cx="8970326" cy="1828801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57B6DB6-9B92-7009-2CF6-5FB0F0CA7E54}"/>
                  </a:ext>
                </a:extLst>
              </p:cNvPr>
              <p:cNvSpPr/>
              <p:nvPr/>
            </p:nvSpPr>
            <p:spPr>
              <a:xfrm>
                <a:off x="294522" y="3727120"/>
                <a:ext cx="3200400" cy="18288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E2FE4FB-E715-F97F-113D-EC59162D8DF7}"/>
                  </a:ext>
                </a:extLst>
              </p:cNvPr>
              <p:cNvSpPr/>
              <p:nvPr/>
            </p:nvSpPr>
            <p:spPr>
              <a:xfrm>
                <a:off x="3595568" y="3727119"/>
                <a:ext cx="5669280" cy="1828800"/>
              </a:xfrm>
              <a:prstGeom prst="roundRect">
                <a:avLst/>
              </a:prstGeom>
              <a:noFill/>
              <a:ln w="28575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Prioritization of Projects, Programs, and Resources.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Status Reporting of Projects, Programs, and Portfolio.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Leadership &amp; Development of Project Managers.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Monitoring and Controlling the Implementation of Portfolio Projects &amp; Programs.</a:t>
                </a: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075EEB3-09AD-3FE6-45FA-2C46A5DAE7B9}"/>
              </a:ext>
            </a:extLst>
          </p:cNvPr>
          <p:cNvGrpSpPr/>
          <p:nvPr/>
        </p:nvGrpSpPr>
        <p:grpSpPr>
          <a:xfrm>
            <a:off x="9240718" y="2468277"/>
            <a:ext cx="2743200" cy="2171746"/>
            <a:chOff x="9292474" y="2287116"/>
            <a:chExt cx="2743200" cy="217174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C190F8A-5ABD-DCA7-A3C9-E6975BAF0B67}"/>
                </a:ext>
              </a:extLst>
            </p:cNvPr>
            <p:cNvSpPr/>
            <p:nvPr/>
          </p:nvSpPr>
          <p:spPr>
            <a:xfrm>
              <a:off x="9292474" y="4184542"/>
              <a:ext cx="2743200" cy="274320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sz="1800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20820F8-03C0-FFFA-2B9B-D84598E0650D}"/>
                </a:ext>
              </a:extLst>
            </p:cNvPr>
            <p:cNvGrpSpPr/>
            <p:nvPr/>
          </p:nvGrpSpPr>
          <p:grpSpPr>
            <a:xfrm>
              <a:off x="9541993" y="2287116"/>
              <a:ext cx="2244162" cy="2002130"/>
              <a:chOff x="9467931" y="2287116"/>
              <a:chExt cx="2244162" cy="2002130"/>
            </a:xfrm>
          </p:grpSpPr>
          <p:sp>
            <p:nvSpPr>
              <p:cNvPr id="36" name="Freeform 2">
                <a:extLst>
                  <a:ext uri="{FF2B5EF4-FFF2-40B4-BE49-F238E27FC236}">
                    <a16:creationId xmlns:a16="http://schemas.microsoft.com/office/drawing/2014/main" id="{FF89B36C-C37D-3C64-51C5-E7F2BD82B9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85835" y="2287116"/>
                <a:ext cx="1055630" cy="808735"/>
              </a:xfrm>
              <a:custGeom>
                <a:avLst/>
                <a:gdLst>
                  <a:gd name="T0" fmla="*/ 2 w 927"/>
                  <a:gd name="T1" fmla="*/ 492 h 796"/>
                  <a:gd name="T2" fmla="*/ 4 w 927"/>
                  <a:gd name="T3" fmla="*/ 492 h 796"/>
                  <a:gd name="T4" fmla="*/ 459 w 927"/>
                  <a:gd name="T5" fmla="*/ 796 h 796"/>
                  <a:gd name="T6" fmla="*/ 704 w 927"/>
                  <a:gd name="T7" fmla="*/ 758 h 796"/>
                  <a:gd name="T8" fmla="*/ 927 w 927"/>
                  <a:gd name="T9" fmla="*/ 641 h 796"/>
                  <a:gd name="T10" fmla="*/ 4 w 927"/>
                  <a:gd name="T11" fmla="*/ 0 h 796"/>
                  <a:gd name="T12" fmla="*/ 0 w 927"/>
                  <a:gd name="T13" fmla="*/ 0 h 796"/>
                  <a:gd name="T14" fmla="*/ 42 w 927"/>
                  <a:gd name="T15" fmla="*/ 241 h 796"/>
                  <a:gd name="T16" fmla="*/ 2 w 927"/>
                  <a:gd name="T17" fmla="*/ 492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7" h="796">
                    <a:moveTo>
                      <a:pt x="2" y="492"/>
                    </a:moveTo>
                    <a:cubicBezTo>
                      <a:pt x="2" y="492"/>
                      <a:pt x="3" y="492"/>
                      <a:pt x="4" y="492"/>
                    </a:cubicBezTo>
                    <a:cubicBezTo>
                      <a:pt x="209" y="492"/>
                      <a:pt x="385" y="618"/>
                      <a:pt x="459" y="796"/>
                    </a:cubicBezTo>
                    <a:cubicBezTo>
                      <a:pt x="704" y="758"/>
                      <a:pt x="704" y="758"/>
                      <a:pt x="704" y="758"/>
                    </a:cubicBezTo>
                    <a:cubicBezTo>
                      <a:pt x="927" y="641"/>
                      <a:pt x="927" y="641"/>
                      <a:pt x="927" y="641"/>
                    </a:cubicBezTo>
                    <a:cubicBezTo>
                      <a:pt x="787" y="267"/>
                      <a:pt x="427" y="0"/>
                      <a:pt x="4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42" y="241"/>
                      <a:pt x="42" y="241"/>
                      <a:pt x="42" y="241"/>
                    </a:cubicBezTo>
                    <a:lnTo>
                      <a:pt x="2" y="49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190500" dist="76200" dir="5400000" sx="101000" sy="101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7" name="Freeform 3">
                <a:extLst>
                  <a:ext uri="{FF2B5EF4-FFF2-40B4-BE49-F238E27FC236}">
                    <a16:creationId xmlns:a16="http://schemas.microsoft.com/office/drawing/2014/main" id="{5CE794AE-8F56-570D-4B05-3A6CAB70B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7931" y="3010900"/>
                <a:ext cx="780710" cy="1079900"/>
              </a:xfrm>
              <a:custGeom>
                <a:avLst/>
                <a:gdLst>
                  <a:gd name="T0" fmla="*/ 686 w 686"/>
                  <a:gd name="T1" fmla="*/ 665 h 1063"/>
                  <a:gd name="T2" fmla="*/ 492 w 686"/>
                  <a:gd name="T3" fmla="*/ 273 h 1063"/>
                  <a:gd name="T4" fmla="*/ 507 w 686"/>
                  <a:gd name="T5" fmla="*/ 155 h 1063"/>
                  <a:gd name="T6" fmla="*/ 276 w 686"/>
                  <a:gd name="T7" fmla="*/ 35 h 1063"/>
                  <a:gd name="T8" fmla="*/ 39 w 686"/>
                  <a:gd name="T9" fmla="*/ 0 h 1063"/>
                  <a:gd name="T10" fmla="*/ 0 w 686"/>
                  <a:gd name="T11" fmla="*/ 273 h 1063"/>
                  <a:gd name="T12" fmla="*/ 397 w 686"/>
                  <a:gd name="T13" fmla="*/ 1063 h 1063"/>
                  <a:gd name="T14" fmla="*/ 505 w 686"/>
                  <a:gd name="T15" fmla="*/ 844 h 1063"/>
                  <a:gd name="T16" fmla="*/ 686 w 686"/>
                  <a:gd name="T17" fmla="*/ 665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6" h="1063">
                    <a:moveTo>
                      <a:pt x="686" y="665"/>
                    </a:moveTo>
                    <a:cubicBezTo>
                      <a:pt x="568" y="575"/>
                      <a:pt x="492" y="433"/>
                      <a:pt x="492" y="273"/>
                    </a:cubicBezTo>
                    <a:cubicBezTo>
                      <a:pt x="492" y="232"/>
                      <a:pt x="497" y="193"/>
                      <a:pt x="507" y="155"/>
                    </a:cubicBezTo>
                    <a:cubicBezTo>
                      <a:pt x="276" y="35"/>
                      <a:pt x="276" y="35"/>
                      <a:pt x="276" y="3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4" y="87"/>
                      <a:pt x="0" y="178"/>
                      <a:pt x="0" y="273"/>
                    </a:cubicBezTo>
                    <a:cubicBezTo>
                      <a:pt x="0" y="596"/>
                      <a:pt x="156" y="883"/>
                      <a:pt x="397" y="1063"/>
                    </a:cubicBezTo>
                    <a:cubicBezTo>
                      <a:pt x="505" y="844"/>
                      <a:pt x="505" y="844"/>
                      <a:pt x="505" y="844"/>
                    </a:cubicBezTo>
                    <a:lnTo>
                      <a:pt x="686" y="665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190500" dist="76200" dir="5400000" sx="101000" sy="101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AE990E15-256F-8D05-B43F-6D753C44F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649" y="2287795"/>
                <a:ext cx="1061705" cy="840677"/>
              </a:xfrm>
              <a:custGeom>
                <a:avLst/>
                <a:gdLst>
                  <a:gd name="T0" fmla="*/ 467 w 932"/>
                  <a:gd name="T1" fmla="*/ 827 h 827"/>
                  <a:gd name="T2" fmla="*/ 892 w 932"/>
                  <a:gd name="T3" fmla="*/ 493 h 827"/>
                  <a:gd name="T4" fmla="*/ 932 w 932"/>
                  <a:gd name="T5" fmla="*/ 240 h 827"/>
                  <a:gd name="T6" fmla="*/ 891 w 932"/>
                  <a:gd name="T7" fmla="*/ 0 h 827"/>
                  <a:gd name="T8" fmla="*/ 0 w 932"/>
                  <a:gd name="T9" fmla="*/ 673 h 827"/>
                  <a:gd name="T10" fmla="*/ 237 w 932"/>
                  <a:gd name="T11" fmla="*/ 708 h 827"/>
                  <a:gd name="T12" fmla="*/ 467 w 932"/>
                  <a:gd name="T13" fmla="*/ 827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32" h="827">
                    <a:moveTo>
                      <a:pt x="467" y="827"/>
                    </a:moveTo>
                    <a:cubicBezTo>
                      <a:pt x="528" y="644"/>
                      <a:pt x="693" y="510"/>
                      <a:pt x="892" y="493"/>
                    </a:cubicBezTo>
                    <a:cubicBezTo>
                      <a:pt x="932" y="240"/>
                      <a:pt x="932" y="240"/>
                      <a:pt x="932" y="240"/>
                    </a:cubicBezTo>
                    <a:cubicBezTo>
                      <a:pt x="891" y="0"/>
                      <a:pt x="891" y="0"/>
                      <a:pt x="891" y="0"/>
                    </a:cubicBezTo>
                    <a:cubicBezTo>
                      <a:pt x="475" y="18"/>
                      <a:pt x="126" y="294"/>
                      <a:pt x="0" y="673"/>
                    </a:cubicBezTo>
                    <a:cubicBezTo>
                      <a:pt x="237" y="708"/>
                      <a:pt x="237" y="708"/>
                      <a:pt x="237" y="708"/>
                    </a:cubicBezTo>
                    <a:lnTo>
                      <a:pt x="467" y="827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190500" dist="76200" dir="5400000" sx="101000" sy="101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065210E9-DCE0-A798-5994-433A9D597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7331" y="2976920"/>
                <a:ext cx="764762" cy="1100968"/>
              </a:xfrm>
              <a:custGeom>
                <a:avLst/>
                <a:gdLst>
                  <a:gd name="T0" fmla="*/ 672 w 672"/>
                  <a:gd name="T1" fmla="*/ 306 h 1083"/>
                  <a:gd name="T2" fmla="*/ 623 w 672"/>
                  <a:gd name="T3" fmla="*/ 0 h 1083"/>
                  <a:gd name="T4" fmla="*/ 400 w 672"/>
                  <a:gd name="T5" fmla="*/ 118 h 1083"/>
                  <a:gd name="T6" fmla="*/ 156 w 672"/>
                  <a:gd name="T7" fmla="*/ 156 h 1083"/>
                  <a:gd name="T8" fmla="*/ 180 w 672"/>
                  <a:gd name="T9" fmla="*/ 306 h 1083"/>
                  <a:gd name="T10" fmla="*/ 0 w 672"/>
                  <a:gd name="T11" fmla="*/ 686 h 1083"/>
                  <a:gd name="T12" fmla="*/ 112 w 672"/>
                  <a:gd name="T13" fmla="*/ 907 h 1083"/>
                  <a:gd name="T14" fmla="*/ 292 w 672"/>
                  <a:gd name="T15" fmla="*/ 1083 h 1083"/>
                  <a:gd name="T16" fmla="*/ 672 w 672"/>
                  <a:gd name="T17" fmla="*/ 306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2" h="1083">
                    <a:moveTo>
                      <a:pt x="672" y="306"/>
                    </a:moveTo>
                    <a:cubicBezTo>
                      <a:pt x="672" y="199"/>
                      <a:pt x="655" y="97"/>
                      <a:pt x="623" y="0"/>
                    </a:cubicBezTo>
                    <a:cubicBezTo>
                      <a:pt x="400" y="118"/>
                      <a:pt x="400" y="118"/>
                      <a:pt x="400" y="118"/>
                    </a:cubicBezTo>
                    <a:cubicBezTo>
                      <a:pt x="156" y="156"/>
                      <a:pt x="156" y="156"/>
                      <a:pt x="156" y="156"/>
                    </a:cubicBezTo>
                    <a:cubicBezTo>
                      <a:pt x="171" y="203"/>
                      <a:pt x="180" y="253"/>
                      <a:pt x="180" y="306"/>
                    </a:cubicBezTo>
                    <a:cubicBezTo>
                      <a:pt x="180" y="459"/>
                      <a:pt x="110" y="596"/>
                      <a:pt x="0" y="686"/>
                    </a:cubicBezTo>
                    <a:cubicBezTo>
                      <a:pt x="112" y="907"/>
                      <a:pt x="112" y="907"/>
                      <a:pt x="112" y="907"/>
                    </a:cubicBezTo>
                    <a:cubicBezTo>
                      <a:pt x="292" y="1083"/>
                      <a:pt x="292" y="1083"/>
                      <a:pt x="292" y="1083"/>
                    </a:cubicBezTo>
                    <a:cubicBezTo>
                      <a:pt x="523" y="903"/>
                      <a:pt x="672" y="622"/>
                      <a:pt x="672" y="3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190500" dist="76200" dir="5400000" sx="101000" sy="101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31E0AC1E-2EEE-F985-A2FE-EFF3801F3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7774" y="3699345"/>
                <a:ext cx="1284223" cy="589901"/>
              </a:xfrm>
              <a:custGeom>
                <a:avLst/>
                <a:gdLst>
                  <a:gd name="T0" fmla="*/ 837 w 1128"/>
                  <a:gd name="T1" fmla="*/ 0 h 580"/>
                  <a:gd name="T2" fmla="*/ 556 w 1128"/>
                  <a:gd name="T3" fmla="*/ 88 h 580"/>
                  <a:gd name="T4" fmla="*/ 289 w 1128"/>
                  <a:gd name="T5" fmla="*/ 10 h 580"/>
                  <a:gd name="T6" fmla="*/ 108 w 1128"/>
                  <a:gd name="T7" fmla="*/ 190 h 580"/>
                  <a:gd name="T8" fmla="*/ 0 w 1128"/>
                  <a:gd name="T9" fmla="*/ 408 h 580"/>
                  <a:gd name="T10" fmla="*/ 556 w 1128"/>
                  <a:gd name="T11" fmla="*/ 580 h 580"/>
                  <a:gd name="T12" fmla="*/ 1128 w 1128"/>
                  <a:gd name="T13" fmla="*/ 396 h 580"/>
                  <a:gd name="T14" fmla="*/ 948 w 1128"/>
                  <a:gd name="T15" fmla="*/ 220 h 580"/>
                  <a:gd name="T16" fmla="*/ 837 w 1128"/>
                  <a:gd name="T17" fmla="*/ 0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8" h="580">
                    <a:moveTo>
                      <a:pt x="837" y="0"/>
                    </a:moveTo>
                    <a:cubicBezTo>
                      <a:pt x="757" y="55"/>
                      <a:pt x="660" y="88"/>
                      <a:pt x="556" y="88"/>
                    </a:cubicBezTo>
                    <a:cubicBezTo>
                      <a:pt x="457" y="88"/>
                      <a:pt x="366" y="59"/>
                      <a:pt x="289" y="10"/>
                    </a:cubicBezTo>
                    <a:cubicBezTo>
                      <a:pt x="108" y="190"/>
                      <a:pt x="108" y="190"/>
                      <a:pt x="108" y="190"/>
                    </a:cubicBezTo>
                    <a:cubicBezTo>
                      <a:pt x="0" y="408"/>
                      <a:pt x="0" y="408"/>
                      <a:pt x="0" y="408"/>
                    </a:cubicBezTo>
                    <a:cubicBezTo>
                      <a:pt x="158" y="517"/>
                      <a:pt x="349" y="580"/>
                      <a:pt x="556" y="580"/>
                    </a:cubicBezTo>
                    <a:cubicBezTo>
                      <a:pt x="769" y="580"/>
                      <a:pt x="967" y="512"/>
                      <a:pt x="1128" y="396"/>
                    </a:cubicBezTo>
                    <a:cubicBezTo>
                      <a:pt x="948" y="220"/>
                      <a:pt x="948" y="220"/>
                      <a:pt x="948" y="220"/>
                    </a:cubicBezTo>
                    <a:lnTo>
                      <a:pt x="837" y="0"/>
                    </a:lnTo>
                    <a:close/>
                  </a:path>
                </a:pathLst>
              </a:custGeom>
              <a:gradFill flip="none" rotWithShape="1">
                <a:gsLst>
                  <a:gs pos="99000">
                    <a:srgbClr val="24416A"/>
                  </a:gs>
                  <a:gs pos="0">
                    <a:srgbClr val="1F3A5F"/>
                  </a:gs>
                  <a:gs pos="52000">
                    <a:srgbClr val="274773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190500" dist="76200" dir="5400000" sx="101000" sy="101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44F76B7-B35F-5687-81A7-8C620EB5C2D9}"/>
                  </a:ext>
                </a:extLst>
              </p:cNvPr>
              <p:cNvSpPr txBox="1"/>
              <p:nvPr/>
            </p:nvSpPr>
            <p:spPr>
              <a:xfrm rot="19530944">
                <a:off x="9738926" y="2656624"/>
                <a:ext cx="969614" cy="306409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Up">
                  <a:avLst>
                    <a:gd name="adj" fmla="val 10958113"/>
                  </a:avLst>
                </a:prstTxWarp>
                <a:spAutoFit/>
              </a:bodyPr>
              <a:lstStyle/>
              <a:p>
                <a:pPr algn="ctr"/>
                <a:endParaRPr lang="en-US" sz="1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REPORT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F52F7EA7-7266-896F-DA95-F5295D323AB2}"/>
                  </a:ext>
                </a:extLst>
              </p:cNvPr>
              <p:cNvGrpSpPr/>
              <p:nvPr/>
            </p:nvGrpSpPr>
            <p:grpSpPr>
              <a:xfrm>
                <a:off x="10120189" y="2867817"/>
                <a:ext cx="941001" cy="842079"/>
                <a:chOff x="3389437" y="2730853"/>
                <a:chExt cx="2363876" cy="2363876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1E0AF3C7-16AF-EE91-3D43-B317962F7569}"/>
                    </a:ext>
                  </a:extLst>
                </p:cNvPr>
                <p:cNvSpPr/>
                <p:nvPr/>
              </p:nvSpPr>
              <p:spPr>
                <a:xfrm>
                  <a:off x="3389437" y="2730853"/>
                  <a:ext cx="2363876" cy="2363876"/>
                </a:xfrm>
                <a:prstGeom prst="ellipse">
                  <a:avLst/>
                </a:prstGeom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41000">
                      <a:srgbClr val="FFFFFF"/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  <a:gs pos="6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3B957D22-A23E-1076-3D23-7217C4F94510}"/>
                    </a:ext>
                  </a:extLst>
                </p:cNvPr>
                <p:cNvGrpSpPr/>
                <p:nvPr/>
              </p:nvGrpSpPr>
              <p:grpSpPr>
                <a:xfrm>
                  <a:off x="3582478" y="2923887"/>
                  <a:ext cx="1977794" cy="1977793"/>
                  <a:chOff x="6019800" y="3276599"/>
                  <a:chExt cx="533400" cy="533400"/>
                </a:xfrm>
                <a:effectLst/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267636C-C4C3-FD9D-CEF9-8AD518593C04}"/>
                      </a:ext>
                    </a:extLst>
                  </p:cNvPr>
                  <p:cNvSpPr/>
                  <p:nvPr/>
                </p:nvSpPr>
                <p:spPr>
                  <a:xfrm>
                    <a:off x="6019800" y="3276599"/>
                    <a:ext cx="533400" cy="533400"/>
                  </a:xfrm>
                  <a:prstGeom prst="ellipse">
                    <a:avLst/>
                  </a:prstGeom>
                  <a:gradFill>
                    <a:gsLst>
                      <a:gs pos="35000">
                        <a:srgbClr val="00297A"/>
                      </a:gs>
                      <a:gs pos="70000">
                        <a:srgbClr val="0070C0"/>
                      </a:gs>
                      <a:gs pos="100000">
                        <a:srgbClr val="00B0F0"/>
                      </a:gs>
                    </a:gsLst>
                    <a:lin ang="5400000" scaled="1"/>
                  </a:gradFill>
                  <a:ln w="1270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800" kern="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4C1FD172-0196-CC53-A470-5DF1566FCEF7}"/>
                      </a:ext>
                    </a:extLst>
                  </p:cNvPr>
                  <p:cNvSpPr/>
                  <p:nvPr/>
                </p:nvSpPr>
                <p:spPr>
                  <a:xfrm>
                    <a:off x="6032368" y="3296068"/>
                    <a:ext cx="508265" cy="446900"/>
                  </a:xfrm>
                  <a:prstGeom prst="ellipse">
                    <a:avLst/>
                  </a:prstGeom>
                  <a:gradFill>
                    <a:gsLst>
                      <a:gs pos="0">
                        <a:sysClr val="window" lastClr="FFFFFF">
                          <a:lumMod val="100000"/>
                          <a:alpha val="65000"/>
                        </a:sysClr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lin ang="5400000" scaled="1"/>
                  </a:gra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800" kern="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4D67B30-C13C-C52F-4BB9-E0E9E2ABD507}"/>
                    </a:ext>
                  </a:extLst>
                </p:cNvPr>
                <p:cNvSpPr/>
                <p:nvPr/>
              </p:nvSpPr>
              <p:spPr>
                <a:xfrm>
                  <a:off x="3582478" y="3295033"/>
                  <a:ext cx="2024395" cy="1295982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1"/>
                      </a:solidFill>
                      <a:effectLst>
                        <a:outerShdw blurRad="101600" dist="38100" dir="2700000" algn="tl" rotWithShape="0">
                          <a:prstClr val="black">
                            <a:alpha val="5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Portfolio</a:t>
                  </a:r>
                </a:p>
                <a:p>
                  <a:pPr algn="ctr"/>
                  <a:r>
                    <a:rPr lang="en-US" sz="1200" dirty="0">
                      <a:solidFill>
                        <a:schemeClr val="bg1"/>
                      </a:solidFill>
                      <a:effectLst>
                        <a:outerShdw blurRad="101600" dist="38100" dir="2700000" algn="tl" rotWithShape="0">
                          <a:prstClr val="black">
                            <a:alpha val="5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MGT</a:t>
                  </a: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159DDC4-36BE-0A3F-7FB7-4D12E25E0FF4}"/>
                  </a:ext>
                </a:extLst>
              </p:cNvPr>
              <p:cNvSpPr txBox="1"/>
              <p:nvPr/>
            </p:nvSpPr>
            <p:spPr>
              <a:xfrm rot="2114282">
                <a:off x="10482691" y="2686335"/>
                <a:ext cx="969614" cy="306409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Up">
                  <a:avLst>
                    <a:gd name="adj" fmla="val 10958113"/>
                  </a:avLst>
                </a:prstTxWarp>
                <a:spAutoFit/>
              </a:bodyPr>
              <a:lstStyle/>
              <a:p>
                <a:pPr algn="ctr"/>
                <a:endParaRPr lang="en-US" sz="1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PRIORITIZE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559E86D-D3A0-C06F-3159-C44C3EC91D0B}"/>
                  </a:ext>
                </a:extLst>
              </p:cNvPr>
              <p:cNvSpPr txBox="1"/>
              <p:nvPr/>
            </p:nvSpPr>
            <p:spPr>
              <a:xfrm rot="17214369">
                <a:off x="10799489" y="3292107"/>
                <a:ext cx="867684" cy="342404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EXECUTE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80CDD5F-CB3B-1454-EE87-FF9D8C75B4C2}"/>
                  </a:ext>
                </a:extLst>
              </p:cNvPr>
              <p:cNvSpPr txBox="1"/>
              <p:nvPr/>
            </p:nvSpPr>
            <p:spPr>
              <a:xfrm>
                <a:off x="10113179" y="3730438"/>
                <a:ext cx="969614" cy="306409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CONTROL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62D15E6-9327-102F-952D-A3CDF25F4B86}"/>
                  </a:ext>
                </a:extLst>
              </p:cNvPr>
              <p:cNvSpPr txBox="1"/>
              <p:nvPr/>
            </p:nvSpPr>
            <p:spPr>
              <a:xfrm rot="4515955">
                <a:off x="9485967" y="3298239"/>
                <a:ext cx="867684" cy="342404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VALIDATE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9E760B5-4301-2C41-EF58-7854FE8D7E64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30787830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381A9-4A60-FD43-7AB1-EC74F2517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4BEF-AEC7-6715-BCA3-0C7FAACA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Exercise: Resourcing the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62ECE-8F38-F725-6424-13AEF8FD118E}"/>
              </a:ext>
            </a:extLst>
          </p:cNvPr>
          <p:cNvSpPr txBox="1"/>
          <p:nvPr/>
        </p:nvSpPr>
        <p:spPr>
          <a:xfrm>
            <a:off x="6397423" y="2521059"/>
            <a:ext cx="453419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 Planning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are the people?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other resources are needed?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are the challenges?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BD3ACB-F50F-2941-C3AA-7132BF80FC9C}"/>
              </a:ext>
            </a:extLst>
          </p:cNvPr>
          <p:cNvSpPr txBox="1"/>
          <p:nvPr/>
        </p:nvSpPr>
        <p:spPr>
          <a:xfrm>
            <a:off x="560717" y="6340415"/>
            <a:ext cx="1204882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 Exercise</a:t>
            </a:r>
          </a:p>
        </p:txBody>
      </p:sp>
      <p:pic>
        <p:nvPicPr>
          <p:cNvPr id="11" name="Picture 10" descr="A group of people working on sand clock&#10;&#10;Description automatically generated">
            <a:extLst>
              <a:ext uri="{FF2B5EF4-FFF2-40B4-BE49-F238E27FC236}">
                <a16:creationId xmlns:a16="http://schemas.microsoft.com/office/drawing/2014/main" id="{AB1E9669-F735-7E4B-5522-F041923A2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6" y="1952866"/>
            <a:ext cx="4718212" cy="295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064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E2E1B-2BC9-D508-BF16-5F60B7BE1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3579D-9C79-6EE0-1E49-FAE354EE7A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Communications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4E0097-74CB-3857-8D6F-DB9A7DE9F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How, When, Who, and What</a:t>
            </a:r>
          </a:p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Audience Drives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F630C-8ACB-DB61-B476-0049AFE3376B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6</a:t>
            </a:r>
          </a:p>
        </p:txBody>
      </p:sp>
    </p:spTree>
    <p:extLst>
      <p:ext uri="{BB962C8B-B14F-4D97-AF65-F5344CB8AC3E}">
        <p14:creationId xmlns:p14="http://schemas.microsoft.com/office/powerpoint/2010/main" val="12038254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82024-8ECD-57C8-DD6F-906009C40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Forms of Communications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8093D-3582-F034-8E9E-848B88663C3B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6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EB4EFA-93B9-E8BB-CEAE-48AD77B6CBEF}"/>
              </a:ext>
            </a:extLst>
          </p:cNvPr>
          <p:cNvGrpSpPr/>
          <p:nvPr/>
        </p:nvGrpSpPr>
        <p:grpSpPr>
          <a:xfrm>
            <a:off x="560716" y="1144443"/>
            <a:ext cx="3200400" cy="3529359"/>
            <a:chOff x="560716" y="1265207"/>
            <a:chExt cx="3200400" cy="352935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B9AA33A-F20A-2451-D05C-D5214AFB71E2}"/>
                </a:ext>
              </a:extLst>
            </p:cNvPr>
            <p:cNvSpPr/>
            <p:nvPr/>
          </p:nvSpPr>
          <p:spPr>
            <a:xfrm>
              <a:off x="560716" y="1265207"/>
              <a:ext cx="3200400" cy="91440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u="sng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Content</a:t>
              </a:r>
            </a:p>
            <a:p>
              <a:pPr algn="ctr"/>
              <a:r>
                <a:rPr lang="en-US" sz="2400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Written or Visual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74F9E1-4E1F-67B3-52EE-AB56B85A9813}"/>
                </a:ext>
              </a:extLst>
            </p:cNvPr>
            <p:cNvSpPr/>
            <p:nvPr/>
          </p:nvSpPr>
          <p:spPr>
            <a:xfrm>
              <a:off x="560716" y="2234246"/>
              <a:ext cx="3200400" cy="25603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000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E-mails, Memos, Text Messaging, or any form of Written Report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000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Charts, Graphs, Status Lights, or any Visual Indicator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D8E306-0328-680D-0A55-1409734BB470}"/>
              </a:ext>
            </a:extLst>
          </p:cNvPr>
          <p:cNvGrpSpPr/>
          <p:nvPr/>
        </p:nvGrpSpPr>
        <p:grpSpPr>
          <a:xfrm>
            <a:off x="4493684" y="1144443"/>
            <a:ext cx="3200400" cy="3529359"/>
            <a:chOff x="4493684" y="1265207"/>
            <a:chExt cx="3200400" cy="35293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01E6C34-4667-210C-A9A5-1E7F646148DE}"/>
                </a:ext>
              </a:extLst>
            </p:cNvPr>
            <p:cNvSpPr/>
            <p:nvPr/>
          </p:nvSpPr>
          <p:spPr>
            <a:xfrm>
              <a:off x="4493684" y="1265207"/>
              <a:ext cx="3200400" cy="91440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u="sng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Physical</a:t>
              </a:r>
            </a:p>
            <a:p>
              <a:pPr algn="ctr"/>
              <a:r>
                <a:rPr lang="en-US" sz="2400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Verbal or Audible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720D50-2031-10D5-5374-BB5235B14930}"/>
                </a:ext>
              </a:extLst>
            </p:cNvPr>
            <p:cNvSpPr/>
            <p:nvPr/>
          </p:nvSpPr>
          <p:spPr>
            <a:xfrm>
              <a:off x="4493684" y="2234246"/>
              <a:ext cx="3200400" cy="25603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000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Face-to-Face, Phone, Video Conferencing, or any form of Direct Connections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000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Video Content, Recorded Messaging, or any form of Recorded Communications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C8CCA3-3661-CA69-2AD7-A68145BBDF2A}"/>
              </a:ext>
            </a:extLst>
          </p:cNvPr>
          <p:cNvGrpSpPr/>
          <p:nvPr/>
        </p:nvGrpSpPr>
        <p:grpSpPr>
          <a:xfrm>
            <a:off x="8426652" y="1144443"/>
            <a:ext cx="3200400" cy="4900959"/>
            <a:chOff x="8426652" y="1265207"/>
            <a:chExt cx="3200400" cy="490095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49A7A28-AAA6-2BD1-9333-637703DEE751}"/>
                </a:ext>
              </a:extLst>
            </p:cNvPr>
            <p:cNvSpPr/>
            <p:nvPr/>
          </p:nvSpPr>
          <p:spPr>
            <a:xfrm>
              <a:off x="8426652" y="1265207"/>
              <a:ext cx="3200400" cy="91440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u="sng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Delivery</a:t>
              </a:r>
            </a:p>
            <a:p>
              <a:pPr algn="ctr"/>
              <a:r>
                <a:rPr lang="en-US" sz="2400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Push or Pull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C51CAB-36FD-A703-1AA8-1009D99DF605}"/>
                </a:ext>
              </a:extLst>
            </p:cNvPr>
            <p:cNvSpPr/>
            <p:nvPr/>
          </p:nvSpPr>
          <p:spPr>
            <a:xfrm>
              <a:off x="8426652" y="2234246"/>
              <a:ext cx="3200400" cy="39319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PUSH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000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E-mail Reports, Status Meetings, Auto Generated Reports, and other forms of Distributed Communications</a:t>
              </a:r>
            </a:p>
            <a:p>
              <a:r>
                <a:rPr lang="en-US" sz="2000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PULL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000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Report Repositories, Portfolio Tools, and other forms of Communications Storage and Retrieval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0A8A0DD-4B21-D606-F149-0B71D3B44CE6}"/>
              </a:ext>
            </a:extLst>
          </p:cNvPr>
          <p:cNvSpPr txBox="1"/>
          <p:nvPr/>
        </p:nvSpPr>
        <p:spPr>
          <a:xfrm>
            <a:off x="1855966" y="4845389"/>
            <a:ext cx="5129994" cy="1323439"/>
          </a:xfrm>
          <a:prstGeom prst="rect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Presentations, Project Reviews, Briefings . . .</a:t>
            </a:r>
          </a:p>
          <a:p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 Conversations, Brief Notes, Text . . . </a:t>
            </a:r>
          </a:p>
        </p:txBody>
      </p:sp>
    </p:spTree>
    <p:extLst>
      <p:ext uri="{BB962C8B-B14F-4D97-AF65-F5344CB8AC3E}">
        <p14:creationId xmlns:p14="http://schemas.microsoft.com/office/powerpoint/2010/main" val="34489956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F479-E55F-EB0F-1676-BD5B0B76D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Loop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F24C568-C263-23B8-2525-C65675CB7CB1}"/>
              </a:ext>
            </a:extLst>
          </p:cNvPr>
          <p:cNvGrpSpPr/>
          <p:nvPr/>
        </p:nvGrpSpPr>
        <p:grpSpPr>
          <a:xfrm>
            <a:off x="2456050" y="1542707"/>
            <a:ext cx="7574593" cy="4411861"/>
            <a:chOff x="1479506" y="1223107"/>
            <a:chExt cx="7574593" cy="4411861"/>
          </a:xfrm>
        </p:grpSpPr>
        <p:pic>
          <p:nvPicPr>
            <p:cNvPr id="7" name="Picture 6" descr="A silhouette of a person's head&#10;&#10;Description automatically generated">
              <a:extLst>
                <a:ext uri="{FF2B5EF4-FFF2-40B4-BE49-F238E27FC236}">
                  <a16:creationId xmlns:a16="http://schemas.microsoft.com/office/drawing/2014/main" id="{4D2BB4B1-818C-67D6-69F8-F4DA4EF55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8160" y="3806168"/>
              <a:ext cx="1812898" cy="18288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C729D40-D2A9-6A4E-8F26-7B5DEE51CA90}"/>
                </a:ext>
              </a:extLst>
            </p:cNvPr>
            <p:cNvGrpSpPr/>
            <p:nvPr/>
          </p:nvGrpSpPr>
          <p:grpSpPr>
            <a:xfrm>
              <a:off x="1479506" y="1223107"/>
              <a:ext cx="2358939" cy="2744126"/>
              <a:chOff x="2540555" y="1130540"/>
              <a:chExt cx="2358939" cy="2744126"/>
            </a:xfrm>
          </p:grpSpPr>
          <p:pic>
            <p:nvPicPr>
              <p:cNvPr id="5" name="Picture 4" descr="A silhouette of a person's head&#10;&#10;Description automatically generated">
                <a:extLst>
                  <a:ext uri="{FF2B5EF4-FFF2-40B4-BE49-F238E27FC236}">
                    <a16:creationId xmlns:a16="http://schemas.microsoft.com/office/drawing/2014/main" id="{77A858BA-67D1-EC16-27F3-445DA14E5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555" y="1732500"/>
                <a:ext cx="1828800" cy="1828800"/>
              </a:xfrm>
              <a:prstGeom prst="rect">
                <a:avLst/>
              </a:prstGeom>
            </p:spPr>
          </p:pic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EF0F00AE-5817-8916-E477-425252BDF6E4}"/>
                  </a:ext>
                </a:extLst>
              </p:cNvPr>
              <p:cNvSpPr/>
              <p:nvPr/>
            </p:nvSpPr>
            <p:spPr>
              <a:xfrm>
                <a:off x="3527894" y="1130540"/>
                <a:ext cx="1371600" cy="843500"/>
              </a:xfrm>
              <a:prstGeom prst="cloudCallou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Message Encoding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8204D9-C36F-C7EF-AEB3-8D1A36B27F28}"/>
                  </a:ext>
                </a:extLst>
              </p:cNvPr>
              <p:cNvSpPr txBox="1"/>
              <p:nvPr/>
            </p:nvSpPr>
            <p:spPr>
              <a:xfrm>
                <a:off x="2880118" y="3351446"/>
                <a:ext cx="11496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cap="small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Sender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C49ECB4-B2B6-5AB9-E22F-E89DAB79009E}"/>
                </a:ext>
              </a:extLst>
            </p:cNvPr>
            <p:cNvGrpSpPr/>
            <p:nvPr/>
          </p:nvGrpSpPr>
          <p:grpSpPr>
            <a:xfrm>
              <a:off x="6723009" y="1223107"/>
              <a:ext cx="2331090" cy="2744126"/>
              <a:chOff x="7784058" y="1130540"/>
              <a:chExt cx="2331090" cy="2744126"/>
            </a:xfrm>
          </p:grpSpPr>
          <p:pic>
            <p:nvPicPr>
              <p:cNvPr id="9" name="Picture 8" descr="A person with sound waves&#10;&#10;Description automatically generated">
                <a:extLst>
                  <a:ext uri="{FF2B5EF4-FFF2-40B4-BE49-F238E27FC236}">
                    <a16:creationId xmlns:a16="http://schemas.microsoft.com/office/drawing/2014/main" id="{29F2694C-FE1F-89B0-8ED7-8F3A0BC6A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5095" y="1732500"/>
                <a:ext cx="1790053" cy="1828800"/>
              </a:xfrm>
              <a:prstGeom prst="rect">
                <a:avLst/>
              </a:prstGeom>
            </p:spPr>
          </p:pic>
          <p:sp>
            <p:nvSpPr>
              <p:cNvPr id="11" name="Thought Bubble: Cloud 10">
                <a:extLst>
                  <a:ext uri="{FF2B5EF4-FFF2-40B4-BE49-F238E27FC236}">
                    <a16:creationId xmlns:a16="http://schemas.microsoft.com/office/drawing/2014/main" id="{6DF36946-2374-98B0-684C-2229CE064F8C}"/>
                  </a:ext>
                </a:extLst>
              </p:cNvPr>
              <p:cNvSpPr/>
              <p:nvPr/>
            </p:nvSpPr>
            <p:spPr>
              <a:xfrm flipH="1">
                <a:off x="7784058" y="1130540"/>
                <a:ext cx="1371600" cy="843500"/>
              </a:xfrm>
              <a:prstGeom prst="cloudCallou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Message Decoding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249EB4-0978-CE16-7BCC-DF0657E58482}"/>
                  </a:ext>
                </a:extLst>
              </p:cNvPr>
              <p:cNvSpPr txBox="1"/>
              <p:nvPr/>
            </p:nvSpPr>
            <p:spPr>
              <a:xfrm>
                <a:off x="8645284" y="3351446"/>
                <a:ext cx="13450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cap="small" dirty="0"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Receiver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2A4069B-1683-0CC6-3572-7BADA181F40E}"/>
                </a:ext>
              </a:extLst>
            </p:cNvPr>
            <p:cNvGrpSpPr/>
            <p:nvPr/>
          </p:nvGrpSpPr>
          <p:grpSpPr>
            <a:xfrm>
              <a:off x="3657598" y="1950385"/>
              <a:ext cx="3383280" cy="2420418"/>
              <a:chOff x="3657598" y="1950385"/>
              <a:chExt cx="3383280" cy="242041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377AEC6-B810-C0D4-1C26-16806B330ED4}"/>
                  </a:ext>
                </a:extLst>
              </p:cNvPr>
              <p:cNvGrpSpPr/>
              <p:nvPr/>
            </p:nvGrpSpPr>
            <p:grpSpPr>
              <a:xfrm>
                <a:off x="3657598" y="3010848"/>
                <a:ext cx="3383280" cy="1359955"/>
                <a:chOff x="3657598" y="3010848"/>
                <a:chExt cx="3383280" cy="1359955"/>
              </a:xfrm>
            </p:grpSpPr>
            <p:pic>
              <p:nvPicPr>
                <p:cNvPr id="19" name="Picture 18" descr="A black and white sound wave&#10;&#10;Description automatically generated">
                  <a:extLst>
                    <a:ext uri="{FF2B5EF4-FFF2-40B4-BE49-F238E27FC236}">
                      <a16:creationId xmlns:a16="http://schemas.microsoft.com/office/drawing/2014/main" id="{62804206-7339-0EEA-7A8F-E44639ABC1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alphaModFix amt="6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57598" y="3010848"/>
                  <a:ext cx="3383280" cy="1359955"/>
                </a:xfrm>
                <a:prstGeom prst="rect">
                  <a:avLst/>
                </a:prstGeom>
              </p:spPr>
            </p:pic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307317C-B1C3-CE24-E62D-63EAF8E36E42}"/>
                    </a:ext>
                  </a:extLst>
                </p:cNvPr>
                <p:cNvSpPr txBox="1"/>
                <p:nvPr/>
              </p:nvSpPr>
              <p:spPr>
                <a:xfrm>
                  <a:off x="4901038" y="3459993"/>
                  <a:ext cx="896400" cy="461665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effectLst>
                  <a:softEdge rad="127000"/>
                </a:effectLst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2400" i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Noise</a:t>
                  </a: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2424A2-74C4-2297-31A4-31A3DB46A72F}"/>
                  </a:ext>
                </a:extLst>
              </p:cNvPr>
              <p:cNvSpPr txBox="1"/>
              <p:nvPr/>
            </p:nvSpPr>
            <p:spPr>
              <a:xfrm>
                <a:off x="3978382" y="1950385"/>
                <a:ext cx="2741713" cy="12926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Message</a:t>
                </a:r>
              </a:p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Electronic Communications</a:t>
                </a:r>
              </a:p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Audio Communications</a:t>
                </a:r>
              </a:p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Direct Communications</a:t>
                </a:r>
              </a:p>
            </p:txBody>
          </p:sp>
        </p:grpSp>
        <p:pic>
          <p:nvPicPr>
            <p:cNvPr id="25" name="Picture 24" descr="A silhouette of a person's head&#10;&#10;Description automatically generated">
              <a:extLst>
                <a:ext uri="{FF2B5EF4-FFF2-40B4-BE49-F238E27FC236}">
                  <a16:creationId xmlns:a16="http://schemas.microsoft.com/office/drawing/2014/main" id="{34C03EAA-97A0-C57E-2DBE-41FDC7A82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2445" y="3806168"/>
              <a:ext cx="1828800" cy="182880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AAFB2BC-FB9A-11CD-B804-91816ED0C354}"/>
                </a:ext>
              </a:extLst>
            </p:cNvPr>
            <p:cNvGrpSpPr/>
            <p:nvPr/>
          </p:nvGrpSpPr>
          <p:grpSpPr>
            <a:xfrm>
              <a:off x="3749038" y="4225113"/>
              <a:ext cx="3200400" cy="1293555"/>
              <a:chOff x="3749038" y="4216235"/>
              <a:chExt cx="3200400" cy="1293555"/>
            </a:xfrm>
          </p:grpSpPr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3EAB419C-4BBB-366B-EF48-755D20971054}"/>
                  </a:ext>
                </a:extLst>
              </p:cNvPr>
              <p:cNvSpPr/>
              <p:nvPr/>
            </p:nvSpPr>
            <p:spPr>
              <a:xfrm rot="5400000">
                <a:off x="5257798" y="3077700"/>
                <a:ext cx="182880" cy="3200400"/>
              </a:xfrm>
              <a:prstGeom prst="downArrow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Arrow: Down 26">
                <a:extLst>
                  <a:ext uri="{FF2B5EF4-FFF2-40B4-BE49-F238E27FC236}">
                    <a16:creationId xmlns:a16="http://schemas.microsoft.com/office/drawing/2014/main" id="{A256BD06-3E98-C98F-79D6-0F4273496251}"/>
                  </a:ext>
                </a:extLst>
              </p:cNvPr>
              <p:cNvSpPr/>
              <p:nvPr/>
            </p:nvSpPr>
            <p:spPr>
              <a:xfrm rot="16200000" flipH="1">
                <a:off x="5257798" y="3467068"/>
                <a:ext cx="182880" cy="3200400"/>
              </a:xfrm>
              <a:prstGeom prst="downArrow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C7BC462-83BC-2DA0-35D9-DC8CBC36A9DF}"/>
                  </a:ext>
                </a:extLst>
              </p:cNvPr>
              <p:cNvSpPr txBox="1"/>
              <p:nvPr/>
            </p:nvSpPr>
            <p:spPr>
              <a:xfrm>
                <a:off x="4669340" y="4216235"/>
                <a:ext cx="1359796" cy="46166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effectLst>
                <a:softEdge rad="1270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Feedback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D2C64D2-1FEA-7884-F3A9-A73FB85D00B0}"/>
                  </a:ext>
                </a:extLst>
              </p:cNvPr>
              <p:cNvSpPr txBox="1"/>
              <p:nvPr/>
            </p:nvSpPr>
            <p:spPr>
              <a:xfrm>
                <a:off x="4670494" y="5048125"/>
                <a:ext cx="1357488" cy="46166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effectLst>
                <a:softEdge rad="1270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24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Response</a:t>
                </a: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E19FA3D-7841-CF8F-466A-E98A496C4BCE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6</a:t>
            </a:r>
          </a:p>
        </p:txBody>
      </p:sp>
    </p:spTree>
    <p:extLst>
      <p:ext uri="{BB962C8B-B14F-4D97-AF65-F5344CB8AC3E}">
        <p14:creationId xmlns:p14="http://schemas.microsoft.com/office/powerpoint/2010/main" val="2361211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51734-7253-2786-B66D-3571FADE6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Engagement of New People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C405699-3C30-8AD3-1655-E94131FD02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Getting Them Up-To Speed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320E79-1FE7-AB2E-91AF-BEA9629FDB99}"/>
              </a:ext>
            </a:extLst>
          </p:cNvPr>
          <p:cNvGrpSpPr/>
          <p:nvPr/>
        </p:nvGrpSpPr>
        <p:grpSpPr>
          <a:xfrm>
            <a:off x="1130060" y="1679996"/>
            <a:ext cx="9806321" cy="3474291"/>
            <a:chOff x="1130060" y="1679996"/>
            <a:chExt cx="9806321" cy="347429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ACE0E5F-1D57-3DF4-FA66-6B9E0295FE8F}"/>
                </a:ext>
              </a:extLst>
            </p:cNvPr>
            <p:cNvGrpSpPr/>
            <p:nvPr/>
          </p:nvGrpSpPr>
          <p:grpSpPr>
            <a:xfrm>
              <a:off x="1130060" y="1679996"/>
              <a:ext cx="2286000" cy="3474291"/>
              <a:chOff x="1130060" y="1679996"/>
              <a:chExt cx="2286000" cy="347429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99E713D-47B2-18F4-4FAD-225101077B45}"/>
                  </a:ext>
                </a:extLst>
              </p:cNvPr>
              <p:cNvGrpSpPr/>
              <p:nvPr/>
            </p:nvGrpSpPr>
            <p:grpSpPr>
              <a:xfrm>
                <a:off x="1587260" y="1679996"/>
                <a:ext cx="1371600" cy="1506350"/>
                <a:chOff x="1588211" y="1659543"/>
                <a:chExt cx="1371600" cy="1506350"/>
              </a:xfrm>
            </p:grpSpPr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47CF6F1E-FAB2-3EE1-0F38-DAFAE4EFE86E}"/>
                    </a:ext>
                  </a:extLst>
                </p:cNvPr>
                <p:cNvSpPr/>
                <p:nvPr/>
              </p:nvSpPr>
              <p:spPr>
                <a:xfrm>
                  <a:off x="1588211" y="1794293"/>
                  <a:ext cx="1371600" cy="1371600"/>
                </a:xfrm>
                <a:prstGeom prst="ellipse">
                  <a:avLst/>
                </a:prstGeom>
                <a:blipFill dpi="0" rotWithShape="1">
                  <a:blip r:embed="rId2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 l="5000" t="5000" r="5000" b="5000"/>
                  </a:stretch>
                </a:blipFill>
                <a:ln w="57150"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198ACE46-B8D5-01C9-BE8F-AD4D7A40B704}"/>
                    </a:ext>
                  </a:extLst>
                </p:cNvPr>
                <p:cNvSpPr/>
                <p:nvPr/>
              </p:nvSpPr>
              <p:spPr>
                <a:xfrm>
                  <a:off x="1588211" y="1659543"/>
                  <a:ext cx="1371600" cy="10058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Project Team</a:t>
                  </a: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8054CBD-0097-FD5F-6486-35819B014573}"/>
                  </a:ext>
                </a:extLst>
              </p:cNvPr>
              <p:cNvSpPr/>
              <p:nvPr/>
            </p:nvSpPr>
            <p:spPr>
              <a:xfrm>
                <a:off x="1130060" y="3325487"/>
                <a:ext cx="2286000" cy="1828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Charter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Team Meetings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Status Reports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Document Access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Detailed Reviews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846FE42-AAB4-CCE9-4C0D-E82240217949}"/>
                </a:ext>
              </a:extLst>
            </p:cNvPr>
            <p:cNvGrpSpPr/>
            <p:nvPr/>
          </p:nvGrpSpPr>
          <p:grpSpPr>
            <a:xfrm>
              <a:off x="3636834" y="1679996"/>
              <a:ext cx="2286000" cy="3471516"/>
              <a:chOff x="3637468" y="1679996"/>
              <a:chExt cx="2286000" cy="347151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9F0EFB2-B0E3-7183-E3F0-334DF05BF633}"/>
                  </a:ext>
                </a:extLst>
              </p:cNvPr>
              <p:cNvGrpSpPr/>
              <p:nvPr/>
            </p:nvGrpSpPr>
            <p:grpSpPr>
              <a:xfrm>
                <a:off x="4094668" y="1679996"/>
                <a:ext cx="1371600" cy="1506350"/>
                <a:chOff x="1588211" y="1659543"/>
                <a:chExt cx="1371600" cy="1506350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F970ED45-7963-037F-98E6-D5A2667C5CDD}"/>
                    </a:ext>
                  </a:extLst>
                </p:cNvPr>
                <p:cNvSpPr/>
                <p:nvPr/>
              </p:nvSpPr>
              <p:spPr>
                <a:xfrm>
                  <a:off x="1588211" y="1794293"/>
                  <a:ext cx="1371600" cy="1371600"/>
                </a:xfrm>
                <a:prstGeom prst="ellipse">
                  <a:avLst/>
                </a:prstGeom>
                <a:blipFill dpi="0" rotWithShape="1">
                  <a:blip r:embed="rId3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 l="5000" t="5000" r="5000" b="5000"/>
                  </a:stretch>
                </a:blipFill>
                <a:ln w="57150"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2639A30-EB10-5754-E8BB-48D030E51229}"/>
                    </a:ext>
                  </a:extLst>
                </p:cNvPr>
                <p:cNvSpPr/>
                <p:nvPr/>
              </p:nvSpPr>
              <p:spPr>
                <a:xfrm>
                  <a:off x="1588211" y="1659543"/>
                  <a:ext cx="1371600" cy="10058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Leadership</a:t>
                  </a: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ED67BD8-5C50-80CA-AF07-E4026E8EFD0F}"/>
                  </a:ext>
                </a:extLst>
              </p:cNvPr>
              <p:cNvSpPr/>
              <p:nvPr/>
            </p:nvSpPr>
            <p:spPr>
              <a:xfrm>
                <a:off x="3637468" y="3322712"/>
                <a:ext cx="2286000" cy="1828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Briefings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Status Reports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Charter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Executive Summary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CCDE130-6E91-FCDD-EFFB-A2D7565FBF0A}"/>
                </a:ext>
              </a:extLst>
            </p:cNvPr>
            <p:cNvGrpSpPr/>
            <p:nvPr/>
          </p:nvGrpSpPr>
          <p:grpSpPr>
            <a:xfrm>
              <a:off x="6143608" y="1679996"/>
              <a:ext cx="2286000" cy="3469900"/>
              <a:chOff x="6144876" y="1679996"/>
              <a:chExt cx="2286000" cy="34699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38CEBAB-A9F9-F803-FAA5-BA6335E3C581}"/>
                  </a:ext>
                </a:extLst>
              </p:cNvPr>
              <p:cNvGrpSpPr/>
              <p:nvPr/>
            </p:nvGrpSpPr>
            <p:grpSpPr>
              <a:xfrm>
                <a:off x="6602076" y="1679996"/>
                <a:ext cx="1371600" cy="1506350"/>
                <a:chOff x="1588211" y="1659543"/>
                <a:chExt cx="1371600" cy="1506350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FC2C90A7-E3FF-EDA3-64CE-03BF1EE4C99B}"/>
                    </a:ext>
                  </a:extLst>
                </p:cNvPr>
                <p:cNvSpPr/>
                <p:nvPr/>
              </p:nvSpPr>
              <p:spPr>
                <a:xfrm>
                  <a:off x="1588211" y="1794293"/>
                  <a:ext cx="1371600" cy="1371600"/>
                </a:xfrm>
                <a:prstGeom prst="ellipse">
                  <a:avLst/>
                </a:prstGeom>
                <a:blipFill dpi="0" rotWithShape="1">
                  <a:blip r:embed="rId4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</a:blip>
                  <a:srcRect/>
                  <a:stretch>
                    <a:fillRect l="5000" t="5000" r="5000" b="5000"/>
                  </a:stretch>
                </a:blipFill>
                <a:ln w="57150"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859322C-76B0-AC8A-1068-5FEF75E35F88}"/>
                    </a:ext>
                  </a:extLst>
                </p:cNvPr>
                <p:cNvSpPr/>
                <p:nvPr/>
              </p:nvSpPr>
              <p:spPr>
                <a:xfrm>
                  <a:off x="1588211" y="1659543"/>
                  <a:ext cx="1371600" cy="10058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Sponsors</a:t>
                  </a: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E66F85D-91BB-5864-863A-441B6E505218}"/>
                  </a:ext>
                </a:extLst>
              </p:cNvPr>
              <p:cNvSpPr/>
              <p:nvPr/>
            </p:nvSpPr>
            <p:spPr>
              <a:xfrm>
                <a:off x="6144876" y="3321096"/>
                <a:ext cx="2286000" cy="1828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Briefings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Status Reports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Charter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Sponsor Summary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C753328-0425-76C7-073D-5A1F9CD51681}"/>
                </a:ext>
              </a:extLst>
            </p:cNvPr>
            <p:cNvGrpSpPr/>
            <p:nvPr/>
          </p:nvGrpSpPr>
          <p:grpSpPr>
            <a:xfrm>
              <a:off x="8650381" y="1679996"/>
              <a:ext cx="2286000" cy="3469900"/>
              <a:chOff x="8650381" y="1679996"/>
              <a:chExt cx="2286000" cy="346990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99BFF5B-C7C0-2517-28D5-5F5DC599827A}"/>
                  </a:ext>
                </a:extLst>
              </p:cNvPr>
              <p:cNvGrpSpPr/>
              <p:nvPr/>
            </p:nvGrpSpPr>
            <p:grpSpPr>
              <a:xfrm>
                <a:off x="9107581" y="1679996"/>
                <a:ext cx="1371600" cy="1506350"/>
                <a:chOff x="1588211" y="1659543"/>
                <a:chExt cx="1371600" cy="1506350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CDF97DA7-3039-DC0C-1A06-F43447FB80E5}"/>
                    </a:ext>
                  </a:extLst>
                </p:cNvPr>
                <p:cNvSpPr/>
                <p:nvPr/>
              </p:nvSpPr>
              <p:spPr>
                <a:xfrm>
                  <a:off x="1588211" y="1794293"/>
                  <a:ext cx="1371600" cy="1371600"/>
                </a:xfrm>
                <a:prstGeom prst="ellipse">
                  <a:avLst/>
                </a:prstGeom>
                <a:blipFill dpi="0" rotWithShape="1">
                  <a:blip r:embed="rId5"/>
                  <a:srcRect/>
                  <a:stretch>
                    <a:fillRect l="5000" t="5000" r="5000" b="5000"/>
                  </a:stretch>
                </a:blipFill>
                <a:ln w="57150"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02D9554-7A19-4C88-AD87-DAD30FADAD67}"/>
                    </a:ext>
                  </a:extLst>
                </p:cNvPr>
                <p:cNvSpPr/>
                <p:nvPr/>
              </p:nvSpPr>
              <p:spPr>
                <a:xfrm>
                  <a:off x="1588211" y="1659543"/>
                  <a:ext cx="1371600" cy="10058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>
                  <a:prstTxWarp prst="textArchUp">
                    <a:avLst/>
                  </a:prstTxWarp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Stakeholders</a:t>
                  </a:r>
                </a:p>
              </p:txBody>
            </p:sp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649923E-C1A7-749D-671B-1CF5B57B5A8D}"/>
                  </a:ext>
                </a:extLst>
              </p:cNvPr>
              <p:cNvSpPr/>
              <p:nvPr/>
            </p:nvSpPr>
            <p:spPr>
              <a:xfrm>
                <a:off x="8650381" y="3321096"/>
                <a:ext cx="2286000" cy="1828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Briefings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Status Reports</a:t>
                </a:r>
              </a:p>
              <a:p>
                <a:pPr marL="182880" indent="-18288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Narrow Focused Report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604424C-DE50-ED3E-D0D6-9A9C48496AD6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6</a:t>
            </a:r>
          </a:p>
        </p:txBody>
      </p:sp>
    </p:spTree>
    <p:extLst>
      <p:ext uri="{BB962C8B-B14F-4D97-AF65-F5344CB8AC3E}">
        <p14:creationId xmlns:p14="http://schemas.microsoft.com/office/powerpoint/2010/main" val="29039609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07CA-2FC7-5321-8436-D1FD2B42D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Channels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27299-E112-B696-5260-077C1DBEB7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Why Planning and Controlling Communications is Important</a:t>
            </a:r>
          </a:p>
        </p:txBody>
      </p:sp>
      <p:pic>
        <p:nvPicPr>
          <p:cNvPr id="6" name="Picture 5" descr="A person on the phone&#10;&#10;Description automatically generated">
            <a:extLst>
              <a:ext uri="{FF2B5EF4-FFF2-40B4-BE49-F238E27FC236}">
                <a16:creationId xmlns:a16="http://schemas.microsoft.com/office/drawing/2014/main" id="{D4223EFA-ED3D-16C6-0603-8D4DF47F3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35" y="1484390"/>
            <a:ext cx="4876800" cy="46695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140BE3-71C3-2712-494E-8999815FB783}"/>
              </a:ext>
            </a:extLst>
          </p:cNvPr>
          <p:cNvGrpSpPr/>
          <p:nvPr/>
        </p:nvGrpSpPr>
        <p:grpSpPr>
          <a:xfrm>
            <a:off x="6633713" y="2149274"/>
            <a:ext cx="4389120" cy="3339767"/>
            <a:chOff x="6659592" y="1913005"/>
            <a:chExt cx="4389120" cy="33397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044E94-F409-6617-319B-5CAC77009354}"/>
                </a:ext>
              </a:extLst>
            </p:cNvPr>
            <p:cNvSpPr txBox="1"/>
            <p:nvPr/>
          </p:nvSpPr>
          <p:spPr>
            <a:xfrm>
              <a:off x="6659592" y="1913005"/>
              <a:ext cx="411715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Team Members = N</a:t>
              </a:r>
            </a:p>
            <a:p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N(N-1)/2 = Communications Channels</a:t>
              </a:r>
            </a:p>
            <a:p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N=10 People</a:t>
              </a:r>
            </a:p>
            <a:p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10(10-1)/2 = 45 Channels</a:t>
              </a:r>
              <a:r>
                <a:rPr lang="en-US" dirty="0"/>
                <a:t>	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D8F995-B7D3-3DCF-0254-9775EE0C0013}"/>
                </a:ext>
              </a:extLst>
            </p:cNvPr>
            <p:cNvSpPr txBox="1"/>
            <p:nvPr/>
          </p:nvSpPr>
          <p:spPr>
            <a:xfrm>
              <a:off x="6659592" y="3560001"/>
              <a:ext cx="4389120" cy="1692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Watch Outs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Quiet Team Members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Overbearing Team Members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Focus on Issues, not People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Focus on Present &amp; Future, not Past</a:t>
              </a:r>
              <a:r>
                <a:rPr lang="en-US" dirty="0"/>
                <a:t>		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A38BD7B-C070-E06D-0A52-178669C1C672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6</a:t>
            </a:r>
          </a:p>
        </p:txBody>
      </p:sp>
    </p:spTree>
    <p:extLst>
      <p:ext uri="{BB962C8B-B14F-4D97-AF65-F5344CB8AC3E}">
        <p14:creationId xmlns:p14="http://schemas.microsoft.com/office/powerpoint/2010/main" val="11109219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7F876-AB38-F74B-7EFB-CB7569A5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Reporting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D32F5-C1C3-2C8F-5230-57CEDE8D88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What-When-Who-How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DC436A-1B7A-D114-E03F-877F685716C3}"/>
              </a:ext>
            </a:extLst>
          </p:cNvPr>
          <p:cNvGrpSpPr/>
          <p:nvPr/>
        </p:nvGrpSpPr>
        <p:grpSpPr>
          <a:xfrm>
            <a:off x="1655764" y="1357526"/>
            <a:ext cx="8873700" cy="4654190"/>
            <a:chOff x="1217541" y="1370442"/>
            <a:chExt cx="8873700" cy="465419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EB77BB8-E1F3-7E40-24D7-8CE2B346AF98}"/>
                </a:ext>
              </a:extLst>
            </p:cNvPr>
            <p:cNvSpPr/>
            <p:nvPr/>
          </p:nvSpPr>
          <p:spPr>
            <a:xfrm>
              <a:off x="1217541" y="2328249"/>
              <a:ext cx="2286000" cy="822960"/>
            </a:xfrm>
            <a:prstGeom prst="round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Executives / Sponsors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DC00F5A-9DE0-5EB0-182C-CF1A914AF91B}"/>
                </a:ext>
              </a:extLst>
            </p:cNvPr>
            <p:cNvSpPr/>
            <p:nvPr/>
          </p:nvSpPr>
          <p:spPr>
            <a:xfrm>
              <a:off x="1217541" y="3286057"/>
              <a:ext cx="2286000" cy="822960"/>
            </a:xfrm>
            <a:prstGeom prst="round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External Partners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C31257-C66E-9C5D-C7F3-FB632ACF16A4}"/>
                </a:ext>
              </a:extLst>
            </p:cNvPr>
            <p:cNvSpPr/>
            <p:nvPr/>
          </p:nvSpPr>
          <p:spPr>
            <a:xfrm>
              <a:off x="1217541" y="4243864"/>
              <a:ext cx="2286000" cy="822960"/>
            </a:xfrm>
            <a:prstGeom prst="round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Internal Functional Leaders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EED7346-8F4A-469D-4258-13010D8C6AB1}"/>
                </a:ext>
              </a:extLst>
            </p:cNvPr>
            <p:cNvSpPr/>
            <p:nvPr/>
          </p:nvSpPr>
          <p:spPr>
            <a:xfrm>
              <a:off x="1217541" y="5201672"/>
              <a:ext cx="2286000" cy="822960"/>
            </a:xfrm>
            <a:prstGeom prst="round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 Team Members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301ECCE-C8D7-BD7B-FFC8-037188EE2768}"/>
                </a:ext>
              </a:extLst>
            </p:cNvPr>
            <p:cNvSpPr/>
            <p:nvPr/>
          </p:nvSpPr>
          <p:spPr>
            <a:xfrm>
              <a:off x="3825591" y="2328249"/>
              <a:ext cx="4572000" cy="822960"/>
            </a:xfrm>
            <a:prstGeom prst="round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0" bIns="45720" rtlCol="0" anchor="ctr"/>
            <a:lstStyle/>
            <a:p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Key Milestones, Risks, Cost, &amp; Exec. Decisions Needed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D8A7A02-09B0-8DD1-BBB6-C1E119E97D12}"/>
                </a:ext>
              </a:extLst>
            </p:cNvPr>
            <p:cNvSpPr/>
            <p:nvPr/>
          </p:nvSpPr>
          <p:spPr>
            <a:xfrm>
              <a:off x="3825591" y="3286057"/>
              <a:ext cx="4572000" cy="822960"/>
            </a:xfrm>
            <a:prstGeom prst="round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0" bIns="45720" rtlCol="0" anchor="ctr"/>
            <a:lstStyle/>
            <a:p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Integrated Activity Status, Issues, Action Items, &amp; Risk Review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82703F-F764-6CDA-F1DB-4F218CD7BAF4}"/>
                </a:ext>
              </a:extLst>
            </p:cNvPr>
            <p:cNvSpPr/>
            <p:nvPr/>
          </p:nvSpPr>
          <p:spPr>
            <a:xfrm>
              <a:off x="3825591" y="4243864"/>
              <a:ext cx="4572000" cy="822960"/>
            </a:xfrm>
            <a:prstGeom prst="round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0" bIns="45720" rtlCol="0" anchor="ctr"/>
            <a:lstStyle/>
            <a:p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Milestones Review, Resource, Risks, Issues, and Needs 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FAD642F-1B09-7FD4-6976-9E44576258D2}"/>
                </a:ext>
              </a:extLst>
            </p:cNvPr>
            <p:cNvSpPr/>
            <p:nvPr/>
          </p:nvSpPr>
          <p:spPr>
            <a:xfrm>
              <a:off x="3825591" y="5201672"/>
              <a:ext cx="4572000" cy="822960"/>
            </a:xfrm>
            <a:prstGeom prst="round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0" bIns="45720" rtlCol="0" anchor="ctr"/>
            <a:lstStyle/>
            <a:p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Activity Status, Milestones Review, Issues, Risks, &amp; Constraints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DA4CDB8-987C-A2B6-7CB9-4B7F5BDECEA1}"/>
                </a:ext>
              </a:extLst>
            </p:cNvPr>
            <p:cNvSpPr/>
            <p:nvPr/>
          </p:nvSpPr>
          <p:spPr>
            <a:xfrm>
              <a:off x="3825591" y="1370442"/>
              <a:ext cx="4572000" cy="82296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0" bIns="45720" rtlCol="0" anchor="ctr"/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Type of Report Content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84D26EF-C1C0-24AE-1280-E55054D7EB90}"/>
                </a:ext>
              </a:extLst>
            </p:cNvPr>
            <p:cNvSpPr/>
            <p:nvPr/>
          </p:nvSpPr>
          <p:spPr>
            <a:xfrm>
              <a:off x="1217541" y="1370442"/>
              <a:ext cx="2286000" cy="82296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Type of Status Reports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84C9D75-F9BF-36E7-9978-FE8C57AB0065}"/>
                </a:ext>
              </a:extLst>
            </p:cNvPr>
            <p:cNvSpPr/>
            <p:nvPr/>
          </p:nvSpPr>
          <p:spPr>
            <a:xfrm>
              <a:off x="8719641" y="1370442"/>
              <a:ext cx="1371600" cy="82296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Frequency</a:t>
              </a:r>
            </a:p>
            <a:p>
              <a:pPr algn="ctr"/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(Weeks)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D5FD239-57DB-751F-8A25-2359CFDD3400}"/>
                </a:ext>
              </a:extLst>
            </p:cNvPr>
            <p:cNvSpPr/>
            <p:nvPr/>
          </p:nvSpPr>
          <p:spPr>
            <a:xfrm>
              <a:off x="8719641" y="2328249"/>
              <a:ext cx="1371600" cy="822960"/>
            </a:xfrm>
            <a:prstGeom prst="round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4-5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53C859E-049C-4E60-DC93-59A4C21509DF}"/>
                </a:ext>
              </a:extLst>
            </p:cNvPr>
            <p:cNvSpPr/>
            <p:nvPr/>
          </p:nvSpPr>
          <p:spPr>
            <a:xfrm>
              <a:off x="8719641" y="3286057"/>
              <a:ext cx="1371600" cy="822960"/>
            </a:xfrm>
            <a:prstGeom prst="round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1-3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3059995-1CE8-0A51-D00A-4000FBF70ED0}"/>
                </a:ext>
              </a:extLst>
            </p:cNvPr>
            <p:cNvSpPr/>
            <p:nvPr/>
          </p:nvSpPr>
          <p:spPr>
            <a:xfrm>
              <a:off x="8719641" y="4243864"/>
              <a:ext cx="1371600" cy="822960"/>
            </a:xfrm>
            <a:prstGeom prst="round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1-3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7E7559-13D7-1D88-0949-75894DF0A436}"/>
                </a:ext>
              </a:extLst>
            </p:cNvPr>
            <p:cNvSpPr/>
            <p:nvPr/>
          </p:nvSpPr>
          <p:spPr>
            <a:xfrm>
              <a:off x="8719641" y="5201672"/>
              <a:ext cx="1371600" cy="822960"/>
            </a:xfrm>
            <a:prstGeom prst="roundRect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1-2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032263-59E5-6C03-2246-ABF46BA306F8}"/>
              </a:ext>
            </a:extLst>
          </p:cNvPr>
          <p:cNvSpPr/>
          <p:nvPr/>
        </p:nvSpPr>
        <p:spPr>
          <a:xfrm>
            <a:off x="3421877" y="6111432"/>
            <a:ext cx="6035040" cy="45720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0" bIns="45720" rtlCol="0" anchor="ctr"/>
          <a:lstStyle/>
          <a:p>
            <a:r>
              <a:rPr lang="en-US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complexity, organizational importance, levels of risk, and other factors will change audiences, content, and frequencies.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4D7D3F-F6F6-A680-4466-B7ED089A3846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6</a:t>
            </a:r>
          </a:p>
        </p:txBody>
      </p:sp>
    </p:spTree>
    <p:extLst>
      <p:ext uri="{BB962C8B-B14F-4D97-AF65-F5344CB8AC3E}">
        <p14:creationId xmlns:p14="http://schemas.microsoft.com/office/powerpoint/2010/main" val="17562599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92FA2-5D27-3246-0150-393365CCC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Status Report</a:t>
            </a:r>
          </a:p>
        </p:txBody>
      </p:sp>
      <p:sp>
        <p:nvSpPr>
          <p:cNvPr id="144" name="Text Placeholder 143">
            <a:extLst>
              <a:ext uri="{FF2B5EF4-FFF2-40B4-BE49-F238E27FC236}">
                <a16:creationId xmlns:a16="http://schemas.microsoft.com/office/drawing/2014/main" id="{F452970E-3026-B7B6-CB04-9ED7AB85A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Executives / Sponsors / External / Internal (Modified for Needs)</a:t>
            </a: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466D71-C246-A5ED-7118-535FA67E51F4}"/>
              </a:ext>
            </a:extLst>
          </p:cNvPr>
          <p:cNvGrpSpPr/>
          <p:nvPr/>
        </p:nvGrpSpPr>
        <p:grpSpPr>
          <a:xfrm>
            <a:off x="664234" y="1370416"/>
            <a:ext cx="10425893" cy="4213609"/>
            <a:chOff x="664234" y="1370416"/>
            <a:chExt cx="10425893" cy="421360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A9C28A4-A36F-D170-B944-EB5E90E898E7}"/>
                </a:ext>
              </a:extLst>
            </p:cNvPr>
            <p:cNvGrpSpPr/>
            <p:nvPr/>
          </p:nvGrpSpPr>
          <p:grpSpPr>
            <a:xfrm>
              <a:off x="664234" y="1370416"/>
              <a:ext cx="10425893" cy="4213609"/>
              <a:chOff x="664234" y="1370416"/>
              <a:chExt cx="10425893" cy="421360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9B48A2D-E2CB-A13E-4F35-601EE19C02BF}"/>
                  </a:ext>
                </a:extLst>
              </p:cNvPr>
              <p:cNvGrpSpPr/>
              <p:nvPr/>
            </p:nvGrpSpPr>
            <p:grpSpPr>
              <a:xfrm>
                <a:off x="664234" y="1370416"/>
                <a:ext cx="10425893" cy="840264"/>
                <a:chOff x="664234" y="1370416"/>
                <a:chExt cx="10425893" cy="840264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AAAAE7E3-8A60-016C-7BBC-89781DB1D2A9}"/>
                    </a:ext>
                  </a:extLst>
                </p:cNvPr>
                <p:cNvGrpSpPr/>
                <p:nvPr/>
              </p:nvGrpSpPr>
              <p:grpSpPr>
                <a:xfrm>
                  <a:off x="664234" y="1370416"/>
                  <a:ext cx="10425893" cy="568845"/>
                  <a:chOff x="664234" y="1370416"/>
                  <a:chExt cx="10425893" cy="568845"/>
                </a:xfrm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3A24EF88-C518-CDE0-CB3C-506A45E520A1}"/>
                      </a:ext>
                    </a:extLst>
                  </p:cNvPr>
                  <p:cNvSpPr/>
                  <p:nvPr/>
                </p:nvSpPr>
                <p:spPr>
                  <a:xfrm>
                    <a:off x="664234" y="1656272"/>
                    <a:ext cx="1920240" cy="27432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200" i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Report Date: </a:t>
                    </a:r>
                    <a:r>
                      <a:rPr lang="en-US" sz="1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15 JAN 25 </a:t>
                    </a:r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D883308E-8777-0BBD-4B02-D4A98C1EEC47}"/>
                      </a:ext>
                    </a:extLst>
                  </p:cNvPr>
                  <p:cNvSpPr/>
                  <p:nvPr/>
                </p:nvSpPr>
                <p:spPr>
                  <a:xfrm>
                    <a:off x="664234" y="1381952"/>
                    <a:ext cx="1920240" cy="27432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200" i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Project: </a:t>
                    </a:r>
                    <a:r>
                      <a:rPr lang="en-US" sz="1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Project #15976 </a:t>
                    </a:r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0CAE0C6E-50FD-EE78-53DE-FC6C8D5816AA}"/>
                      </a:ext>
                    </a:extLst>
                  </p:cNvPr>
                  <p:cNvSpPr/>
                  <p:nvPr/>
                </p:nvSpPr>
                <p:spPr>
                  <a:xfrm>
                    <a:off x="2584474" y="1381952"/>
                    <a:ext cx="1828800" cy="54864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i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Project Manager</a:t>
                    </a:r>
                  </a:p>
                  <a:p>
                    <a:pPr algn="ctr"/>
                    <a:r>
                      <a:rPr lang="en-US" sz="1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Stephanie Rodrigues</a:t>
                    </a:r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BD4D66CE-B8C5-7E01-769F-A9319E9B229B}"/>
                      </a:ext>
                    </a:extLst>
                  </p:cNvPr>
                  <p:cNvSpPr/>
                  <p:nvPr/>
                </p:nvSpPr>
                <p:spPr>
                  <a:xfrm>
                    <a:off x="4413274" y="1381952"/>
                    <a:ext cx="1828800" cy="54864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i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Tech Project Manager</a:t>
                    </a:r>
                  </a:p>
                  <a:p>
                    <a:pPr algn="ctr"/>
                    <a:r>
                      <a:rPr lang="en-US" sz="1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Kendrick Emanual</a:t>
                    </a:r>
                  </a:p>
                </p:txBody>
              </p:sp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C741D042-725D-1E4E-89B7-BDE5CE697E7E}"/>
                      </a:ext>
                    </a:extLst>
                  </p:cNvPr>
                  <p:cNvGrpSpPr/>
                  <p:nvPr/>
                </p:nvGrpSpPr>
                <p:grpSpPr>
                  <a:xfrm>
                    <a:off x="7706847" y="1370416"/>
                    <a:ext cx="3383280" cy="568845"/>
                    <a:chOff x="7430794" y="1370416"/>
                    <a:chExt cx="3383280" cy="568845"/>
                  </a:xfrm>
                </p:grpSpPr>
                <p:grpSp>
                  <p:nvGrpSpPr>
                    <p:cNvPr id="120" name="Group 119">
                      <a:extLst>
                        <a:ext uri="{FF2B5EF4-FFF2-40B4-BE49-F238E27FC236}">
                          <a16:creationId xmlns:a16="http://schemas.microsoft.com/office/drawing/2014/main" id="{19BD55D4-E79B-663F-C86D-88B7B6AA09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430794" y="1370416"/>
                      <a:ext cx="1645920" cy="568845"/>
                      <a:chOff x="7430794" y="1370416"/>
                      <a:chExt cx="1645920" cy="568845"/>
                    </a:xfrm>
                  </p:grpSpPr>
                  <p:grpSp>
                    <p:nvGrpSpPr>
                      <p:cNvPr id="133" name="Group 132">
                        <a:extLst>
                          <a:ext uri="{FF2B5EF4-FFF2-40B4-BE49-F238E27FC236}">
                            <a16:creationId xmlns:a16="http://schemas.microsoft.com/office/drawing/2014/main" id="{75A37D8F-D693-9C93-0DAB-FEE75E921B2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508036" y="1632351"/>
                        <a:ext cx="365760" cy="294074"/>
                        <a:chOff x="7473532" y="1628185"/>
                        <a:chExt cx="552246" cy="294074"/>
                      </a:xfrm>
                    </p:grpSpPr>
                    <p:sp>
                      <p:nvSpPr>
                        <p:cNvPr id="142" name="Rectangle 141">
                          <a:extLst>
                            <a:ext uri="{FF2B5EF4-FFF2-40B4-BE49-F238E27FC236}">
                              <a16:creationId xmlns:a16="http://schemas.microsoft.com/office/drawing/2014/main" id="{08CEE2F0-2935-4E19-8A2A-43B7359819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671420" y="1628185"/>
                          <a:ext cx="156470" cy="91073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>
                          <a:lvl1pPr marL="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l"/>
                          <a:endParaRPr lang="en-US" sz="1100" dirty="0"/>
                        </a:p>
                      </p:txBody>
                    </p:sp>
                    <p:sp>
                      <p:nvSpPr>
                        <p:cNvPr id="143" name="TextBox 180">
                          <a:extLst>
                            <a:ext uri="{FF2B5EF4-FFF2-40B4-BE49-F238E27FC236}">
                              <a16:creationId xmlns:a16="http://schemas.microsoft.com/office/drawing/2014/main" id="{F5433831-3767-49C3-1763-1BCF7F431DB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473532" y="1740112"/>
                          <a:ext cx="552246" cy="182147"/>
                        </a:xfrm>
                        <a:prstGeom prst="rect">
                          <a:avLst/>
                        </a:prstGeom>
                        <a:noFill/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tx1"/>
                        </a:fontRef>
                      </p:style>
                      <p:txBody>
                        <a:bodyPr wrap="none" rtlCol="0" anchor="ctr" anchorCtr="0">
                          <a:noAutofit/>
                        </a:bodyPr>
                        <a:lstStyle>
                          <a:lvl1pPr marL="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000" dirty="0">
                              <a:solidFill>
                                <a:schemeClr val="tx2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Tracking</a:t>
                          </a:r>
                        </a:p>
                      </p:txBody>
                    </p:sp>
                  </p:grpSp>
                  <p:grpSp>
                    <p:nvGrpSpPr>
                      <p:cNvPr id="134" name="Group 133">
                        <a:extLst>
                          <a:ext uri="{FF2B5EF4-FFF2-40B4-BE49-F238E27FC236}">
                            <a16:creationId xmlns:a16="http://schemas.microsoft.com/office/drawing/2014/main" id="{E574731F-058B-5AE7-79A4-69CF567E68B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80485" y="1632351"/>
                        <a:ext cx="365760" cy="294074"/>
                        <a:chOff x="8147195" y="1628185"/>
                        <a:chExt cx="552246" cy="294074"/>
                      </a:xfrm>
                    </p:grpSpPr>
                    <p:sp>
                      <p:nvSpPr>
                        <p:cNvPr id="140" name="Rectangle 139">
                          <a:extLst>
                            <a:ext uri="{FF2B5EF4-FFF2-40B4-BE49-F238E27FC236}">
                              <a16:creationId xmlns:a16="http://schemas.microsoft.com/office/drawing/2014/main" id="{3F4FF246-8F75-9B13-6422-493D1B12E7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45083" y="1628185"/>
                          <a:ext cx="156470" cy="91073"/>
                        </a:xfrm>
                        <a:prstGeom prst="rect">
                          <a:avLst/>
                        </a:prstGeom>
                        <a:solidFill>
                          <a:srgbClr val="FFC000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>
                          <a:lvl1pPr marL="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l"/>
                          <a:endParaRPr lang="en-US" sz="1100" dirty="0"/>
                        </a:p>
                      </p:txBody>
                    </p:sp>
                    <p:sp>
                      <p:nvSpPr>
                        <p:cNvPr id="141" name="TextBox 178">
                          <a:extLst>
                            <a:ext uri="{FF2B5EF4-FFF2-40B4-BE49-F238E27FC236}">
                              <a16:creationId xmlns:a16="http://schemas.microsoft.com/office/drawing/2014/main" id="{FAF16228-EC4A-3EC4-956D-DBBC296ED64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147195" y="1740112"/>
                          <a:ext cx="552246" cy="182147"/>
                        </a:xfrm>
                        <a:prstGeom prst="rect">
                          <a:avLst/>
                        </a:prstGeom>
                        <a:noFill/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tx1"/>
                        </a:fontRef>
                      </p:style>
                      <p:txBody>
                        <a:bodyPr wrap="none" rtlCol="0" anchor="ctr" anchorCtr="0">
                          <a:noAutofit/>
                        </a:bodyPr>
                        <a:lstStyle>
                          <a:lvl1pPr marL="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000" dirty="0">
                              <a:solidFill>
                                <a:schemeClr val="tx2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Challenges</a:t>
                          </a:r>
                        </a:p>
                      </p:txBody>
                    </p:sp>
                  </p:grpSp>
                  <p:grpSp>
                    <p:nvGrpSpPr>
                      <p:cNvPr id="135" name="Group 134">
                        <a:extLst>
                          <a:ext uri="{FF2B5EF4-FFF2-40B4-BE49-F238E27FC236}">
                            <a16:creationId xmlns:a16="http://schemas.microsoft.com/office/drawing/2014/main" id="{2E9BA04E-6391-EACD-EBC3-D7BB6DA538F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52934" y="1632351"/>
                        <a:ext cx="365760" cy="294074"/>
                        <a:chOff x="8820807" y="1628185"/>
                        <a:chExt cx="552246" cy="294074"/>
                      </a:xfrm>
                    </p:grpSpPr>
                    <p:sp>
                      <p:nvSpPr>
                        <p:cNvPr id="138" name="Rectangle 137">
                          <a:extLst>
                            <a:ext uri="{FF2B5EF4-FFF2-40B4-BE49-F238E27FC236}">
                              <a16:creationId xmlns:a16="http://schemas.microsoft.com/office/drawing/2014/main" id="{4FF160BD-4DF8-38EB-507A-0C7F6411E5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8695" y="1628185"/>
                          <a:ext cx="156470" cy="9107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>
                          <a:lvl1pPr marL="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l"/>
                          <a:endParaRPr lang="en-US" sz="1100" dirty="0"/>
                        </a:p>
                      </p:txBody>
                    </p:sp>
                    <p:sp>
                      <p:nvSpPr>
                        <p:cNvPr id="139" name="TextBox 176">
                          <a:extLst>
                            <a:ext uri="{FF2B5EF4-FFF2-40B4-BE49-F238E27FC236}">
                              <a16:creationId xmlns:a16="http://schemas.microsoft.com/office/drawing/2014/main" id="{83E1EBF1-AE17-378C-F6FE-C8ACC32A5CC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820807" y="1740112"/>
                          <a:ext cx="552246" cy="182147"/>
                        </a:xfrm>
                        <a:prstGeom prst="rect">
                          <a:avLst/>
                        </a:prstGeom>
                        <a:noFill/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tx1"/>
                        </a:fontRef>
                      </p:style>
                      <p:txBody>
                        <a:bodyPr wrap="none" rtlCol="0" anchor="ctr" anchorCtr="0">
                          <a:noAutofit/>
                        </a:bodyPr>
                        <a:lstStyle>
                          <a:lvl1pPr marL="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000" dirty="0">
                              <a:solidFill>
                                <a:schemeClr val="tx2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Critical</a:t>
                          </a:r>
                        </a:p>
                      </p:txBody>
                    </p:sp>
                  </p:grpSp>
                  <p:sp>
                    <p:nvSpPr>
                      <p:cNvPr id="136" name="Rectangle: Rounded Corners 135">
                        <a:extLst>
                          <a:ext uri="{FF2B5EF4-FFF2-40B4-BE49-F238E27FC236}">
                            <a16:creationId xmlns:a16="http://schemas.microsoft.com/office/drawing/2014/main" id="{58E5A635-FDAE-7D55-7FF3-7878110085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30794" y="1370416"/>
                        <a:ext cx="1645920" cy="182148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0" rIns="0" rtlCol="0" anchor="ctr"/>
                      <a:lstStyle>
                        <a:lvl1pPr marL="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r>
                          <a:rPr lang="en-US" sz="1200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rPr>
                          <a:t>Status Indicators</a:t>
                        </a:r>
                      </a:p>
                    </p:txBody>
                  </p:sp>
                  <p:sp>
                    <p:nvSpPr>
                      <p:cNvPr id="137" name="Rectangle 136">
                        <a:extLst>
                          <a:ext uri="{FF2B5EF4-FFF2-40B4-BE49-F238E27FC236}">
                            <a16:creationId xmlns:a16="http://schemas.microsoft.com/office/drawing/2014/main" id="{17E96844-EC07-0041-5D8B-D557624956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30794" y="1555213"/>
                        <a:ext cx="1645920" cy="38404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21" name="Group 120">
                      <a:extLst>
                        <a:ext uri="{FF2B5EF4-FFF2-40B4-BE49-F238E27FC236}">
                          <a16:creationId xmlns:a16="http://schemas.microsoft.com/office/drawing/2014/main" id="{B3F8CCB4-D0BB-E7DA-0A15-B55A302E4F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55279" y="1370416"/>
                      <a:ext cx="1758795" cy="566195"/>
                      <a:chOff x="9055279" y="1370416"/>
                      <a:chExt cx="1758795" cy="566195"/>
                    </a:xfrm>
                  </p:grpSpPr>
                  <p:grpSp>
                    <p:nvGrpSpPr>
                      <p:cNvPr id="122" name="Group 121">
                        <a:extLst>
                          <a:ext uri="{FF2B5EF4-FFF2-40B4-BE49-F238E27FC236}">
                            <a16:creationId xmlns:a16="http://schemas.microsoft.com/office/drawing/2014/main" id="{C23C8683-0BFA-58C8-681F-74F4A5873DD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55279" y="1610735"/>
                        <a:ext cx="552247" cy="303384"/>
                        <a:chOff x="9055279" y="1610735"/>
                        <a:chExt cx="552247" cy="303384"/>
                      </a:xfrm>
                    </p:grpSpPr>
                    <p:sp>
                      <p:nvSpPr>
                        <p:cNvPr id="131" name="Rectangle 130">
                          <a:extLst>
                            <a:ext uri="{FF2B5EF4-FFF2-40B4-BE49-F238E27FC236}">
                              <a16:creationId xmlns:a16="http://schemas.microsoft.com/office/drawing/2014/main" id="{9F9E5D1B-180A-DE50-4813-776170481FC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53167" y="1610735"/>
                          <a:ext cx="156470" cy="91074"/>
                        </a:xfrm>
                        <a:prstGeom prst="rect">
                          <a:avLst/>
                        </a:prstGeom>
                        <a:solidFill>
                          <a:schemeClr val="bg2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>
                          <a:lvl1pPr marL="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l"/>
                          <a:endParaRPr lang="en-US" sz="1100" dirty="0"/>
                        </a:p>
                      </p:txBody>
                    </p:sp>
                    <p:sp>
                      <p:nvSpPr>
                        <p:cNvPr id="132" name="TextBox 171">
                          <a:extLst>
                            <a:ext uri="{FF2B5EF4-FFF2-40B4-BE49-F238E27FC236}">
                              <a16:creationId xmlns:a16="http://schemas.microsoft.com/office/drawing/2014/main" id="{43753CC1-3BCE-C0FB-2D82-759E0880E87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055279" y="1731972"/>
                          <a:ext cx="552247" cy="182147"/>
                        </a:xfrm>
                        <a:prstGeom prst="rect">
                          <a:avLst/>
                        </a:prstGeom>
                        <a:noFill/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tx1"/>
                        </a:fontRef>
                      </p:style>
                      <p:txBody>
                        <a:bodyPr wrap="none" rtlCol="0" anchor="ctr" anchorCtr="0">
                          <a:noAutofit/>
                        </a:bodyPr>
                        <a:lstStyle>
                          <a:lvl1pPr marL="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000" dirty="0">
                              <a:solidFill>
                                <a:schemeClr val="tx2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Holding</a:t>
                          </a:r>
                        </a:p>
                      </p:txBody>
                    </p:sp>
                  </p:grpSp>
                  <p:grpSp>
                    <p:nvGrpSpPr>
                      <p:cNvPr id="123" name="Group 122">
                        <a:extLst>
                          <a:ext uri="{FF2B5EF4-FFF2-40B4-BE49-F238E27FC236}">
                            <a16:creationId xmlns:a16="http://schemas.microsoft.com/office/drawing/2014/main" id="{F2D0CCC9-E3C8-1947-3CB1-726C787B65E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607526" y="1580378"/>
                        <a:ext cx="552247" cy="333741"/>
                        <a:chOff x="9607526" y="1580378"/>
                        <a:chExt cx="552247" cy="333741"/>
                      </a:xfrm>
                    </p:grpSpPr>
                    <p:sp>
                      <p:nvSpPr>
                        <p:cNvPr id="129" name="TextBox 168">
                          <a:extLst>
                            <a:ext uri="{FF2B5EF4-FFF2-40B4-BE49-F238E27FC236}">
                              <a16:creationId xmlns:a16="http://schemas.microsoft.com/office/drawing/2014/main" id="{CF32088B-DBC7-E096-CB57-14EAD261F51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607526" y="1731972"/>
                          <a:ext cx="552247" cy="182147"/>
                        </a:xfrm>
                        <a:prstGeom prst="rect">
                          <a:avLst/>
                        </a:prstGeom>
                        <a:noFill/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tx1"/>
                        </a:fontRef>
                      </p:style>
                      <p:txBody>
                        <a:bodyPr wrap="none" rtlCol="0" anchor="ctr" anchorCtr="0">
                          <a:noAutofit/>
                        </a:bodyPr>
                        <a:lstStyle>
                          <a:lvl1pPr marL="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000" dirty="0">
                              <a:solidFill>
                                <a:schemeClr val="tx2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Improved</a:t>
                          </a:r>
                        </a:p>
                      </p:txBody>
                    </p:sp>
                    <p:sp>
                      <p:nvSpPr>
                        <p:cNvPr id="130" name="Arrow: Up 129">
                          <a:extLst>
                            <a:ext uri="{FF2B5EF4-FFF2-40B4-BE49-F238E27FC236}">
                              <a16:creationId xmlns:a16="http://schemas.microsoft.com/office/drawing/2014/main" id="{303E7F57-84FB-AAE5-AAD8-B090259A04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06948" y="1580378"/>
                          <a:ext cx="153402" cy="151789"/>
                        </a:xfrm>
                        <a:prstGeom prst="upArrow">
                          <a:avLst/>
                        </a:prstGeom>
                        <a:solidFill>
                          <a:schemeClr val="bg2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>
                          <a:lvl1pPr marL="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l"/>
                          <a:endParaRPr lang="en-US" sz="1100" dirty="0"/>
                        </a:p>
                      </p:txBody>
                    </p:sp>
                  </p:grpSp>
                  <p:grpSp>
                    <p:nvGrpSpPr>
                      <p:cNvPr id="124" name="Group 123">
                        <a:extLst>
                          <a:ext uri="{FF2B5EF4-FFF2-40B4-BE49-F238E27FC236}">
                            <a16:creationId xmlns:a16="http://schemas.microsoft.com/office/drawing/2014/main" id="{E108054A-238A-67EB-0D46-CB812469E81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219438" y="1580378"/>
                        <a:ext cx="552247" cy="333741"/>
                        <a:chOff x="10228064" y="1580378"/>
                        <a:chExt cx="552247" cy="333741"/>
                      </a:xfrm>
                    </p:grpSpPr>
                    <p:sp>
                      <p:nvSpPr>
                        <p:cNvPr id="127" name="TextBox 166">
                          <a:extLst>
                            <a:ext uri="{FF2B5EF4-FFF2-40B4-BE49-F238E27FC236}">
                              <a16:creationId xmlns:a16="http://schemas.microsoft.com/office/drawing/2014/main" id="{266DD1ED-6F96-6A69-C71A-0D5C36CBD74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0228064" y="1731972"/>
                          <a:ext cx="552247" cy="182147"/>
                        </a:xfrm>
                        <a:prstGeom prst="rect">
                          <a:avLst/>
                        </a:prstGeom>
                        <a:noFill/>
                      </p:spPr>
                      <p:style>
                        <a:lnRef idx="0">
                          <a:scrgbClr r="0" g="0" b="0"/>
                        </a:lnRef>
                        <a:fillRef idx="0">
                          <a:scrgbClr r="0" g="0" b="0"/>
                        </a:fillRef>
                        <a:effectRef idx="0">
                          <a:scrgbClr r="0" g="0" b="0"/>
                        </a:effectRef>
                        <a:fontRef idx="minor">
                          <a:schemeClr val="tx1"/>
                        </a:fontRef>
                      </p:style>
                      <p:txBody>
                        <a:bodyPr wrap="none" rtlCol="0" anchor="ctr" anchorCtr="0">
                          <a:noAutofit/>
                        </a:bodyPr>
                        <a:lstStyle>
                          <a:lvl1pPr marL="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000" dirty="0">
                              <a:solidFill>
                                <a:schemeClr val="tx2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Decreased</a:t>
                          </a:r>
                        </a:p>
                      </p:txBody>
                    </p:sp>
                    <p:sp>
                      <p:nvSpPr>
                        <p:cNvPr id="128" name="Arrow: Up 127">
                          <a:extLst>
                            <a:ext uri="{FF2B5EF4-FFF2-40B4-BE49-F238E27FC236}">
                              <a16:creationId xmlns:a16="http://schemas.microsoft.com/office/drawing/2014/main" id="{BB793394-7AA1-A429-D42A-DC7B99CF59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10427486" y="1580378"/>
                          <a:ext cx="153402" cy="151789"/>
                        </a:xfrm>
                        <a:prstGeom prst="upArrow">
                          <a:avLst/>
                        </a:prstGeom>
                        <a:solidFill>
                          <a:schemeClr val="bg2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>
                          <a:lvl1pPr marL="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l"/>
                          <a:endParaRPr lang="en-US" sz="1100" dirty="0"/>
                        </a:p>
                      </p:txBody>
                    </p:sp>
                  </p:grpSp>
                  <p:sp>
                    <p:nvSpPr>
                      <p:cNvPr id="125" name="Rectangle: Rounded Corners 124">
                        <a:extLst>
                          <a:ext uri="{FF2B5EF4-FFF2-40B4-BE49-F238E27FC236}">
                            <a16:creationId xmlns:a16="http://schemas.microsoft.com/office/drawing/2014/main" id="{D6C1B439-0ED7-3687-45CD-54F9FEB39C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76714" y="1370416"/>
                        <a:ext cx="1737360" cy="182148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0" rIns="0" rtlCol="0" anchor="ctr"/>
                      <a:lstStyle>
                        <a:lvl1pPr marL="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r>
                          <a:rPr lang="en-US" sz="1200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rPr>
                          <a:t>Tracking Direction</a:t>
                        </a:r>
                      </a:p>
                    </p:txBody>
                  </p:sp>
                  <p:sp>
                    <p:nvSpPr>
                      <p:cNvPr id="126" name="Rectangle 125">
                        <a:extLst>
                          <a:ext uri="{FF2B5EF4-FFF2-40B4-BE49-F238E27FC236}">
                            <a16:creationId xmlns:a16="http://schemas.microsoft.com/office/drawing/2014/main" id="{D426072C-0989-90DB-0199-898740EDA1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76714" y="1552563"/>
                        <a:ext cx="1737360" cy="38404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9207A5C9-F6D7-9BF2-B8B8-34A58553FA12}"/>
                      </a:ext>
                    </a:extLst>
                  </p:cNvPr>
                  <p:cNvGrpSpPr/>
                  <p:nvPr/>
                </p:nvGrpSpPr>
                <p:grpSpPr>
                  <a:xfrm>
                    <a:off x="6242074" y="1381952"/>
                    <a:ext cx="1463040" cy="548640"/>
                    <a:chOff x="6242074" y="1381952"/>
                    <a:chExt cx="1463040" cy="548640"/>
                  </a:xfrm>
                </p:grpSpPr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C5E85750-8D34-DDF4-B836-EB2D117C7B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2074" y="1381952"/>
                      <a:ext cx="1463040" cy="54864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Project Status</a:t>
                      </a:r>
                    </a:p>
                    <a:p>
                      <a:pPr algn="ctr"/>
                      <a:endParaRPr lang="en-US" sz="1200" i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117" name="Arrow: Up 116">
                      <a:extLst>
                        <a:ext uri="{FF2B5EF4-FFF2-40B4-BE49-F238E27FC236}">
                          <a16:creationId xmlns:a16="http://schemas.microsoft.com/office/drawing/2014/main" id="{1F31D03F-A527-8368-2E3F-24935AFC21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37070" y="1704265"/>
                      <a:ext cx="182880" cy="182880"/>
                    </a:xfrm>
                    <a:prstGeom prst="upArrow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 dirty="0"/>
                    </a:p>
                  </p:txBody>
                </p:sp>
                <p:sp>
                  <p:nvSpPr>
                    <p:cNvPr id="118" name="TextBox 117">
                      <a:extLst>
                        <a:ext uri="{FF2B5EF4-FFF2-40B4-BE49-F238E27FC236}">
                          <a16:creationId xmlns:a16="http://schemas.microsoft.com/office/drawing/2014/main" id="{30B4B367-06DE-03D5-82DD-6DB1C169D9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10882" y="1670787"/>
                      <a:ext cx="518091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r>
                        <a:rPr lang="en-US" sz="100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Comp:</a:t>
                      </a:r>
                    </a:p>
                  </p:txBody>
                </p:sp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33A469A6-5038-C68D-9401-E353EC49E4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16604" y="1704265"/>
                      <a:ext cx="407484" cy="18288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r>
                        <a:rPr lang="en-US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p:txBody>
                </p:sp>
              </p:grpSp>
            </p:grp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C43D22ED-9921-D482-D1A8-AD3016522F9E}"/>
                    </a:ext>
                  </a:extLst>
                </p:cNvPr>
                <p:cNvGrpSpPr/>
                <p:nvPr/>
              </p:nvGrpSpPr>
              <p:grpSpPr>
                <a:xfrm>
                  <a:off x="6247094" y="1936360"/>
                  <a:ext cx="4841747" cy="274320"/>
                  <a:chOff x="6247094" y="1936360"/>
                  <a:chExt cx="4841747" cy="274320"/>
                </a:xfrm>
              </p:grpSpPr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00A11FB1-423B-CCD3-1784-7DA82CA89565}"/>
                      </a:ext>
                    </a:extLst>
                  </p:cNvPr>
                  <p:cNvGrpSpPr/>
                  <p:nvPr/>
                </p:nvGrpSpPr>
                <p:grpSpPr>
                  <a:xfrm>
                    <a:off x="10083001" y="1936360"/>
                    <a:ext cx="1005840" cy="274320"/>
                    <a:chOff x="8507490" y="2682462"/>
                    <a:chExt cx="1005840" cy="274320"/>
                  </a:xfrm>
                </p:grpSpPr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2F729E4E-F02C-7650-6334-C3EFBE5248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7490" y="2682462"/>
                      <a:ext cx="1005840" cy="27432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en-US" sz="1000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Resources:</a:t>
                      </a:r>
                    </a:p>
                  </p:txBody>
                </p:sp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481FF9EF-5243-D7AC-5C30-C89232A3D3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5073" y="2774086"/>
                      <a:ext cx="182880" cy="91073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 dirty="0"/>
                    </a:p>
                  </p:txBody>
                </p:sp>
              </p:grpSp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DC441D47-1653-CA51-B383-65A2CB7B3F8D}"/>
                      </a:ext>
                    </a:extLst>
                  </p:cNvPr>
                  <p:cNvGrpSpPr/>
                  <p:nvPr/>
                </p:nvGrpSpPr>
                <p:grpSpPr>
                  <a:xfrm>
                    <a:off x="8061530" y="1936360"/>
                    <a:ext cx="1005840" cy="274320"/>
                    <a:chOff x="5579362" y="2682462"/>
                    <a:chExt cx="1005840" cy="274320"/>
                  </a:xfrm>
                </p:grpSpPr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id="{77CB4A8C-AD07-0ED9-8CC6-2064773DE2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9362" y="2682462"/>
                      <a:ext cx="1005840" cy="27432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en-US" sz="1000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Schedule:</a:t>
                      </a:r>
                    </a:p>
                  </p:txBody>
                </p:sp>
                <p:sp>
                  <p:nvSpPr>
                    <p:cNvPr id="107" name="Rectangle 106">
                      <a:extLst>
                        <a:ext uri="{FF2B5EF4-FFF2-40B4-BE49-F238E27FC236}">
                          <a16:creationId xmlns:a16="http://schemas.microsoft.com/office/drawing/2014/main" id="{DE5E994B-EE64-523C-042B-648B3CD141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882" y="2774086"/>
                      <a:ext cx="182880" cy="91073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 dirty="0"/>
                    </a:p>
                  </p:txBody>
                </p:sp>
              </p:grpSp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AC755F68-822C-20E3-B69F-793978469341}"/>
                      </a:ext>
                    </a:extLst>
                  </p:cNvPr>
                  <p:cNvGrpSpPr/>
                  <p:nvPr/>
                </p:nvGrpSpPr>
                <p:grpSpPr>
                  <a:xfrm>
                    <a:off x="6247094" y="1936360"/>
                    <a:ext cx="914400" cy="274320"/>
                    <a:chOff x="2866892" y="2682462"/>
                    <a:chExt cx="914400" cy="274320"/>
                  </a:xfrm>
                </p:grpSpPr>
                <p:sp>
                  <p:nvSpPr>
                    <p:cNvPr id="104" name="Rectangle 103">
                      <a:extLst>
                        <a:ext uri="{FF2B5EF4-FFF2-40B4-BE49-F238E27FC236}">
                          <a16:creationId xmlns:a16="http://schemas.microsoft.com/office/drawing/2014/main" id="{EB6DA454-6D59-B89A-31E2-11533CB7FA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6892" y="2682462"/>
                      <a:ext cx="914400" cy="27432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en-US" sz="1000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Scope:</a:t>
                      </a:r>
                    </a:p>
                  </p:txBody>
                </p:sp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id="{068478D3-9E35-698C-30B7-44298B45F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71262" y="2774086"/>
                      <a:ext cx="182880" cy="91073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 dirty="0"/>
                    </a:p>
                  </p:txBody>
                </p:sp>
              </p:grpSp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7F24F222-0332-5448-B8CF-B507AE825EAF}"/>
                      </a:ext>
                    </a:extLst>
                  </p:cNvPr>
                  <p:cNvGrpSpPr/>
                  <p:nvPr/>
                </p:nvGrpSpPr>
                <p:grpSpPr>
                  <a:xfrm>
                    <a:off x="9072265" y="1936360"/>
                    <a:ext cx="1005840" cy="274320"/>
                    <a:chOff x="7043427" y="2682462"/>
                    <a:chExt cx="1005840" cy="274320"/>
                  </a:xfrm>
                </p:grpSpPr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C2796699-BE53-11C6-4DCE-9F1C282F51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3427" y="2682462"/>
                      <a:ext cx="1005840" cy="27432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en-US" sz="1000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Risks:</a:t>
                      </a:r>
                    </a:p>
                  </p:txBody>
                </p:sp>
                <p:sp>
                  <p:nvSpPr>
                    <p:cNvPr id="103" name="Arrow: Up 102">
                      <a:extLst>
                        <a:ext uri="{FF2B5EF4-FFF2-40B4-BE49-F238E27FC236}">
                          <a16:creationId xmlns:a16="http://schemas.microsoft.com/office/drawing/2014/main" id="{50DFAFEA-E85E-26FA-E057-464FD17817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05114" y="2743728"/>
                      <a:ext cx="153402" cy="151789"/>
                    </a:xfrm>
                    <a:prstGeom prst="upArrow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 dirty="0"/>
                    </a:p>
                  </p:txBody>
                </p:sp>
              </p:grpSp>
              <p:grpSp>
                <p:nvGrpSpPr>
                  <p:cNvPr id="99" name="Group 98">
                    <a:extLst>
                      <a:ext uri="{FF2B5EF4-FFF2-40B4-BE49-F238E27FC236}">
                        <a16:creationId xmlns:a16="http://schemas.microsoft.com/office/drawing/2014/main" id="{695FE6ED-88A6-BC3B-48EC-687FA033D527}"/>
                      </a:ext>
                    </a:extLst>
                  </p:cNvPr>
                  <p:cNvGrpSpPr/>
                  <p:nvPr/>
                </p:nvGrpSpPr>
                <p:grpSpPr>
                  <a:xfrm>
                    <a:off x="7162933" y="1936360"/>
                    <a:ext cx="914400" cy="274320"/>
                    <a:chOff x="4115297" y="2682462"/>
                    <a:chExt cx="914400" cy="274320"/>
                  </a:xfrm>
                </p:grpSpPr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CE0FE6B1-BBB7-5A2B-5BDC-4C415DD0E3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15297" y="2682462"/>
                      <a:ext cx="914400" cy="27432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en-US" sz="1000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Cost:</a:t>
                      </a:r>
                    </a:p>
                  </p:txBody>
                </p:sp>
                <p:sp>
                  <p:nvSpPr>
                    <p:cNvPr id="101" name="Arrow: Up 100">
                      <a:extLst>
                        <a:ext uri="{FF2B5EF4-FFF2-40B4-BE49-F238E27FC236}">
                          <a16:creationId xmlns:a16="http://schemas.microsoft.com/office/drawing/2014/main" id="{64EFBF2D-75B6-066A-4E49-F73ED2A9FF6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4679428" y="2743727"/>
                      <a:ext cx="153402" cy="151789"/>
                    </a:xfrm>
                    <a:prstGeom prst="upArrow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 dirty="0"/>
                    </a:p>
                  </p:txBody>
                </p:sp>
              </p:grp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1DA176D-32CF-3BE6-D5FF-2FD9A155BE68}"/>
                  </a:ext>
                </a:extLst>
              </p:cNvPr>
              <p:cNvGrpSpPr/>
              <p:nvPr/>
            </p:nvGrpSpPr>
            <p:grpSpPr>
              <a:xfrm>
                <a:off x="664234" y="1926425"/>
                <a:ext cx="5572944" cy="3657600"/>
                <a:chOff x="664234" y="1926425"/>
                <a:chExt cx="5572944" cy="3657600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89288DD0-F556-6B21-53C6-7A47CC5B4D70}"/>
                    </a:ext>
                  </a:extLst>
                </p:cNvPr>
                <p:cNvSpPr/>
                <p:nvPr/>
              </p:nvSpPr>
              <p:spPr>
                <a:xfrm>
                  <a:off x="664234" y="1926425"/>
                  <a:ext cx="5572944" cy="36576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Key Milestones / Key Schedule Dates</a:t>
                  </a:r>
                </a:p>
              </p:txBody>
            </p: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9C1290C5-FD49-0BF0-B90A-FF16A45EC3EC}"/>
                    </a:ext>
                  </a:extLst>
                </p:cNvPr>
                <p:cNvGrpSpPr/>
                <p:nvPr/>
              </p:nvGrpSpPr>
              <p:grpSpPr>
                <a:xfrm>
                  <a:off x="760859" y="2292185"/>
                  <a:ext cx="5359350" cy="3153057"/>
                  <a:chOff x="760859" y="2292185"/>
                  <a:chExt cx="5359350" cy="3153057"/>
                </a:xfrm>
              </p:grpSpPr>
              <p:sp>
                <p:nvSpPr>
                  <p:cNvPr id="54" name="Rectangle: Rounded Corners 53">
                    <a:extLst>
                      <a:ext uri="{FF2B5EF4-FFF2-40B4-BE49-F238E27FC236}">
                        <a16:creationId xmlns:a16="http://schemas.microsoft.com/office/drawing/2014/main" id="{89AB4E25-9368-C389-BF8B-3E8573CC32D6}"/>
                      </a:ext>
                    </a:extLst>
                  </p:cNvPr>
                  <p:cNvSpPr/>
                  <p:nvPr/>
                </p:nvSpPr>
                <p:spPr>
                  <a:xfrm>
                    <a:off x="760859" y="2292185"/>
                    <a:ext cx="3429000" cy="18288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Milestone</a:t>
                    </a:r>
                  </a:p>
                </p:txBody>
              </p:sp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D87E74CC-FAD5-C203-A1ED-6E589491D4BD}"/>
                      </a:ext>
                    </a:extLst>
                  </p:cNvPr>
                  <p:cNvSpPr/>
                  <p:nvPr/>
                </p:nvSpPr>
                <p:spPr>
                  <a:xfrm>
                    <a:off x="4286354" y="2292185"/>
                    <a:ext cx="1097280" cy="18288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Planned Date</a:t>
                    </a:r>
                  </a:p>
                </p:txBody>
              </p:sp>
              <p:sp>
                <p:nvSpPr>
                  <p:cNvPr id="56" name="Rectangle: Rounded Corners 55">
                    <a:extLst>
                      <a:ext uri="{FF2B5EF4-FFF2-40B4-BE49-F238E27FC236}">
                        <a16:creationId xmlns:a16="http://schemas.microsoft.com/office/drawing/2014/main" id="{8F20B94F-75C2-653D-3FA3-72D9EF9F4330}"/>
                      </a:ext>
                    </a:extLst>
                  </p:cNvPr>
                  <p:cNvSpPr/>
                  <p:nvPr/>
                </p:nvSpPr>
                <p:spPr>
                  <a:xfrm>
                    <a:off x="5480129" y="2292185"/>
                    <a:ext cx="640080" cy="18288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Status</a:t>
                    </a:r>
                  </a:p>
                </p:txBody>
              </p:sp>
              <p:sp>
                <p:nvSpPr>
                  <p:cNvPr id="57" name="Rectangle: Rounded Corners 56">
                    <a:extLst>
                      <a:ext uri="{FF2B5EF4-FFF2-40B4-BE49-F238E27FC236}">
                        <a16:creationId xmlns:a16="http://schemas.microsoft.com/office/drawing/2014/main" id="{C0C1648C-6141-7B74-27E8-4D7DD20DBC1B}"/>
                      </a:ext>
                    </a:extLst>
                  </p:cNvPr>
                  <p:cNvSpPr/>
                  <p:nvPr/>
                </p:nvSpPr>
                <p:spPr>
                  <a:xfrm>
                    <a:off x="760859" y="2539700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Contracting for Services Completed</a:t>
                    </a:r>
                  </a:p>
                </p:txBody>
              </p:sp>
              <p:sp>
                <p:nvSpPr>
                  <p:cNvPr id="58" name="Rectangle: Rounded Corners 57">
                    <a:extLst>
                      <a:ext uri="{FF2B5EF4-FFF2-40B4-BE49-F238E27FC236}">
                        <a16:creationId xmlns:a16="http://schemas.microsoft.com/office/drawing/2014/main" id="{9F076CC6-2492-D864-E322-0C23611088C4}"/>
                      </a:ext>
                    </a:extLst>
                  </p:cNvPr>
                  <p:cNvSpPr/>
                  <p:nvPr/>
                </p:nvSpPr>
                <p:spPr>
                  <a:xfrm>
                    <a:off x="4286354" y="2539700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08 OCT 24</a:t>
                    </a:r>
                  </a:p>
                </p:txBody>
              </p:sp>
              <p:sp>
                <p:nvSpPr>
                  <p:cNvPr id="59" name="Rectangle: Rounded Corners 58">
                    <a:extLst>
                      <a:ext uri="{FF2B5EF4-FFF2-40B4-BE49-F238E27FC236}">
                        <a16:creationId xmlns:a16="http://schemas.microsoft.com/office/drawing/2014/main" id="{F3D03767-FC0E-1B2E-D8AA-A5B0D24D2938}"/>
                      </a:ext>
                    </a:extLst>
                  </p:cNvPr>
                  <p:cNvSpPr/>
                  <p:nvPr/>
                </p:nvSpPr>
                <p:spPr>
                  <a:xfrm>
                    <a:off x="5480129" y="2539700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100%</a:t>
                    </a:r>
                  </a:p>
                </p:txBody>
              </p:sp>
              <p:sp>
                <p:nvSpPr>
                  <p:cNvPr id="60" name="Rectangle: Rounded Corners 59">
                    <a:extLst>
                      <a:ext uri="{FF2B5EF4-FFF2-40B4-BE49-F238E27FC236}">
                        <a16:creationId xmlns:a16="http://schemas.microsoft.com/office/drawing/2014/main" id="{84B364A0-9569-5145-C08E-EA0F15B54B12}"/>
                      </a:ext>
                    </a:extLst>
                  </p:cNvPr>
                  <p:cNvSpPr/>
                  <p:nvPr/>
                </p:nvSpPr>
                <p:spPr>
                  <a:xfrm>
                    <a:off x="760859" y="2787215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Scope of Services/Business Requirements Completed</a:t>
                    </a:r>
                  </a:p>
                </p:txBody>
              </p:sp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FBF93120-EDF6-B104-5CF8-D6AC7680804F}"/>
                      </a:ext>
                    </a:extLst>
                  </p:cNvPr>
                  <p:cNvSpPr/>
                  <p:nvPr/>
                </p:nvSpPr>
                <p:spPr>
                  <a:xfrm>
                    <a:off x="4286354" y="2787215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10 DEC 24</a:t>
                    </a:r>
                  </a:p>
                </p:txBody>
              </p:sp>
              <p:sp>
                <p:nvSpPr>
                  <p:cNvPr id="62" name="Rectangle: Rounded Corners 61">
                    <a:extLst>
                      <a:ext uri="{FF2B5EF4-FFF2-40B4-BE49-F238E27FC236}">
                        <a16:creationId xmlns:a16="http://schemas.microsoft.com/office/drawing/2014/main" id="{DDCDC072-586D-569D-54E4-3F9779A4F92B}"/>
                      </a:ext>
                    </a:extLst>
                  </p:cNvPr>
                  <p:cNvSpPr/>
                  <p:nvPr/>
                </p:nvSpPr>
                <p:spPr>
                  <a:xfrm>
                    <a:off x="5480129" y="2787215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75%</a:t>
                    </a:r>
                  </a:p>
                </p:txBody>
              </p:sp>
              <p:sp>
                <p:nvSpPr>
                  <p:cNvPr id="63" name="Rectangle: Rounded Corners 62">
                    <a:extLst>
                      <a:ext uri="{FF2B5EF4-FFF2-40B4-BE49-F238E27FC236}">
                        <a16:creationId xmlns:a16="http://schemas.microsoft.com/office/drawing/2014/main" id="{B09203DA-8F28-A14B-5050-1D9743C5F8D9}"/>
                      </a:ext>
                    </a:extLst>
                  </p:cNvPr>
                  <p:cNvSpPr/>
                  <p:nvPr/>
                </p:nvSpPr>
                <p:spPr>
                  <a:xfrm>
                    <a:off x="760859" y="3034730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64" name="Rectangle: Rounded Corners 63">
                    <a:extLst>
                      <a:ext uri="{FF2B5EF4-FFF2-40B4-BE49-F238E27FC236}">
                        <a16:creationId xmlns:a16="http://schemas.microsoft.com/office/drawing/2014/main" id="{3622ED2C-8704-B1E1-78AB-BFA5C3BBC1E1}"/>
                      </a:ext>
                    </a:extLst>
                  </p:cNvPr>
                  <p:cNvSpPr/>
                  <p:nvPr/>
                </p:nvSpPr>
                <p:spPr>
                  <a:xfrm>
                    <a:off x="4286354" y="3034730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65" name="Rectangle: Rounded Corners 64">
                    <a:extLst>
                      <a:ext uri="{FF2B5EF4-FFF2-40B4-BE49-F238E27FC236}">
                        <a16:creationId xmlns:a16="http://schemas.microsoft.com/office/drawing/2014/main" id="{CFEE0C50-2315-3C29-7AD4-C617FB8A941A}"/>
                      </a:ext>
                    </a:extLst>
                  </p:cNvPr>
                  <p:cNvSpPr/>
                  <p:nvPr/>
                </p:nvSpPr>
                <p:spPr>
                  <a:xfrm>
                    <a:off x="5480129" y="3034730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66" name="Rectangle: Rounded Corners 65">
                    <a:extLst>
                      <a:ext uri="{FF2B5EF4-FFF2-40B4-BE49-F238E27FC236}">
                        <a16:creationId xmlns:a16="http://schemas.microsoft.com/office/drawing/2014/main" id="{8AD03E14-9861-C0A6-D1D9-83D059016E50}"/>
                      </a:ext>
                    </a:extLst>
                  </p:cNvPr>
                  <p:cNvSpPr/>
                  <p:nvPr/>
                </p:nvSpPr>
                <p:spPr>
                  <a:xfrm>
                    <a:off x="760859" y="3282245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67" name="Rectangle: Rounded Corners 66">
                    <a:extLst>
                      <a:ext uri="{FF2B5EF4-FFF2-40B4-BE49-F238E27FC236}">
                        <a16:creationId xmlns:a16="http://schemas.microsoft.com/office/drawing/2014/main" id="{A113A9D7-D365-CEF9-3AE1-376D90F4CBAE}"/>
                      </a:ext>
                    </a:extLst>
                  </p:cNvPr>
                  <p:cNvSpPr/>
                  <p:nvPr/>
                </p:nvSpPr>
                <p:spPr>
                  <a:xfrm>
                    <a:off x="4286354" y="3282245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68" name="Rectangle: Rounded Corners 67">
                    <a:extLst>
                      <a:ext uri="{FF2B5EF4-FFF2-40B4-BE49-F238E27FC236}">
                        <a16:creationId xmlns:a16="http://schemas.microsoft.com/office/drawing/2014/main" id="{24CA86FC-3121-FD5B-5C51-CD85B458C894}"/>
                      </a:ext>
                    </a:extLst>
                  </p:cNvPr>
                  <p:cNvSpPr/>
                  <p:nvPr/>
                </p:nvSpPr>
                <p:spPr>
                  <a:xfrm>
                    <a:off x="5480129" y="3282245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69" name="Rectangle: Rounded Corners 68">
                    <a:extLst>
                      <a:ext uri="{FF2B5EF4-FFF2-40B4-BE49-F238E27FC236}">
                        <a16:creationId xmlns:a16="http://schemas.microsoft.com/office/drawing/2014/main" id="{B6FBEF5F-1E3E-340F-5B21-2B88F0290B3B}"/>
                      </a:ext>
                    </a:extLst>
                  </p:cNvPr>
                  <p:cNvSpPr/>
                  <p:nvPr/>
                </p:nvSpPr>
                <p:spPr>
                  <a:xfrm>
                    <a:off x="760859" y="3529760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70" name="Rectangle: Rounded Corners 69">
                    <a:extLst>
                      <a:ext uri="{FF2B5EF4-FFF2-40B4-BE49-F238E27FC236}">
                        <a16:creationId xmlns:a16="http://schemas.microsoft.com/office/drawing/2014/main" id="{D0334EED-0723-944B-C96E-5F4EE18A2376}"/>
                      </a:ext>
                    </a:extLst>
                  </p:cNvPr>
                  <p:cNvSpPr/>
                  <p:nvPr/>
                </p:nvSpPr>
                <p:spPr>
                  <a:xfrm>
                    <a:off x="4286354" y="3529760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71" name="Rectangle: Rounded Corners 70">
                    <a:extLst>
                      <a:ext uri="{FF2B5EF4-FFF2-40B4-BE49-F238E27FC236}">
                        <a16:creationId xmlns:a16="http://schemas.microsoft.com/office/drawing/2014/main" id="{9AA28BE9-7DB4-1258-B9CF-2B19F004950B}"/>
                      </a:ext>
                    </a:extLst>
                  </p:cNvPr>
                  <p:cNvSpPr/>
                  <p:nvPr/>
                </p:nvSpPr>
                <p:spPr>
                  <a:xfrm>
                    <a:off x="5480129" y="3529760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72" name="Rectangle: Rounded Corners 71">
                    <a:extLst>
                      <a:ext uri="{FF2B5EF4-FFF2-40B4-BE49-F238E27FC236}">
                        <a16:creationId xmlns:a16="http://schemas.microsoft.com/office/drawing/2014/main" id="{81808D76-94BE-BD3E-375A-5AC696BB3AE0}"/>
                      </a:ext>
                    </a:extLst>
                  </p:cNvPr>
                  <p:cNvSpPr/>
                  <p:nvPr/>
                </p:nvSpPr>
                <p:spPr>
                  <a:xfrm>
                    <a:off x="760859" y="3777275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73" name="Rectangle: Rounded Corners 72">
                    <a:extLst>
                      <a:ext uri="{FF2B5EF4-FFF2-40B4-BE49-F238E27FC236}">
                        <a16:creationId xmlns:a16="http://schemas.microsoft.com/office/drawing/2014/main" id="{F50D5DDF-79D0-7B2F-FECD-1E7A430E5ECB}"/>
                      </a:ext>
                    </a:extLst>
                  </p:cNvPr>
                  <p:cNvSpPr/>
                  <p:nvPr/>
                </p:nvSpPr>
                <p:spPr>
                  <a:xfrm>
                    <a:off x="4286354" y="3777275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74" name="Rectangle: Rounded Corners 73">
                    <a:extLst>
                      <a:ext uri="{FF2B5EF4-FFF2-40B4-BE49-F238E27FC236}">
                        <a16:creationId xmlns:a16="http://schemas.microsoft.com/office/drawing/2014/main" id="{2692EA2D-6AB7-BC44-D0A7-C98DF707E00B}"/>
                      </a:ext>
                    </a:extLst>
                  </p:cNvPr>
                  <p:cNvSpPr/>
                  <p:nvPr/>
                </p:nvSpPr>
                <p:spPr>
                  <a:xfrm>
                    <a:off x="5480129" y="3777275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75" name="Rectangle: Rounded Corners 74">
                    <a:extLst>
                      <a:ext uri="{FF2B5EF4-FFF2-40B4-BE49-F238E27FC236}">
                        <a16:creationId xmlns:a16="http://schemas.microsoft.com/office/drawing/2014/main" id="{AB624D2D-23ED-DB75-8E60-DC1A0C531DEE}"/>
                      </a:ext>
                    </a:extLst>
                  </p:cNvPr>
                  <p:cNvSpPr/>
                  <p:nvPr/>
                </p:nvSpPr>
                <p:spPr>
                  <a:xfrm>
                    <a:off x="760859" y="4024790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76" name="Rectangle: Rounded Corners 75">
                    <a:extLst>
                      <a:ext uri="{FF2B5EF4-FFF2-40B4-BE49-F238E27FC236}">
                        <a16:creationId xmlns:a16="http://schemas.microsoft.com/office/drawing/2014/main" id="{281E92F8-5D6D-9B5D-8AD3-A248AD4CC9E2}"/>
                      </a:ext>
                    </a:extLst>
                  </p:cNvPr>
                  <p:cNvSpPr/>
                  <p:nvPr/>
                </p:nvSpPr>
                <p:spPr>
                  <a:xfrm>
                    <a:off x="4286354" y="4024790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77" name="Rectangle: Rounded Corners 76">
                    <a:extLst>
                      <a:ext uri="{FF2B5EF4-FFF2-40B4-BE49-F238E27FC236}">
                        <a16:creationId xmlns:a16="http://schemas.microsoft.com/office/drawing/2014/main" id="{25458804-4D70-E976-F4E4-15146BB2C4E4}"/>
                      </a:ext>
                    </a:extLst>
                  </p:cNvPr>
                  <p:cNvSpPr/>
                  <p:nvPr/>
                </p:nvSpPr>
                <p:spPr>
                  <a:xfrm>
                    <a:off x="5480129" y="4024790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78" name="Rectangle: Rounded Corners 77">
                    <a:extLst>
                      <a:ext uri="{FF2B5EF4-FFF2-40B4-BE49-F238E27FC236}">
                        <a16:creationId xmlns:a16="http://schemas.microsoft.com/office/drawing/2014/main" id="{79329B40-913A-F5DC-BD84-04E16AA66BCE}"/>
                      </a:ext>
                    </a:extLst>
                  </p:cNvPr>
                  <p:cNvSpPr/>
                  <p:nvPr/>
                </p:nvSpPr>
                <p:spPr>
                  <a:xfrm>
                    <a:off x="760859" y="4272305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79" name="Rectangle: Rounded Corners 78">
                    <a:extLst>
                      <a:ext uri="{FF2B5EF4-FFF2-40B4-BE49-F238E27FC236}">
                        <a16:creationId xmlns:a16="http://schemas.microsoft.com/office/drawing/2014/main" id="{8BA515AD-B921-B20F-2300-ECFBA6EC7F25}"/>
                      </a:ext>
                    </a:extLst>
                  </p:cNvPr>
                  <p:cNvSpPr/>
                  <p:nvPr/>
                </p:nvSpPr>
                <p:spPr>
                  <a:xfrm>
                    <a:off x="4286354" y="4272305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80" name="Rectangle: Rounded Corners 79">
                    <a:extLst>
                      <a:ext uri="{FF2B5EF4-FFF2-40B4-BE49-F238E27FC236}">
                        <a16:creationId xmlns:a16="http://schemas.microsoft.com/office/drawing/2014/main" id="{C5EA6786-690A-F927-CA95-28FCE760C1CA}"/>
                      </a:ext>
                    </a:extLst>
                  </p:cNvPr>
                  <p:cNvSpPr/>
                  <p:nvPr/>
                </p:nvSpPr>
                <p:spPr>
                  <a:xfrm>
                    <a:off x="5480129" y="4272305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81" name="Rectangle: Rounded Corners 80">
                    <a:extLst>
                      <a:ext uri="{FF2B5EF4-FFF2-40B4-BE49-F238E27FC236}">
                        <a16:creationId xmlns:a16="http://schemas.microsoft.com/office/drawing/2014/main" id="{8E594558-D8C9-89AE-394A-0676BFDA4254}"/>
                      </a:ext>
                    </a:extLst>
                  </p:cNvPr>
                  <p:cNvSpPr/>
                  <p:nvPr/>
                </p:nvSpPr>
                <p:spPr>
                  <a:xfrm>
                    <a:off x="760859" y="4519820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82" name="Rectangle: Rounded Corners 81">
                    <a:extLst>
                      <a:ext uri="{FF2B5EF4-FFF2-40B4-BE49-F238E27FC236}">
                        <a16:creationId xmlns:a16="http://schemas.microsoft.com/office/drawing/2014/main" id="{082BADD9-B948-BD1C-E6A3-A5492567FA80}"/>
                      </a:ext>
                    </a:extLst>
                  </p:cNvPr>
                  <p:cNvSpPr/>
                  <p:nvPr/>
                </p:nvSpPr>
                <p:spPr>
                  <a:xfrm>
                    <a:off x="4286354" y="4519820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83" name="Rectangle: Rounded Corners 82">
                    <a:extLst>
                      <a:ext uri="{FF2B5EF4-FFF2-40B4-BE49-F238E27FC236}">
                        <a16:creationId xmlns:a16="http://schemas.microsoft.com/office/drawing/2014/main" id="{FF9445B0-9A1D-F28B-B086-3DA89FFA5233}"/>
                      </a:ext>
                    </a:extLst>
                  </p:cNvPr>
                  <p:cNvSpPr/>
                  <p:nvPr/>
                </p:nvSpPr>
                <p:spPr>
                  <a:xfrm>
                    <a:off x="5480129" y="4519820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84" name="Rectangle: Rounded Corners 83">
                    <a:extLst>
                      <a:ext uri="{FF2B5EF4-FFF2-40B4-BE49-F238E27FC236}">
                        <a16:creationId xmlns:a16="http://schemas.microsoft.com/office/drawing/2014/main" id="{2A05D93A-B478-2DB4-EC08-55B864065B14}"/>
                      </a:ext>
                    </a:extLst>
                  </p:cNvPr>
                  <p:cNvSpPr/>
                  <p:nvPr/>
                </p:nvSpPr>
                <p:spPr>
                  <a:xfrm>
                    <a:off x="760859" y="4767335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85" name="Rectangle: Rounded Corners 84">
                    <a:extLst>
                      <a:ext uri="{FF2B5EF4-FFF2-40B4-BE49-F238E27FC236}">
                        <a16:creationId xmlns:a16="http://schemas.microsoft.com/office/drawing/2014/main" id="{6B9E7CA2-690C-E334-8692-E0BC1EE27BD4}"/>
                      </a:ext>
                    </a:extLst>
                  </p:cNvPr>
                  <p:cNvSpPr/>
                  <p:nvPr/>
                </p:nvSpPr>
                <p:spPr>
                  <a:xfrm>
                    <a:off x="4286354" y="4767335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86" name="Rectangle: Rounded Corners 85">
                    <a:extLst>
                      <a:ext uri="{FF2B5EF4-FFF2-40B4-BE49-F238E27FC236}">
                        <a16:creationId xmlns:a16="http://schemas.microsoft.com/office/drawing/2014/main" id="{EB50D202-2506-FEC5-99AB-40187F042FDC}"/>
                      </a:ext>
                    </a:extLst>
                  </p:cNvPr>
                  <p:cNvSpPr/>
                  <p:nvPr/>
                </p:nvSpPr>
                <p:spPr>
                  <a:xfrm>
                    <a:off x="5480129" y="4767335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87" name="Rectangle: Rounded Corners 86">
                    <a:extLst>
                      <a:ext uri="{FF2B5EF4-FFF2-40B4-BE49-F238E27FC236}">
                        <a16:creationId xmlns:a16="http://schemas.microsoft.com/office/drawing/2014/main" id="{69156390-1A5A-C7F2-C3A5-2DE7529511CF}"/>
                      </a:ext>
                    </a:extLst>
                  </p:cNvPr>
                  <p:cNvSpPr/>
                  <p:nvPr/>
                </p:nvSpPr>
                <p:spPr>
                  <a:xfrm>
                    <a:off x="760859" y="5014850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88" name="Rectangle: Rounded Corners 87">
                    <a:extLst>
                      <a:ext uri="{FF2B5EF4-FFF2-40B4-BE49-F238E27FC236}">
                        <a16:creationId xmlns:a16="http://schemas.microsoft.com/office/drawing/2014/main" id="{EDE3D4F7-D0C6-5955-6ADA-F4A5A549E3E2}"/>
                      </a:ext>
                    </a:extLst>
                  </p:cNvPr>
                  <p:cNvSpPr/>
                  <p:nvPr/>
                </p:nvSpPr>
                <p:spPr>
                  <a:xfrm>
                    <a:off x="4286354" y="5014850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89" name="Rectangle: Rounded Corners 88">
                    <a:extLst>
                      <a:ext uri="{FF2B5EF4-FFF2-40B4-BE49-F238E27FC236}">
                        <a16:creationId xmlns:a16="http://schemas.microsoft.com/office/drawing/2014/main" id="{CF54C568-C749-EB69-6305-6BB2033CD1EA}"/>
                      </a:ext>
                    </a:extLst>
                  </p:cNvPr>
                  <p:cNvSpPr/>
                  <p:nvPr/>
                </p:nvSpPr>
                <p:spPr>
                  <a:xfrm>
                    <a:off x="5480129" y="5014850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  <p:sp>
                <p:nvSpPr>
                  <p:cNvPr id="90" name="Rectangle: Rounded Corners 89">
                    <a:extLst>
                      <a:ext uri="{FF2B5EF4-FFF2-40B4-BE49-F238E27FC236}">
                        <a16:creationId xmlns:a16="http://schemas.microsoft.com/office/drawing/2014/main" id="{6F061566-685B-270B-4DEB-9E987996287F}"/>
                      </a:ext>
                    </a:extLst>
                  </p:cNvPr>
                  <p:cNvSpPr/>
                  <p:nvPr/>
                </p:nvSpPr>
                <p:spPr>
                  <a:xfrm>
                    <a:off x="760859" y="5262362"/>
                    <a:ext cx="342900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91" name="Rectangle: Rounded Corners 90">
                    <a:extLst>
                      <a:ext uri="{FF2B5EF4-FFF2-40B4-BE49-F238E27FC236}">
                        <a16:creationId xmlns:a16="http://schemas.microsoft.com/office/drawing/2014/main" id="{0C6BFD96-2681-E938-4D10-DC8D38AA6F72}"/>
                      </a:ext>
                    </a:extLst>
                  </p:cNvPr>
                  <p:cNvSpPr/>
                  <p:nvPr/>
                </p:nvSpPr>
                <p:spPr>
                  <a:xfrm>
                    <a:off x="4286354" y="5262362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92" name="Rectangle: Rounded Corners 91">
                    <a:extLst>
                      <a:ext uri="{FF2B5EF4-FFF2-40B4-BE49-F238E27FC236}">
                        <a16:creationId xmlns:a16="http://schemas.microsoft.com/office/drawing/2014/main" id="{43AD28E2-78DF-63A0-28C8-C4B8059450BC}"/>
                      </a:ext>
                    </a:extLst>
                  </p:cNvPr>
                  <p:cNvSpPr/>
                  <p:nvPr/>
                </p:nvSpPr>
                <p:spPr>
                  <a:xfrm>
                    <a:off x="5480129" y="5262362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0%</a:t>
                    </a:r>
                  </a:p>
                </p:txBody>
              </p:sp>
            </p:grp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606667A-473D-9176-D7BF-89089555A752}"/>
                  </a:ext>
                </a:extLst>
              </p:cNvPr>
              <p:cNvGrpSpPr/>
              <p:nvPr/>
            </p:nvGrpSpPr>
            <p:grpSpPr>
              <a:xfrm>
                <a:off x="6237178" y="2202053"/>
                <a:ext cx="4846320" cy="1783080"/>
                <a:chOff x="6237178" y="2202053"/>
                <a:chExt cx="4846320" cy="178308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01FBB70-E098-DE75-6B71-089D9A209D05}"/>
                    </a:ext>
                  </a:extLst>
                </p:cNvPr>
                <p:cNvSpPr/>
                <p:nvPr/>
              </p:nvSpPr>
              <p:spPr>
                <a:xfrm>
                  <a:off x="6237178" y="2202053"/>
                  <a:ext cx="4846320" cy="178308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14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A32F62F4-688E-C44A-2C0A-B9B9A2BE5F7C}"/>
                    </a:ext>
                  </a:extLst>
                </p:cNvPr>
                <p:cNvGrpSpPr/>
                <p:nvPr/>
              </p:nvGrpSpPr>
              <p:grpSpPr>
                <a:xfrm>
                  <a:off x="6314859" y="2297910"/>
                  <a:ext cx="4703749" cy="1657156"/>
                  <a:chOff x="6314859" y="2297910"/>
                  <a:chExt cx="4703749" cy="1657156"/>
                </a:xfrm>
              </p:grpSpPr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0EFE5175-D355-934F-E448-964A72B038B5}"/>
                      </a:ext>
                    </a:extLst>
                  </p:cNvPr>
                  <p:cNvSpPr/>
                  <p:nvPr/>
                </p:nvSpPr>
                <p:spPr>
                  <a:xfrm>
                    <a:off x="6314859" y="2297910"/>
                    <a:ext cx="2834640" cy="18288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Challenge / Issue / Actions</a:t>
                    </a:r>
                  </a:p>
                </p:txBody>
              </p:sp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59FFBCF4-0982-3200-30C5-91E8ECD4E9EF}"/>
                      </a:ext>
                    </a:extLst>
                  </p:cNvPr>
                  <p:cNvSpPr/>
                  <p:nvPr/>
                </p:nvSpPr>
                <p:spPr>
                  <a:xfrm>
                    <a:off x="9202005" y="2297910"/>
                    <a:ext cx="1097280" cy="18288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Resolve Date</a:t>
                    </a:r>
                  </a:p>
                </p:txBody>
              </p:sp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1C6A289D-92B2-404D-7279-24D649C07129}"/>
                      </a:ext>
                    </a:extLst>
                  </p:cNvPr>
                  <p:cNvSpPr/>
                  <p:nvPr/>
                </p:nvSpPr>
                <p:spPr>
                  <a:xfrm>
                    <a:off x="10378528" y="2297910"/>
                    <a:ext cx="640080" cy="18288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Status</a:t>
                    </a:r>
                  </a:p>
                </p:txBody>
              </p:sp>
              <p:sp>
                <p:nvSpPr>
                  <p:cNvPr id="34" name="Rectangle: Rounded Corners 33">
                    <a:extLst>
                      <a:ext uri="{FF2B5EF4-FFF2-40B4-BE49-F238E27FC236}">
                        <a16:creationId xmlns:a16="http://schemas.microsoft.com/office/drawing/2014/main" id="{BFA82713-6A0A-D6B5-F3EC-C255D303BE74}"/>
                      </a:ext>
                    </a:extLst>
                  </p:cNvPr>
                  <p:cNvSpPr/>
                  <p:nvPr/>
                </p:nvSpPr>
                <p:spPr>
                  <a:xfrm>
                    <a:off x="6314859" y="2543623"/>
                    <a:ext cx="283464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Scope Approval Delaying Development</a:t>
                    </a:r>
                  </a:p>
                </p:txBody>
              </p:sp>
              <p:sp>
                <p:nvSpPr>
                  <p:cNvPr id="35" name="Rectangle: Rounded Corners 34">
                    <a:extLst>
                      <a:ext uri="{FF2B5EF4-FFF2-40B4-BE49-F238E27FC236}">
                        <a16:creationId xmlns:a16="http://schemas.microsoft.com/office/drawing/2014/main" id="{49634B74-AC75-7E32-6240-102A8EF1B336}"/>
                      </a:ext>
                    </a:extLst>
                  </p:cNvPr>
                  <p:cNvSpPr/>
                  <p:nvPr/>
                </p:nvSpPr>
                <p:spPr>
                  <a:xfrm>
                    <a:off x="9202005" y="2543623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20 JAN 25</a:t>
                    </a:r>
                  </a:p>
                </p:txBody>
              </p:sp>
              <p:sp>
                <p:nvSpPr>
                  <p:cNvPr id="36" name="Rectangle: Rounded Corners 35">
                    <a:extLst>
                      <a:ext uri="{FF2B5EF4-FFF2-40B4-BE49-F238E27FC236}">
                        <a16:creationId xmlns:a16="http://schemas.microsoft.com/office/drawing/2014/main" id="{E8E249B1-2573-D2E5-DBF8-B72C8F6272B9}"/>
                      </a:ext>
                    </a:extLst>
                  </p:cNvPr>
                  <p:cNvSpPr/>
                  <p:nvPr/>
                </p:nvSpPr>
                <p:spPr>
                  <a:xfrm>
                    <a:off x="10378528" y="2543623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Rectangle: Rounded Corners 36">
                    <a:extLst>
                      <a:ext uri="{FF2B5EF4-FFF2-40B4-BE49-F238E27FC236}">
                        <a16:creationId xmlns:a16="http://schemas.microsoft.com/office/drawing/2014/main" id="{C6891576-F8C4-DD23-4C50-CA00F6EBB895}"/>
                      </a:ext>
                    </a:extLst>
                  </p:cNvPr>
                  <p:cNvSpPr/>
                  <p:nvPr/>
                </p:nvSpPr>
                <p:spPr>
                  <a:xfrm>
                    <a:off x="6314859" y="2789336"/>
                    <a:ext cx="283464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38" name="Rectangle: Rounded Corners 37">
                    <a:extLst>
                      <a:ext uri="{FF2B5EF4-FFF2-40B4-BE49-F238E27FC236}">
                        <a16:creationId xmlns:a16="http://schemas.microsoft.com/office/drawing/2014/main" id="{041A5B4D-6B16-2D81-0F1E-22906F997575}"/>
                      </a:ext>
                    </a:extLst>
                  </p:cNvPr>
                  <p:cNvSpPr/>
                  <p:nvPr/>
                </p:nvSpPr>
                <p:spPr>
                  <a:xfrm>
                    <a:off x="9202005" y="2789336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39" name="Rectangle: Rounded Corners 38">
                    <a:extLst>
                      <a:ext uri="{FF2B5EF4-FFF2-40B4-BE49-F238E27FC236}">
                        <a16:creationId xmlns:a16="http://schemas.microsoft.com/office/drawing/2014/main" id="{380D903E-2269-2AA5-BC8A-1FFC7CE8D788}"/>
                      </a:ext>
                    </a:extLst>
                  </p:cNvPr>
                  <p:cNvSpPr/>
                  <p:nvPr/>
                </p:nvSpPr>
                <p:spPr>
                  <a:xfrm>
                    <a:off x="10378528" y="2789336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tangle: Rounded Corners 39">
                    <a:extLst>
                      <a:ext uri="{FF2B5EF4-FFF2-40B4-BE49-F238E27FC236}">
                        <a16:creationId xmlns:a16="http://schemas.microsoft.com/office/drawing/2014/main" id="{D5D72F50-52F9-E02E-D992-9F263BABF29E}"/>
                      </a:ext>
                    </a:extLst>
                  </p:cNvPr>
                  <p:cNvSpPr/>
                  <p:nvPr/>
                </p:nvSpPr>
                <p:spPr>
                  <a:xfrm>
                    <a:off x="6314859" y="3035049"/>
                    <a:ext cx="283464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41" name="Rectangle: Rounded Corners 40">
                    <a:extLst>
                      <a:ext uri="{FF2B5EF4-FFF2-40B4-BE49-F238E27FC236}">
                        <a16:creationId xmlns:a16="http://schemas.microsoft.com/office/drawing/2014/main" id="{04725E52-1F32-3D7F-8369-9030BADA724C}"/>
                      </a:ext>
                    </a:extLst>
                  </p:cNvPr>
                  <p:cNvSpPr/>
                  <p:nvPr/>
                </p:nvSpPr>
                <p:spPr>
                  <a:xfrm>
                    <a:off x="9202005" y="3035049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42" name="Rectangle: Rounded Corners 41">
                    <a:extLst>
                      <a:ext uri="{FF2B5EF4-FFF2-40B4-BE49-F238E27FC236}">
                        <a16:creationId xmlns:a16="http://schemas.microsoft.com/office/drawing/2014/main" id="{60A1CD76-9B8C-DCA1-CA2E-40AB7C666762}"/>
                      </a:ext>
                    </a:extLst>
                  </p:cNvPr>
                  <p:cNvSpPr/>
                  <p:nvPr/>
                </p:nvSpPr>
                <p:spPr>
                  <a:xfrm>
                    <a:off x="10378528" y="3035049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D5B79E58-925A-AA3D-7D57-51E0D7FD1D9C}"/>
                      </a:ext>
                    </a:extLst>
                  </p:cNvPr>
                  <p:cNvSpPr/>
                  <p:nvPr/>
                </p:nvSpPr>
                <p:spPr>
                  <a:xfrm>
                    <a:off x="6314859" y="3280762"/>
                    <a:ext cx="283464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44" name="Rectangle: Rounded Corners 43">
                    <a:extLst>
                      <a:ext uri="{FF2B5EF4-FFF2-40B4-BE49-F238E27FC236}">
                        <a16:creationId xmlns:a16="http://schemas.microsoft.com/office/drawing/2014/main" id="{0C706677-1D3F-17EB-9AF9-7F4B9E4DA8A1}"/>
                      </a:ext>
                    </a:extLst>
                  </p:cNvPr>
                  <p:cNvSpPr/>
                  <p:nvPr/>
                </p:nvSpPr>
                <p:spPr>
                  <a:xfrm>
                    <a:off x="9202005" y="3280762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0FB1ED92-BE1A-50F7-CDC5-C99E9B5E8416}"/>
                      </a:ext>
                    </a:extLst>
                  </p:cNvPr>
                  <p:cNvSpPr/>
                  <p:nvPr/>
                </p:nvSpPr>
                <p:spPr>
                  <a:xfrm>
                    <a:off x="10378528" y="3280762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tangle: Rounded Corners 45">
                    <a:extLst>
                      <a:ext uri="{FF2B5EF4-FFF2-40B4-BE49-F238E27FC236}">
                        <a16:creationId xmlns:a16="http://schemas.microsoft.com/office/drawing/2014/main" id="{764A60D5-A701-B649-B718-D725317B9D9E}"/>
                      </a:ext>
                    </a:extLst>
                  </p:cNvPr>
                  <p:cNvSpPr/>
                  <p:nvPr/>
                </p:nvSpPr>
                <p:spPr>
                  <a:xfrm>
                    <a:off x="6314859" y="3526475"/>
                    <a:ext cx="283464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47" name="Rectangle: Rounded Corners 46">
                    <a:extLst>
                      <a:ext uri="{FF2B5EF4-FFF2-40B4-BE49-F238E27FC236}">
                        <a16:creationId xmlns:a16="http://schemas.microsoft.com/office/drawing/2014/main" id="{44CFE441-ECFD-4D10-6A4D-DF462769597E}"/>
                      </a:ext>
                    </a:extLst>
                  </p:cNvPr>
                  <p:cNvSpPr/>
                  <p:nvPr/>
                </p:nvSpPr>
                <p:spPr>
                  <a:xfrm>
                    <a:off x="9202005" y="3526475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48" name="Rectangle: Rounded Corners 47">
                    <a:extLst>
                      <a:ext uri="{FF2B5EF4-FFF2-40B4-BE49-F238E27FC236}">
                        <a16:creationId xmlns:a16="http://schemas.microsoft.com/office/drawing/2014/main" id="{AB6171D3-FDAB-7C5B-0A51-A51A546EA5CD}"/>
                      </a:ext>
                    </a:extLst>
                  </p:cNvPr>
                  <p:cNvSpPr/>
                  <p:nvPr/>
                </p:nvSpPr>
                <p:spPr>
                  <a:xfrm>
                    <a:off x="10378528" y="3526475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25C228B0-FEA4-AB6F-913A-38CE937CF08D}"/>
                      </a:ext>
                    </a:extLst>
                  </p:cNvPr>
                  <p:cNvSpPr/>
                  <p:nvPr/>
                </p:nvSpPr>
                <p:spPr>
                  <a:xfrm>
                    <a:off x="6314859" y="3772186"/>
                    <a:ext cx="283464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50" name="Rectangle: Rounded Corners 49">
                    <a:extLst>
                      <a:ext uri="{FF2B5EF4-FFF2-40B4-BE49-F238E27FC236}">
                        <a16:creationId xmlns:a16="http://schemas.microsoft.com/office/drawing/2014/main" id="{731DFD09-E248-B892-5562-99C9E3048D9E}"/>
                      </a:ext>
                    </a:extLst>
                  </p:cNvPr>
                  <p:cNvSpPr/>
                  <p:nvPr/>
                </p:nvSpPr>
                <p:spPr>
                  <a:xfrm>
                    <a:off x="9202005" y="3772186"/>
                    <a:ext cx="10972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1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TBD</a:t>
                    </a:r>
                  </a:p>
                </p:txBody>
              </p:sp>
              <p:sp>
                <p:nvSpPr>
                  <p:cNvPr id="51" name="Rectangle: Rounded Corners 50">
                    <a:extLst>
                      <a:ext uri="{FF2B5EF4-FFF2-40B4-BE49-F238E27FC236}">
                        <a16:creationId xmlns:a16="http://schemas.microsoft.com/office/drawing/2014/main" id="{6A63E6BB-21A6-A2B1-65BA-893A16F66FDC}"/>
                      </a:ext>
                    </a:extLst>
                  </p:cNvPr>
                  <p:cNvSpPr/>
                  <p:nvPr/>
                </p:nvSpPr>
                <p:spPr>
                  <a:xfrm>
                    <a:off x="10378528" y="3772186"/>
                    <a:ext cx="640080" cy="182880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359F5D2-AF33-E017-B57D-142FD40793A1}"/>
                  </a:ext>
                </a:extLst>
              </p:cNvPr>
              <p:cNvGrpSpPr/>
              <p:nvPr/>
            </p:nvGrpSpPr>
            <p:grpSpPr>
              <a:xfrm>
                <a:off x="6237178" y="3976932"/>
                <a:ext cx="4846320" cy="1600200"/>
                <a:chOff x="6237178" y="3976932"/>
                <a:chExt cx="4846320" cy="1600200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D305EA2-C279-ACAE-78E2-025F6456073B}"/>
                    </a:ext>
                  </a:extLst>
                </p:cNvPr>
                <p:cNvSpPr/>
                <p:nvPr/>
              </p:nvSpPr>
              <p:spPr>
                <a:xfrm>
                  <a:off x="6237178" y="3976932"/>
                  <a:ext cx="4846320" cy="16002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1400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9EDBEBF6-7A57-62AC-6FB8-338849FF9FF5}"/>
                    </a:ext>
                  </a:extLst>
                </p:cNvPr>
                <p:cNvSpPr/>
                <p:nvPr/>
              </p:nvSpPr>
              <p:spPr>
                <a:xfrm>
                  <a:off x="6317669" y="4024790"/>
                  <a:ext cx="2834640" cy="1828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Support Needed / Decision to be Made</a:t>
                  </a: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969414FB-BE4E-AD05-D56C-9A19F3488322}"/>
                    </a:ext>
                  </a:extLst>
                </p:cNvPr>
                <p:cNvSpPr/>
                <p:nvPr/>
              </p:nvSpPr>
              <p:spPr>
                <a:xfrm>
                  <a:off x="9204815" y="4024790"/>
                  <a:ext cx="1097280" cy="1828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From / Owner</a:t>
                  </a: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539F62AE-C2E6-2533-67BC-1AFE380A03F8}"/>
                    </a:ext>
                  </a:extLst>
                </p:cNvPr>
                <p:cNvSpPr/>
                <p:nvPr/>
              </p:nvSpPr>
              <p:spPr>
                <a:xfrm>
                  <a:off x="10381338" y="4024790"/>
                  <a:ext cx="640080" cy="18288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Status</a:t>
                  </a: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79716297-83E7-574A-1F13-C8EB0DA3201A}"/>
                    </a:ext>
                  </a:extLst>
                </p:cNvPr>
                <p:cNvSpPr/>
                <p:nvPr/>
              </p:nvSpPr>
              <p:spPr>
                <a:xfrm>
                  <a:off x="6317669" y="4270503"/>
                  <a:ext cx="283464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Scope Approval Authorities – Who?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F170B579-A2CE-9D07-CB64-64BBE72C60DA}"/>
                    </a:ext>
                  </a:extLst>
                </p:cNvPr>
                <p:cNvSpPr/>
                <p:nvPr/>
              </p:nvSpPr>
              <p:spPr>
                <a:xfrm>
                  <a:off x="9204815" y="4270503"/>
                  <a:ext cx="10972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Exec Sponsors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D626AF18-DBA4-565D-5687-C5508E9F7AFA}"/>
                    </a:ext>
                  </a:extLst>
                </p:cNvPr>
                <p:cNvSpPr/>
                <p:nvPr/>
              </p:nvSpPr>
              <p:spPr>
                <a:xfrm>
                  <a:off x="10381338" y="4270503"/>
                  <a:ext cx="6400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Pending</a:t>
                  </a: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817DFFCB-540D-8E65-D0BA-2A5E9CF0A9E8}"/>
                    </a:ext>
                  </a:extLst>
                </p:cNvPr>
                <p:cNvSpPr/>
                <p:nvPr/>
              </p:nvSpPr>
              <p:spPr>
                <a:xfrm>
                  <a:off x="6317669" y="4516216"/>
                  <a:ext cx="283464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5854BBE6-3866-E57C-218F-3D7147BEBB80}"/>
                    </a:ext>
                  </a:extLst>
                </p:cNvPr>
                <p:cNvSpPr/>
                <p:nvPr/>
              </p:nvSpPr>
              <p:spPr>
                <a:xfrm>
                  <a:off x="9204815" y="4516216"/>
                  <a:ext cx="10972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FD7978F8-FC63-DB91-05F7-2EACDFA78649}"/>
                    </a:ext>
                  </a:extLst>
                </p:cNvPr>
                <p:cNvSpPr/>
                <p:nvPr/>
              </p:nvSpPr>
              <p:spPr>
                <a:xfrm>
                  <a:off x="10381338" y="4516216"/>
                  <a:ext cx="6400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A15F8A5C-A234-AA7C-76D4-6E4642E3B545}"/>
                    </a:ext>
                  </a:extLst>
                </p:cNvPr>
                <p:cNvSpPr/>
                <p:nvPr/>
              </p:nvSpPr>
              <p:spPr>
                <a:xfrm>
                  <a:off x="6317669" y="4761929"/>
                  <a:ext cx="283464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59E39101-E5F8-6478-0F7C-69E8BA2E5A97}"/>
                    </a:ext>
                  </a:extLst>
                </p:cNvPr>
                <p:cNvSpPr/>
                <p:nvPr/>
              </p:nvSpPr>
              <p:spPr>
                <a:xfrm>
                  <a:off x="9204815" y="4761929"/>
                  <a:ext cx="10972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A78AC06C-865C-549B-7EDA-F355CB46DC41}"/>
                    </a:ext>
                  </a:extLst>
                </p:cNvPr>
                <p:cNvSpPr/>
                <p:nvPr/>
              </p:nvSpPr>
              <p:spPr>
                <a:xfrm>
                  <a:off x="10381338" y="4761929"/>
                  <a:ext cx="6400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61ABE526-38B0-CBE4-E5DB-35259A2BEEA2}"/>
                    </a:ext>
                  </a:extLst>
                </p:cNvPr>
                <p:cNvSpPr/>
                <p:nvPr/>
              </p:nvSpPr>
              <p:spPr>
                <a:xfrm>
                  <a:off x="6317669" y="5007642"/>
                  <a:ext cx="283464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1C9D3C37-27F7-0129-E9F8-0FF4F341F3EF}"/>
                    </a:ext>
                  </a:extLst>
                </p:cNvPr>
                <p:cNvSpPr/>
                <p:nvPr/>
              </p:nvSpPr>
              <p:spPr>
                <a:xfrm>
                  <a:off x="9204815" y="5007642"/>
                  <a:ext cx="10972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BE818D79-1889-F0BF-7BDD-6220587FAADA}"/>
                    </a:ext>
                  </a:extLst>
                </p:cNvPr>
                <p:cNvSpPr/>
                <p:nvPr/>
              </p:nvSpPr>
              <p:spPr>
                <a:xfrm>
                  <a:off x="10381338" y="5007642"/>
                  <a:ext cx="6400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244054AB-4A4A-91D7-A6C1-26422B15B438}"/>
                    </a:ext>
                  </a:extLst>
                </p:cNvPr>
                <p:cNvSpPr/>
                <p:nvPr/>
              </p:nvSpPr>
              <p:spPr>
                <a:xfrm>
                  <a:off x="6317669" y="5253355"/>
                  <a:ext cx="283464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C2601179-83F7-EF2D-9A28-F7D2DDE8F3B0}"/>
                    </a:ext>
                  </a:extLst>
                </p:cNvPr>
                <p:cNvSpPr/>
                <p:nvPr/>
              </p:nvSpPr>
              <p:spPr>
                <a:xfrm>
                  <a:off x="9204815" y="5253355"/>
                  <a:ext cx="10972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TBD</a:t>
                  </a:r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EDAAD733-167C-0225-D244-64AE4C432DFD}"/>
                    </a:ext>
                  </a:extLst>
                </p:cNvPr>
                <p:cNvSpPr/>
                <p:nvPr/>
              </p:nvSpPr>
              <p:spPr>
                <a:xfrm>
                  <a:off x="10381338" y="5253355"/>
                  <a:ext cx="640080" cy="18288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8567A5-3CA4-0D99-4063-EBD73C14A087}"/>
                </a:ext>
              </a:extLst>
            </p:cNvPr>
            <p:cNvSpPr/>
            <p:nvPr/>
          </p:nvSpPr>
          <p:spPr>
            <a:xfrm>
              <a:off x="10588734" y="2593499"/>
              <a:ext cx="182880" cy="9107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 dirty="0"/>
            </a:p>
          </p:txBody>
        </p:sp>
      </p:grpSp>
      <p:sp>
        <p:nvSpPr>
          <p:cNvPr id="145" name="TextBox 144">
            <a:extLst>
              <a:ext uri="{FF2B5EF4-FFF2-40B4-BE49-F238E27FC236}">
                <a16:creationId xmlns:a16="http://schemas.microsoft.com/office/drawing/2014/main" id="{FB86ECE2-F553-5C05-CCBF-792204A5F8E2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6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4B485D9-FF01-A7DC-80AE-4F7E95AB8955}"/>
              </a:ext>
            </a:extLst>
          </p:cNvPr>
          <p:cNvSpPr txBox="1"/>
          <p:nvPr/>
        </p:nvSpPr>
        <p:spPr>
          <a:xfrm>
            <a:off x="2896867" y="5678557"/>
            <a:ext cx="6391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Fave Script Bold Pro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What’s the greatest value in creating this report?</a:t>
            </a:r>
          </a:p>
        </p:txBody>
      </p:sp>
    </p:spTree>
    <p:extLst>
      <p:ext uri="{BB962C8B-B14F-4D97-AF65-F5344CB8AC3E}">
        <p14:creationId xmlns:p14="http://schemas.microsoft.com/office/powerpoint/2010/main" val="29439000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9A518-CCD6-F7CF-FE64-47CD539AF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991F4-B806-0047-5C9E-2005005B7D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Scope</a:t>
            </a:r>
            <a:br>
              <a:rPr lang="en-US" dirty="0"/>
            </a:br>
            <a:r>
              <a:rPr lang="en-US" dirty="0"/>
              <a:t>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8CB8AA-DAF2-D7BF-CC27-E909E0D50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1" y="3602037"/>
            <a:ext cx="8869680" cy="2460625"/>
          </a:xfrm>
        </p:spPr>
        <p:txBody>
          <a:bodyPr>
            <a:normAutofit/>
          </a:bodyPr>
          <a:lstStyle/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Understanding it &amp; Controlling it</a:t>
            </a:r>
          </a:p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all Change is Bad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0B768-CD74-2F65-C257-8E3B723B1E2A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7</a:t>
            </a:r>
          </a:p>
        </p:txBody>
      </p:sp>
    </p:spTree>
    <p:extLst>
      <p:ext uri="{BB962C8B-B14F-4D97-AF65-F5344CB8AC3E}">
        <p14:creationId xmlns:p14="http://schemas.microsoft.com/office/powerpoint/2010/main" val="41239052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90169-85EA-FBF9-34D9-58C6CF743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Scope: The Delivery of Value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1D9DA-DF52-ECB9-4C8D-7721634980F6}"/>
              </a:ext>
            </a:extLst>
          </p:cNvPr>
          <p:cNvSpPr txBox="1"/>
          <p:nvPr/>
        </p:nvSpPr>
        <p:spPr>
          <a:xfrm>
            <a:off x="2700822" y="889000"/>
            <a:ext cx="662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Requirement: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 condition or capability that is necessary to be present in a product, service, or result to satisfy the business need.”</a:t>
            </a:r>
          </a:p>
          <a:p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PMBOK® 7</a:t>
            </a:r>
            <a:r>
              <a:rPr lang="en-US" sz="12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Edition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AF9F4B-84CE-A5C6-63D4-F76367441363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7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8025F1A-5B4D-242A-7A3E-CA271FF2CC60}"/>
              </a:ext>
            </a:extLst>
          </p:cNvPr>
          <p:cNvGrpSpPr/>
          <p:nvPr/>
        </p:nvGrpSpPr>
        <p:grpSpPr>
          <a:xfrm>
            <a:off x="1432527" y="1694125"/>
            <a:ext cx="9161091" cy="5029200"/>
            <a:chOff x="1432527" y="1694125"/>
            <a:chExt cx="9161091" cy="50292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4E2FE1-5CC0-5062-EFD0-3B55E7253F59}"/>
                </a:ext>
              </a:extLst>
            </p:cNvPr>
            <p:cNvGrpSpPr/>
            <p:nvPr/>
          </p:nvGrpSpPr>
          <p:grpSpPr>
            <a:xfrm>
              <a:off x="1432527" y="1694125"/>
              <a:ext cx="9161091" cy="5029200"/>
              <a:chOff x="1432527" y="1840767"/>
              <a:chExt cx="9161091" cy="502920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4FB5BCD-1790-AFB6-73E3-6C6DF675135A}"/>
                  </a:ext>
                </a:extLst>
              </p:cNvPr>
              <p:cNvGrpSpPr/>
              <p:nvPr/>
            </p:nvGrpSpPr>
            <p:grpSpPr>
              <a:xfrm>
                <a:off x="1432527" y="1840767"/>
                <a:ext cx="9161091" cy="5029200"/>
                <a:chOff x="1432527" y="1840767"/>
                <a:chExt cx="9161091" cy="5029200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5B3C2609-A888-7EF1-40AE-2D2A71E7E77E}"/>
                    </a:ext>
                  </a:extLst>
                </p:cNvPr>
                <p:cNvGrpSpPr/>
                <p:nvPr/>
              </p:nvGrpSpPr>
              <p:grpSpPr>
                <a:xfrm>
                  <a:off x="1432527" y="1840767"/>
                  <a:ext cx="9161091" cy="5029200"/>
                  <a:chOff x="1432527" y="1840767"/>
                  <a:chExt cx="9161091" cy="5029200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D93F70B6-B69A-6E7D-85C5-6500DE8824B5}"/>
                      </a:ext>
                    </a:extLst>
                  </p:cNvPr>
                  <p:cNvGrpSpPr/>
                  <p:nvPr/>
                </p:nvGrpSpPr>
                <p:grpSpPr>
                  <a:xfrm>
                    <a:off x="1432527" y="1840767"/>
                    <a:ext cx="9161091" cy="5029200"/>
                    <a:chOff x="1432527" y="1840767"/>
                    <a:chExt cx="9161091" cy="5029200"/>
                  </a:xfrm>
                </p:grpSpPr>
                <p:grpSp>
                  <p:nvGrpSpPr>
                    <p:cNvPr id="6" name="Group 5">
                      <a:extLst>
                        <a:ext uri="{FF2B5EF4-FFF2-40B4-BE49-F238E27FC236}">
                          <a16:creationId xmlns:a16="http://schemas.microsoft.com/office/drawing/2014/main" id="{2D55D090-2673-20F2-A53B-C4F6E55172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2527" y="1840767"/>
                      <a:ext cx="9161091" cy="5029200"/>
                      <a:chOff x="1432527" y="1840767"/>
                      <a:chExt cx="9161091" cy="5029200"/>
                    </a:xfrm>
                  </p:grpSpPr>
                  <p:sp>
                    <p:nvSpPr>
                      <p:cNvPr id="4" name="Oval 3">
                        <a:extLst>
                          <a:ext uri="{FF2B5EF4-FFF2-40B4-BE49-F238E27FC236}">
                            <a16:creationId xmlns:a16="http://schemas.microsoft.com/office/drawing/2014/main" id="{2D039FFF-97F9-C3E1-3AC6-CB74E34AD9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9618" y="1840767"/>
                        <a:ext cx="9144000" cy="502920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81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0" bIns="0" rtlCol="0" anchor="t">
                        <a:prstTxWarp prst="textArchUp">
                          <a:avLst/>
                        </a:prstTxWarp>
                      </a:bodyPr>
                      <a:lstStyle/>
                      <a:p>
                        <a:pPr algn="ctr"/>
                        <a:endParaRPr lang="en-US" sz="2800" b="1" i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5" name="Rectangle 4">
                        <a:extLst>
                          <a:ext uri="{FF2B5EF4-FFF2-40B4-BE49-F238E27FC236}">
                            <a16:creationId xmlns:a16="http://schemas.microsoft.com/office/drawing/2014/main" id="{4DFDD068-079A-BEC9-3960-26C28A77A5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2527" y="2142220"/>
                        <a:ext cx="91440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>
                        <a:prstTxWarp prst="textArchUp">
                          <a:avLst/>
                        </a:prstTxWarp>
                      </a:bodyPr>
                      <a:lstStyle/>
                      <a:p>
                        <a:pPr algn="ctr"/>
                        <a:r>
                          <a:rPr lang="en-US" sz="3200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effectLst>
                              <a:outerShdw blurRad="50800" dist="38100" algn="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Project Scope</a:t>
                        </a:r>
                      </a:p>
                    </p:txBody>
                  </p:sp>
                </p:grpSp>
                <p:grpSp>
                  <p:nvGrpSpPr>
                    <p:cNvPr id="16" name="Group 15">
                      <a:extLst>
                        <a:ext uri="{FF2B5EF4-FFF2-40B4-BE49-F238E27FC236}">
                          <a16:creationId xmlns:a16="http://schemas.microsoft.com/office/drawing/2014/main" id="{EFE8AE29-E7D7-1DD1-EADB-19EC28172E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98198" y="2414187"/>
                      <a:ext cx="6846841" cy="4208593"/>
                      <a:chOff x="2386335" y="2414187"/>
                      <a:chExt cx="6846841" cy="4208593"/>
                    </a:xfrm>
                  </p:grpSpPr>
                  <p:grpSp>
                    <p:nvGrpSpPr>
                      <p:cNvPr id="7" name="Group 6">
                        <a:extLst>
                          <a:ext uri="{FF2B5EF4-FFF2-40B4-BE49-F238E27FC236}">
                            <a16:creationId xmlns:a16="http://schemas.microsoft.com/office/drawing/2014/main" id="{4AFA9EEA-19D9-9770-3CC7-1143737B145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86335" y="2414187"/>
                        <a:ext cx="2743200" cy="2487387"/>
                        <a:chOff x="2115662" y="1581974"/>
                        <a:chExt cx="2743200" cy="2487387"/>
                      </a:xfrm>
                    </p:grpSpPr>
                    <p:sp>
                      <p:nvSpPr>
                        <p:cNvPr id="8" name="Oval 7">
                          <a:extLst>
                            <a:ext uri="{FF2B5EF4-FFF2-40B4-BE49-F238E27FC236}">
                              <a16:creationId xmlns:a16="http://schemas.microsoft.com/office/drawing/2014/main" id="{6CD73525-1AEF-65FE-B608-8D787721A0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115662" y="1581974"/>
                          <a:ext cx="2743200" cy="219456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381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tIns="0" bIns="0" rtlCol="0" anchor="t">
                          <a:prstTxWarp prst="textArchUp">
                            <a:avLst/>
                          </a:prstTxWarp>
                        </a:bodyPr>
                        <a:lstStyle/>
                        <a:p>
                          <a:pPr algn="ctr"/>
                          <a:endParaRPr lang="en-US" sz="2800" b="1" i="1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effectLst>
                              <a:outerShdw blurRad="50800" dist="38100" algn="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  <p:sp>
                      <p:nvSpPr>
                        <p:cNvPr id="9" name="Rectangle 8">
                          <a:extLst>
                            <a:ext uri="{FF2B5EF4-FFF2-40B4-BE49-F238E27FC236}">
                              <a16:creationId xmlns:a16="http://schemas.microsoft.com/office/drawing/2014/main" id="{3062DB8B-C440-4FF5-CA4C-3FCE8E7779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115662" y="1874801"/>
                          <a:ext cx="2743200" cy="21945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>
                          <a:prstTxWarp prst="textArchUp">
                            <a:avLst/>
                          </a:prstTxWarp>
                        </a:bodyPr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effectLst>
                                <a:outerShdw blurRad="50800" dist="38100" algn="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Functionality</a:t>
                          </a:r>
                        </a:p>
                      </p:txBody>
                    </p:sp>
                  </p:grpSp>
                  <p:grpSp>
                    <p:nvGrpSpPr>
                      <p:cNvPr id="10" name="Group 9">
                        <a:extLst>
                          <a:ext uri="{FF2B5EF4-FFF2-40B4-BE49-F238E27FC236}">
                            <a16:creationId xmlns:a16="http://schemas.microsoft.com/office/drawing/2014/main" id="{02B4E3AB-B517-DD1D-6F12-EFFEB0B98C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89976" y="2414187"/>
                        <a:ext cx="2743200" cy="2487387"/>
                        <a:chOff x="2115662" y="1581974"/>
                        <a:chExt cx="2743200" cy="2487387"/>
                      </a:xfrm>
                    </p:grpSpPr>
                    <p:sp>
                      <p:nvSpPr>
                        <p:cNvPr id="11" name="Oval 10">
                          <a:extLst>
                            <a:ext uri="{FF2B5EF4-FFF2-40B4-BE49-F238E27FC236}">
                              <a16:creationId xmlns:a16="http://schemas.microsoft.com/office/drawing/2014/main" id="{BF1FAAC8-F468-709F-85D8-55BCAB6568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115662" y="1581974"/>
                          <a:ext cx="2743200" cy="219456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381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tIns="0" bIns="0" rtlCol="0" anchor="t">
                          <a:prstTxWarp prst="textArchUp">
                            <a:avLst/>
                          </a:prstTxWarp>
                        </a:bodyPr>
                        <a:lstStyle/>
                        <a:p>
                          <a:pPr algn="ctr"/>
                          <a:endParaRPr lang="en-US" sz="2800" b="1" i="1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effectLst>
                              <a:outerShdw blurRad="50800" dist="38100" algn="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  <p:sp>
                      <p:nvSpPr>
                        <p:cNvPr id="12" name="Rectangle 11">
                          <a:extLst>
                            <a:ext uri="{FF2B5EF4-FFF2-40B4-BE49-F238E27FC236}">
                              <a16:creationId xmlns:a16="http://schemas.microsoft.com/office/drawing/2014/main" id="{C06BF24D-5B3E-AE88-A0A7-78695D3D90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115662" y="1874801"/>
                          <a:ext cx="2743200" cy="21945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>
                          <a:prstTxWarp prst="textArchUp">
                            <a:avLst/>
                          </a:prstTxWarp>
                        </a:bodyPr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effectLst>
                                <a:outerShdw blurRad="50800" dist="38100" algn="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User Experience</a:t>
                          </a:r>
                        </a:p>
                      </p:txBody>
                    </p:sp>
                  </p:grpSp>
                  <p:grpSp>
                    <p:nvGrpSpPr>
                      <p:cNvPr id="13" name="Group 12">
                        <a:extLst>
                          <a:ext uri="{FF2B5EF4-FFF2-40B4-BE49-F238E27FC236}">
                            <a16:creationId xmlns:a16="http://schemas.microsoft.com/office/drawing/2014/main" id="{FC553765-63D4-1C9C-2D9B-8E7752179D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438156" y="4135393"/>
                        <a:ext cx="2743200" cy="2487387"/>
                        <a:chOff x="2115662" y="1581974"/>
                        <a:chExt cx="2743200" cy="2487387"/>
                      </a:xfrm>
                    </p:grpSpPr>
                    <p:sp>
                      <p:nvSpPr>
                        <p:cNvPr id="14" name="Oval 13">
                          <a:extLst>
                            <a:ext uri="{FF2B5EF4-FFF2-40B4-BE49-F238E27FC236}">
                              <a16:creationId xmlns:a16="http://schemas.microsoft.com/office/drawing/2014/main" id="{E72B49F6-05C1-FA4E-B3EF-4706F38538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115662" y="1581974"/>
                          <a:ext cx="2743200" cy="219456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381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tIns="0" bIns="0" rtlCol="0" anchor="t">
                          <a:prstTxWarp prst="textArchUp">
                            <a:avLst/>
                          </a:prstTxWarp>
                        </a:bodyPr>
                        <a:lstStyle/>
                        <a:p>
                          <a:pPr algn="ctr"/>
                          <a:endParaRPr lang="en-US" sz="2800" b="1" i="1" dirty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effectLst>
                              <a:outerShdw blurRad="50800" dist="38100" algn="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p:txBody>
                    </p:sp>
                    <p:sp>
                      <p:nvSpPr>
                        <p:cNvPr id="15" name="Rectangle 14">
                          <a:extLst>
                            <a:ext uri="{FF2B5EF4-FFF2-40B4-BE49-F238E27FC236}">
                              <a16:creationId xmlns:a16="http://schemas.microsoft.com/office/drawing/2014/main" id="{4D18A2F7-1A71-9A2F-3AD0-4A1A139912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115662" y="1874801"/>
                          <a:ext cx="2743200" cy="21945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>
                          <a:prstTxWarp prst="textArchUp">
                            <a:avLst/>
                          </a:prstTxWarp>
                        </a:bodyPr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effectLst>
                                <a:outerShdw blurRad="50800" dist="38100" algn="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Look &amp; Feel</a:t>
                          </a:r>
                        </a:p>
                      </p:txBody>
                    </p:sp>
                  </p:grpSp>
                </p:grpSp>
              </p:grp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5AA85DF9-B4F2-87D2-B64D-01513DCF6C93}"/>
                      </a:ext>
                    </a:extLst>
                  </p:cNvPr>
                  <p:cNvSpPr txBox="1"/>
                  <p:nvPr/>
                </p:nvSpPr>
                <p:spPr>
                  <a:xfrm>
                    <a:off x="2781078" y="3153314"/>
                    <a:ext cx="2377440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182880" indent="-18288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How things work</a:t>
                    </a:r>
                  </a:p>
                  <a:p>
                    <a:pPr marL="182880" indent="-18288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How they respond</a:t>
                    </a:r>
                  </a:p>
                  <a:p>
                    <a:pPr marL="182880" indent="-182880">
                      <a:buFont typeface="Wingdings" panose="05000000000000000000" pitchFamily="2" charset="2"/>
                      <a:buChar char="§"/>
                    </a:pPr>
                    <a:r>
                      <a: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Information provided</a:t>
                    </a:r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02B8E0F-106C-E535-EB5C-9589D932F004}"/>
                    </a:ext>
                  </a:extLst>
                </p:cNvPr>
                <p:cNvSpPr txBox="1"/>
                <p:nvPr/>
              </p:nvSpPr>
              <p:spPr>
                <a:xfrm>
                  <a:off x="6884719" y="3153314"/>
                  <a:ext cx="2377440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182880" indent="-18288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How users interact</a:t>
                  </a:r>
                </a:p>
                <a:p>
                  <a:pPr marL="182880" indent="-18288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Value provided</a:t>
                  </a:r>
                </a:p>
                <a:p>
                  <a:pPr marL="182880" indent="-18288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Ease of use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14DF6AD-F317-1CD1-50A4-566679076979}"/>
                    </a:ext>
                  </a:extLst>
                </p:cNvPr>
                <p:cNvSpPr txBox="1"/>
                <p:nvPr/>
              </p:nvSpPr>
              <p:spPr>
                <a:xfrm>
                  <a:off x="4915932" y="4874520"/>
                  <a:ext cx="2211375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182880" indent="-18288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Overall appearance</a:t>
                  </a:r>
                </a:p>
                <a:p>
                  <a:pPr marL="182880" indent="-18288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Quality of materials</a:t>
                  </a:r>
                </a:p>
                <a:p>
                  <a:pPr marL="182880" indent="-182880">
                    <a:buFont typeface="Wingdings" panose="05000000000000000000" pitchFamily="2" charset="2"/>
                    <a:buChar char="§"/>
                  </a:pPr>
                  <a:r>
                    <a: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Navigation</a:t>
                  </a: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E308BE-0E1C-3F1C-10C9-953596006CAE}"/>
                  </a:ext>
                </a:extLst>
              </p:cNvPr>
              <p:cNvSpPr txBox="1"/>
              <p:nvPr/>
            </p:nvSpPr>
            <p:spPr>
              <a:xfrm>
                <a:off x="3221612" y="2809455"/>
                <a:ext cx="14963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Requirements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6C083A-1799-472A-8FFB-8907F6CC65FD}"/>
                  </a:ext>
                </a:extLst>
              </p:cNvPr>
              <p:cNvSpPr txBox="1"/>
              <p:nvPr/>
            </p:nvSpPr>
            <p:spPr>
              <a:xfrm>
                <a:off x="7325253" y="2808829"/>
                <a:ext cx="14963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Requirements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564A617-E216-1FF6-8420-07CEA7DE11E8}"/>
                  </a:ext>
                </a:extLst>
              </p:cNvPr>
              <p:cNvSpPr txBox="1"/>
              <p:nvPr/>
            </p:nvSpPr>
            <p:spPr>
              <a:xfrm>
                <a:off x="5273433" y="4500157"/>
                <a:ext cx="14963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Requirements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0A6CCBD-9453-FDE3-205E-3BEB41CF3CBA}"/>
                </a:ext>
              </a:extLst>
            </p:cNvPr>
            <p:cNvSpPr/>
            <p:nvPr/>
          </p:nvSpPr>
          <p:spPr>
            <a:xfrm>
              <a:off x="1432527" y="2083986"/>
              <a:ext cx="9144000" cy="44805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>
              <a:prstTxWarp prst="textArchDown">
                <a:avLst/>
              </a:prstTxWarp>
            </a:bodyPr>
            <a:lstStyle/>
            <a:p>
              <a:pPr algn="ctr"/>
              <a:r>
                <a:rPr lang="en-US" sz="32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Scope Decomposition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5646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3762-0DE4-182D-5C84-46D5584BC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Portfolio Structure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1D23FD3-671B-0DF2-7F92-17F9FD0E13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Portfolio Structure isn’t a Leadership Structure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FAE09D7-B5F7-B689-B869-E5A3A28B6FAD}"/>
              </a:ext>
            </a:extLst>
          </p:cNvPr>
          <p:cNvGrpSpPr/>
          <p:nvPr/>
        </p:nvGrpSpPr>
        <p:grpSpPr>
          <a:xfrm>
            <a:off x="10290757" y="1309801"/>
            <a:ext cx="1459815" cy="2502570"/>
            <a:chOff x="10396045" y="1474353"/>
            <a:chExt cx="1459815" cy="250257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F8EC0DE-DC00-1B80-C339-1448C9CEFE4B}"/>
                </a:ext>
              </a:extLst>
            </p:cNvPr>
            <p:cNvGrpSpPr/>
            <p:nvPr/>
          </p:nvGrpSpPr>
          <p:grpSpPr>
            <a:xfrm>
              <a:off x="10396045" y="1474353"/>
              <a:ext cx="1459815" cy="457200"/>
              <a:chOff x="10154505" y="1474353"/>
              <a:chExt cx="1459815" cy="4572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B1C9DD7-3000-6435-A890-6A02EEFC57EE}"/>
                  </a:ext>
                </a:extLst>
              </p:cNvPr>
              <p:cNvSpPr/>
              <p:nvPr/>
            </p:nvSpPr>
            <p:spPr>
              <a:xfrm>
                <a:off x="10154505" y="1474353"/>
                <a:ext cx="457200" cy="457200"/>
              </a:xfrm>
              <a:prstGeom prst="ellipse">
                <a:avLst/>
              </a:prstGeom>
              <a:blipFill>
                <a:blip r:embed="rId2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BC943DE-DE33-22A0-2919-FECB5417CDA3}"/>
                  </a:ext>
                </a:extLst>
              </p:cNvPr>
              <p:cNvSpPr txBox="1"/>
              <p:nvPr/>
            </p:nvSpPr>
            <p:spPr>
              <a:xfrm>
                <a:off x="10612123" y="1518287"/>
                <a:ext cx="1002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Owner 1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02D776C-BD4F-7257-3042-322B8D1E5E6F}"/>
                </a:ext>
              </a:extLst>
            </p:cNvPr>
            <p:cNvGrpSpPr/>
            <p:nvPr/>
          </p:nvGrpSpPr>
          <p:grpSpPr>
            <a:xfrm>
              <a:off x="10396045" y="1985696"/>
              <a:ext cx="1459815" cy="457200"/>
              <a:chOff x="10154505" y="1953520"/>
              <a:chExt cx="1459815" cy="4572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D0C1992-1871-F66F-1D9B-3F984BAE2CF6}"/>
                  </a:ext>
                </a:extLst>
              </p:cNvPr>
              <p:cNvSpPr/>
              <p:nvPr/>
            </p:nvSpPr>
            <p:spPr>
              <a:xfrm>
                <a:off x="10154505" y="1953520"/>
                <a:ext cx="457200" cy="457200"/>
              </a:xfrm>
              <a:prstGeom prst="ellipse">
                <a:avLst/>
              </a:prstGeom>
              <a:blipFill>
                <a:blip r:embed="rId3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F17AADD-D499-EA68-4702-C15C7E5197F1}"/>
                  </a:ext>
                </a:extLst>
              </p:cNvPr>
              <p:cNvSpPr txBox="1"/>
              <p:nvPr/>
            </p:nvSpPr>
            <p:spPr>
              <a:xfrm>
                <a:off x="10612123" y="1997454"/>
                <a:ext cx="1002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Owner 2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8470420-E219-174A-18C0-CAB32B4F6A82}"/>
                </a:ext>
              </a:extLst>
            </p:cNvPr>
            <p:cNvGrpSpPr/>
            <p:nvPr/>
          </p:nvGrpSpPr>
          <p:grpSpPr>
            <a:xfrm>
              <a:off x="10396045" y="2497039"/>
              <a:ext cx="1459815" cy="457200"/>
              <a:chOff x="10154505" y="2432687"/>
              <a:chExt cx="1459815" cy="4572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5AC7F05-B3E9-DE2C-5FC7-FD619734444E}"/>
                  </a:ext>
                </a:extLst>
              </p:cNvPr>
              <p:cNvSpPr/>
              <p:nvPr/>
            </p:nvSpPr>
            <p:spPr>
              <a:xfrm>
                <a:off x="10154505" y="2432687"/>
                <a:ext cx="457200" cy="457200"/>
              </a:xfrm>
              <a:prstGeom prst="ellipse">
                <a:avLst/>
              </a:prstGeom>
              <a:blipFill>
                <a:blip r:embed="rId4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0D0F2BB-EF6B-B949-6933-8FAC4F0ED0E2}"/>
                  </a:ext>
                </a:extLst>
              </p:cNvPr>
              <p:cNvSpPr txBox="1"/>
              <p:nvPr/>
            </p:nvSpPr>
            <p:spPr>
              <a:xfrm>
                <a:off x="10612123" y="2476621"/>
                <a:ext cx="1002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Owner 3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F3D6034-BEC0-080C-9118-7F9ADE759BE9}"/>
                </a:ext>
              </a:extLst>
            </p:cNvPr>
            <p:cNvGrpSpPr/>
            <p:nvPr/>
          </p:nvGrpSpPr>
          <p:grpSpPr>
            <a:xfrm>
              <a:off x="10396045" y="3008382"/>
              <a:ext cx="1459815" cy="457200"/>
              <a:chOff x="10154505" y="2432687"/>
              <a:chExt cx="1459815" cy="4572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069509E-1FA8-481B-F2DD-5C3F688CDAF2}"/>
                  </a:ext>
                </a:extLst>
              </p:cNvPr>
              <p:cNvSpPr/>
              <p:nvPr/>
            </p:nvSpPr>
            <p:spPr>
              <a:xfrm>
                <a:off x="10154505" y="2432687"/>
                <a:ext cx="457200" cy="457200"/>
              </a:xfrm>
              <a:prstGeom prst="ellipse">
                <a:avLst/>
              </a:prstGeom>
              <a:blipFill>
                <a:blip r:embed="rId5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6020901-98FC-52A9-08C4-09D0DDB3A773}"/>
                  </a:ext>
                </a:extLst>
              </p:cNvPr>
              <p:cNvSpPr txBox="1"/>
              <p:nvPr/>
            </p:nvSpPr>
            <p:spPr>
              <a:xfrm>
                <a:off x="10612123" y="2476621"/>
                <a:ext cx="1002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Owner 4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1C51E85-50D6-85E3-29A2-17D5F21A7520}"/>
                </a:ext>
              </a:extLst>
            </p:cNvPr>
            <p:cNvGrpSpPr/>
            <p:nvPr/>
          </p:nvGrpSpPr>
          <p:grpSpPr>
            <a:xfrm>
              <a:off x="10396045" y="3519723"/>
              <a:ext cx="1459815" cy="457200"/>
              <a:chOff x="10154505" y="2432687"/>
              <a:chExt cx="1459815" cy="457200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8D7BED6-F638-93BB-60D7-64C582641D6C}"/>
                  </a:ext>
                </a:extLst>
              </p:cNvPr>
              <p:cNvSpPr/>
              <p:nvPr/>
            </p:nvSpPr>
            <p:spPr>
              <a:xfrm>
                <a:off x="10154505" y="2432687"/>
                <a:ext cx="457200" cy="457200"/>
              </a:xfrm>
              <a:prstGeom prst="ellipse">
                <a:avLst/>
              </a:prstGeom>
              <a:blipFill>
                <a:blip r:embed="rId6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D5D55FF-6DAA-C789-E2B5-2D6F47C45134}"/>
                  </a:ext>
                </a:extLst>
              </p:cNvPr>
              <p:cNvSpPr txBox="1"/>
              <p:nvPr/>
            </p:nvSpPr>
            <p:spPr>
              <a:xfrm>
                <a:off x="10612123" y="2476621"/>
                <a:ext cx="10021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Owner 5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93E263-12B8-FE46-2B2D-2FA9D23F45AF}"/>
              </a:ext>
            </a:extLst>
          </p:cNvPr>
          <p:cNvGrpSpPr/>
          <p:nvPr/>
        </p:nvGrpSpPr>
        <p:grpSpPr>
          <a:xfrm>
            <a:off x="119085" y="1167415"/>
            <a:ext cx="9906030" cy="4810371"/>
            <a:chOff x="300233" y="1210545"/>
            <a:chExt cx="9906030" cy="481037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9951B34-4303-36B5-C7EE-A89557893D54}"/>
                </a:ext>
              </a:extLst>
            </p:cNvPr>
            <p:cNvGrpSpPr/>
            <p:nvPr/>
          </p:nvGrpSpPr>
          <p:grpSpPr>
            <a:xfrm>
              <a:off x="300233" y="1210545"/>
              <a:ext cx="9906030" cy="4810371"/>
              <a:chOff x="179469" y="1210545"/>
              <a:chExt cx="9906030" cy="4810371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8192B87-8AC3-C957-A9F7-83E0AE5204FA}"/>
                  </a:ext>
                </a:extLst>
              </p:cNvPr>
              <p:cNvGrpSpPr/>
              <p:nvPr/>
            </p:nvGrpSpPr>
            <p:grpSpPr>
              <a:xfrm>
                <a:off x="301419" y="1357476"/>
                <a:ext cx="9784080" cy="4663440"/>
                <a:chOff x="301419" y="1357476"/>
                <a:chExt cx="9784080" cy="466344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628CD87-262E-9484-1B1A-D9E5FD459223}"/>
                    </a:ext>
                  </a:extLst>
                </p:cNvPr>
                <p:cNvSpPr/>
                <p:nvPr/>
              </p:nvSpPr>
              <p:spPr>
                <a:xfrm>
                  <a:off x="301419" y="1357476"/>
                  <a:ext cx="9784080" cy="46634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000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Strategic Portfolio</a:t>
                  </a:r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FB90FC89-A4D4-2470-282B-7935F8729E3D}"/>
                    </a:ext>
                  </a:extLst>
                </p:cNvPr>
                <p:cNvSpPr/>
                <p:nvPr/>
              </p:nvSpPr>
              <p:spPr>
                <a:xfrm>
                  <a:off x="484299" y="1810531"/>
                  <a:ext cx="9418320" cy="192024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381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000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Sub-Portfolio or Domain 1</a:t>
                  </a:r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59F6ECB9-E985-DB0D-1348-CED590F52A38}"/>
                    </a:ext>
                  </a:extLst>
                </p:cNvPr>
                <p:cNvSpPr/>
                <p:nvPr/>
              </p:nvSpPr>
              <p:spPr>
                <a:xfrm>
                  <a:off x="484299" y="3875035"/>
                  <a:ext cx="2926080" cy="1280160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Sub-Portfolio or Domain 2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Projects &amp; Programs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Resources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Budgets &amp; Measurements</a:t>
                  </a:r>
                </a:p>
                <a:p>
                  <a:pPr algn="ctr"/>
                  <a:endParaRPr lang="en-US" sz="20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DA16A477-9820-7C94-2671-8584FF9A3DD2}"/>
                    </a:ext>
                  </a:extLst>
                </p:cNvPr>
                <p:cNvGrpSpPr/>
                <p:nvPr/>
              </p:nvGrpSpPr>
              <p:grpSpPr>
                <a:xfrm>
                  <a:off x="636669" y="2239563"/>
                  <a:ext cx="9113581" cy="1280160"/>
                  <a:chOff x="1013995" y="1586500"/>
                  <a:chExt cx="9113581" cy="1280160"/>
                </a:xfrm>
              </p:grpSpPr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1755BC74-429E-FFA4-C4EE-8BA2D779DF34}"/>
                      </a:ext>
                    </a:extLst>
                  </p:cNvPr>
                  <p:cNvSpPr/>
                  <p:nvPr/>
                </p:nvSpPr>
                <p:spPr>
                  <a:xfrm>
                    <a:off x="1013995" y="1586500"/>
                    <a:ext cx="2926080" cy="1280160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20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Domain 1a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Projects &amp; Programs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Resources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Budgets &amp; Measurements</a:t>
                    </a:r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69E38E1C-4DB6-7CC2-E5E5-D16951608B58}"/>
                      </a:ext>
                    </a:extLst>
                  </p:cNvPr>
                  <p:cNvSpPr/>
                  <p:nvPr/>
                </p:nvSpPr>
                <p:spPr>
                  <a:xfrm>
                    <a:off x="4107746" y="1586500"/>
                    <a:ext cx="2926080" cy="1280160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20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Domain 1b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Projects &amp; Programs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Resources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Budgets &amp; Measurements</a:t>
                    </a:r>
                  </a:p>
                </p:txBody>
              </p: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C93E8DE2-6531-136F-3013-A1B6EB225C83}"/>
                      </a:ext>
                    </a:extLst>
                  </p:cNvPr>
                  <p:cNvSpPr/>
                  <p:nvPr/>
                </p:nvSpPr>
                <p:spPr>
                  <a:xfrm>
                    <a:off x="7201496" y="1586500"/>
                    <a:ext cx="2926080" cy="1280160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20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Domain 1c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Projects &amp; Programs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Resources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Budgets &amp; Measurements</a:t>
                    </a:r>
                  </a:p>
                </p:txBody>
              </p:sp>
            </p:grp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6A05A72-BA24-32C6-A5EB-23AC0B53B804}"/>
                    </a:ext>
                  </a:extLst>
                </p:cNvPr>
                <p:cNvSpPr/>
                <p:nvPr/>
              </p:nvSpPr>
              <p:spPr>
                <a:xfrm>
                  <a:off x="3501819" y="3875035"/>
                  <a:ext cx="6400800" cy="201168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381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000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Sub-Portfolio or Domain 3</a:t>
                  </a:r>
                </a:p>
                <a:p>
                  <a:endParaRPr lang="en-US" sz="2400" b="1" dirty="0">
                    <a:solidFill>
                      <a:schemeClr val="tx2"/>
                    </a:solidFill>
                  </a:endParaRPr>
                </a:p>
                <a:p>
                  <a:pPr algn="ctr"/>
                  <a:endParaRPr lang="en-US" sz="2400" b="1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B388193-A535-3C87-51CE-35CD23C6B38F}"/>
                    </a:ext>
                  </a:extLst>
                </p:cNvPr>
                <p:cNvSpPr/>
                <p:nvPr/>
              </p:nvSpPr>
              <p:spPr>
                <a:xfrm>
                  <a:off x="3683694" y="4429655"/>
                  <a:ext cx="2926080" cy="1280160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000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Domain 3a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Projects &amp; Programs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Resources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Budgets &amp; Measurements</a:t>
                  </a: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EFA8171-A6B0-7346-9616-58CA2E4FA813}"/>
                    </a:ext>
                  </a:extLst>
                </p:cNvPr>
                <p:cNvSpPr/>
                <p:nvPr/>
              </p:nvSpPr>
              <p:spPr>
                <a:xfrm>
                  <a:off x="6794665" y="4429655"/>
                  <a:ext cx="2926080" cy="1280160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000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Domain 3b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Projects &amp; Programs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Resources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2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Budgets &amp; Measurements</a:t>
                  </a:r>
                </a:p>
              </p:txBody>
            </p:sp>
          </p:grp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A9F0C1A-9583-1B54-28DA-C77AAE10690F}"/>
                  </a:ext>
                </a:extLst>
              </p:cNvPr>
              <p:cNvSpPr/>
              <p:nvPr/>
            </p:nvSpPr>
            <p:spPr>
              <a:xfrm>
                <a:off x="179469" y="1210545"/>
                <a:ext cx="457200" cy="457200"/>
              </a:xfrm>
              <a:prstGeom prst="ellipse">
                <a:avLst/>
              </a:prstGeom>
              <a:blipFill>
                <a:blip r:embed="rId2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CF8D361-5CFA-EEF9-5037-25639657EAF8}"/>
                  </a:ext>
                </a:extLst>
              </p:cNvPr>
              <p:cNvSpPr/>
              <p:nvPr/>
            </p:nvSpPr>
            <p:spPr>
              <a:xfrm>
                <a:off x="361319" y="1651617"/>
                <a:ext cx="457200" cy="457200"/>
              </a:xfrm>
              <a:prstGeom prst="ellipse">
                <a:avLst/>
              </a:prstGeom>
              <a:blipFill>
                <a:blip r:embed="rId3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21A9F61-CE4A-4964-6C23-6341D1872061}"/>
                  </a:ext>
                </a:extLst>
              </p:cNvPr>
              <p:cNvSpPr/>
              <p:nvPr/>
            </p:nvSpPr>
            <p:spPr>
              <a:xfrm>
                <a:off x="6775721" y="2105410"/>
                <a:ext cx="457200" cy="457200"/>
              </a:xfrm>
              <a:prstGeom prst="ellipse">
                <a:avLst/>
              </a:prstGeom>
              <a:blipFill>
                <a:blip r:embed="rId3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1A25FA9-924D-FF45-D5B3-3E5A3DD97795}"/>
                  </a:ext>
                </a:extLst>
              </p:cNvPr>
              <p:cNvSpPr/>
              <p:nvPr/>
            </p:nvSpPr>
            <p:spPr>
              <a:xfrm>
                <a:off x="483881" y="2105410"/>
                <a:ext cx="457200" cy="457200"/>
              </a:xfrm>
              <a:prstGeom prst="ellipse">
                <a:avLst/>
              </a:prstGeom>
              <a:blipFill>
                <a:blip r:embed="rId4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85186D0-24F3-4B51-7CD0-99410E80EF46}"/>
                  </a:ext>
                </a:extLst>
              </p:cNvPr>
              <p:cNvSpPr/>
              <p:nvPr/>
            </p:nvSpPr>
            <p:spPr>
              <a:xfrm>
                <a:off x="3584118" y="2105410"/>
                <a:ext cx="457200" cy="457200"/>
              </a:xfrm>
              <a:prstGeom prst="ellipse">
                <a:avLst/>
              </a:prstGeom>
              <a:blipFill>
                <a:blip r:embed="rId4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9857096-8EE4-B0E8-6FAD-0EC5873C924E}"/>
                  </a:ext>
                </a:extLst>
              </p:cNvPr>
              <p:cNvSpPr/>
              <p:nvPr/>
            </p:nvSpPr>
            <p:spPr>
              <a:xfrm>
                <a:off x="3364659" y="3748323"/>
                <a:ext cx="457200" cy="457200"/>
              </a:xfrm>
              <a:prstGeom prst="ellipse">
                <a:avLst/>
              </a:prstGeom>
              <a:blipFill>
                <a:blip r:embed="rId5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6BE4364-2BB8-E511-A7EB-1EF6A40E6259}"/>
                  </a:ext>
                </a:extLst>
              </p:cNvPr>
              <p:cNvSpPr/>
              <p:nvPr/>
            </p:nvSpPr>
            <p:spPr>
              <a:xfrm>
                <a:off x="361319" y="3730771"/>
                <a:ext cx="457200" cy="457200"/>
              </a:xfrm>
              <a:prstGeom prst="ellipse">
                <a:avLst/>
              </a:prstGeom>
              <a:blipFill>
                <a:blip r:embed="rId6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49157F2-C4EA-0219-4BF5-81A21DFA36CB}"/>
                </a:ext>
              </a:extLst>
            </p:cNvPr>
            <p:cNvSpPr/>
            <p:nvPr/>
          </p:nvSpPr>
          <p:spPr>
            <a:xfrm>
              <a:off x="3670234" y="4251152"/>
              <a:ext cx="457200" cy="457200"/>
            </a:xfrm>
            <a:prstGeom prst="ellipse">
              <a:avLst/>
            </a:prstGeom>
            <a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B8394EA-629D-620D-7027-D841F0F16B44}"/>
                </a:ext>
              </a:extLst>
            </p:cNvPr>
            <p:cNvSpPr/>
            <p:nvPr/>
          </p:nvSpPr>
          <p:spPr>
            <a:xfrm>
              <a:off x="6764247" y="4251152"/>
              <a:ext cx="457200" cy="457200"/>
            </a:xfrm>
            <a:prstGeom prst="ellipse">
              <a:avLst/>
            </a:prstGeom>
            <a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0FB56A00-C3E0-8583-199A-2A06039E19BA}"/>
              </a:ext>
            </a:extLst>
          </p:cNvPr>
          <p:cNvSpPr/>
          <p:nvPr/>
        </p:nvSpPr>
        <p:spPr>
          <a:xfrm>
            <a:off x="10106264" y="3994302"/>
            <a:ext cx="18288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Domain Examples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Human Resources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  <a:p>
            <a:pPr marL="365760" lvl="1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Hardware</a:t>
            </a:r>
          </a:p>
          <a:p>
            <a:pPr marL="365760" lvl="1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  <a:p>
            <a:pPr marL="365760" lvl="1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Security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Operations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Finance</a:t>
            </a:r>
          </a:p>
          <a:p>
            <a:pPr marL="365760" lvl="1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Payroll</a:t>
            </a:r>
          </a:p>
          <a:p>
            <a:pPr marL="365760" lvl="1"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Tax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3887CD-1D43-7F82-F8AC-8611A9477EED}"/>
              </a:ext>
            </a:extLst>
          </p:cNvPr>
          <p:cNvSpPr txBox="1"/>
          <p:nvPr/>
        </p:nvSpPr>
        <p:spPr>
          <a:xfrm>
            <a:off x="1483744" y="6093570"/>
            <a:ext cx="6858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 Organization Structures Domains and Resources Differently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1B1647-8505-2A14-E58F-4FA75E2DC0BF}"/>
              </a:ext>
            </a:extLst>
          </p:cNvPr>
          <p:cNvSpPr txBox="1"/>
          <p:nvPr/>
        </p:nvSpPr>
        <p:spPr>
          <a:xfrm>
            <a:off x="560717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20731239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9E010-61B8-A29E-884E-F03592102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 Attributes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AF669A-A44D-5581-97B9-48F6DEE1F2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Functional vs. Nonfunctional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8E4C2A-CE12-2DB6-BC51-BA1D45A01329}"/>
              </a:ext>
            </a:extLst>
          </p:cNvPr>
          <p:cNvGrpSpPr/>
          <p:nvPr/>
        </p:nvGrpSpPr>
        <p:grpSpPr>
          <a:xfrm>
            <a:off x="686564" y="1509621"/>
            <a:ext cx="6829246" cy="4565575"/>
            <a:chOff x="1155939" y="1518247"/>
            <a:chExt cx="6829246" cy="456557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D682466-6675-7E8E-68C9-C0754D9B7A1F}"/>
                </a:ext>
              </a:extLst>
            </p:cNvPr>
            <p:cNvSpPr/>
            <p:nvPr/>
          </p:nvSpPr>
          <p:spPr>
            <a:xfrm>
              <a:off x="1155939" y="1518247"/>
              <a:ext cx="2103120" cy="64008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Clear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930DC19-90E0-2BDB-0F32-FE202282E0F2}"/>
                </a:ext>
              </a:extLst>
            </p:cNvPr>
            <p:cNvSpPr/>
            <p:nvPr/>
          </p:nvSpPr>
          <p:spPr>
            <a:xfrm>
              <a:off x="1155939" y="2303346"/>
              <a:ext cx="2103120" cy="64008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Concise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47E771B-6427-49B4-1ABA-67BAA9571345}"/>
                </a:ext>
              </a:extLst>
            </p:cNvPr>
            <p:cNvSpPr/>
            <p:nvPr/>
          </p:nvSpPr>
          <p:spPr>
            <a:xfrm>
              <a:off x="1155939" y="3088445"/>
              <a:ext cx="2103120" cy="64008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Verifiable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1045B7D-E026-399A-13F9-DC17C27F35CA}"/>
                </a:ext>
              </a:extLst>
            </p:cNvPr>
            <p:cNvSpPr/>
            <p:nvPr/>
          </p:nvSpPr>
          <p:spPr>
            <a:xfrm>
              <a:off x="1155939" y="3873544"/>
              <a:ext cx="2103120" cy="64008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Consistent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61990C3-43DF-6554-1C48-DC2BC35B4E26}"/>
                </a:ext>
              </a:extLst>
            </p:cNvPr>
            <p:cNvSpPr/>
            <p:nvPr/>
          </p:nvSpPr>
          <p:spPr>
            <a:xfrm>
              <a:off x="1155939" y="4658643"/>
              <a:ext cx="2103120" cy="64008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Complete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748698-E830-2C5A-D779-9D893FF89A0A}"/>
                </a:ext>
              </a:extLst>
            </p:cNvPr>
            <p:cNvSpPr/>
            <p:nvPr/>
          </p:nvSpPr>
          <p:spPr>
            <a:xfrm>
              <a:off x="1155939" y="5443742"/>
              <a:ext cx="2103120" cy="64008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Traceable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B99ACF-7732-B907-34E0-C58C4D822CBC}"/>
                </a:ext>
              </a:extLst>
            </p:cNvPr>
            <p:cNvSpPr/>
            <p:nvPr/>
          </p:nvSpPr>
          <p:spPr>
            <a:xfrm>
              <a:off x="3413185" y="1518247"/>
              <a:ext cx="4572000" cy="64008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Only one interpretation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7BAE87E-640D-78E8-CEF9-E3A854BCD81D}"/>
                </a:ext>
              </a:extLst>
            </p:cNvPr>
            <p:cNvSpPr/>
            <p:nvPr/>
          </p:nvSpPr>
          <p:spPr>
            <a:xfrm>
              <a:off x="3413185" y="2303346"/>
              <a:ext cx="4572000" cy="64008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Use as few words possible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5C760D7-BCB8-2C98-7D45-1DEADD65B243}"/>
                </a:ext>
              </a:extLst>
            </p:cNvPr>
            <p:cNvSpPr/>
            <p:nvPr/>
          </p:nvSpPr>
          <p:spPr>
            <a:xfrm>
              <a:off x="3413185" y="3088445"/>
              <a:ext cx="4572000" cy="64008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 way to verify completion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7531339-4652-D926-3DBD-55AF10939DB3}"/>
                </a:ext>
              </a:extLst>
            </p:cNvPr>
            <p:cNvSpPr/>
            <p:nvPr/>
          </p:nvSpPr>
          <p:spPr>
            <a:xfrm>
              <a:off x="3413185" y="3873544"/>
              <a:ext cx="4572000" cy="64008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 contradicting requirements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942B56B-3D6D-F4B0-C8B4-D094D6568FFB}"/>
                </a:ext>
              </a:extLst>
            </p:cNvPr>
            <p:cNvSpPr/>
            <p:nvPr/>
          </p:nvSpPr>
          <p:spPr>
            <a:xfrm>
              <a:off x="3413185" y="4658643"/>
              <a:ext cx="4572000" cy="64008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Combined requirements represent all  project needs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D7A5ADE-8290-1502-0259-9508737B430F}"/>
                </a:ext>
              </a:extLst>
            </p:cNvPr>
            <p:cNvSpPr/>
            <p:nvPr/>
          </p:nvSpPr>
          <p:spPr>
            <a:xfrm>
              <a:off x="3413185" y="5443742"/>
              <a:ext cx="4572000" cy="64008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They can be identified and followed through the projects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F5E2BD8-8249-DC93-1A9D-5A4B62D4982A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E8964-3A73-6AA8-FBCA-691CA02DBDC7}"/>
              </a:ext>
            </a:extLst>
          </p:cNvPr>
          <p:cNvSpPr txBox="1"/>
          <p:nvPr/>
        </p:nvSpPr>
        <p:spPr>
          <a:xfrm>
            <a:off x="7996687" y="1509621"/>
            <a:ext cx="35087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Functional</a:t>
            </a:r>
          </a:p>
          <a:p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Action Words Describing Functionality Required to Meet Needs</a:t>
            </a:r>
          </a:p>
          <a:p>
            <a:endParaRPr lang="en-US" dirty="0"/>
          </a:p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Nonfunctional</a:t>
            </a:r>
          </a:p>
          <a:p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Quality Words Describing the Look &amp; Feel, the Appearance</a:t>
            </a:r>
          </a:p>
        </p:txBody>
      </p:sp>
    </p:spTree>
    <p:extLst>
      <p:ext uri="{BB962C8B-B14F-4D97-AF65-F5344CB8AC3E}">
        <p14:creationId xmlns:p14="http://schemas.microsoft.com/office/powerpoint/2010/main" val="33322890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78647-E1E9-ABEB-0861-EAE4DB658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Capturing Requirements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AB12D4-2D9A-A197-5A8E-59CA50A83732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7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14CCEE-FBF0-413E-6966-7D282F44882B}"/>
              </a:ext>
            </a:extLst>
          </p:cNvPr>
          <p:cNvGrpSpPr/>
          <p:nvPr/>
        </p:nvGrpSpPr>
        <p:grpSpPr>
          <a:xfrm>
            <a:off x="1622101" y="826458"/>
            <a:ext cx="8637583" cy="5589131"/>
            <a:chOff x="2018913" y="748824"/>
            <a:chExt cx="8637583" cy="558913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EE64B0D-13F4-3461-10B2-59E2D7724B2D}"/>
                </a:ext>
              </a:extLst>
            </p:cNvPr>
            <p:cNvGrpSpPr/>
            <p:nvPr/>
          </p:nvGrpSpPr>
          <p:grpSpPr>
            <a:xfrm>
              <a:off x="2018913" y="1041342"/>
              <a:ext cx="8637583" cy="5296613"/>
              <a:chOff x="2018913" y="808430"/>
              <a:chExt cx="8637583" cy="529661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79F49D7-8A0D-4151-FE2F-7648F3634FF1}"/>
                  </a:ext>
                </a:extLst>
              </p:cNvPr>
              <p:cNvGrpSpPr/>
              <p:nvPr/>
            </p:nvGrpSpPr>
            <p:grpSpPr>
              <a:xfrm>
                <a:off x="2018913" y="2060683"/>
                <a:ext cx="4572000" cy="3922210"/>
                <a:chOff x="2018913" y="2060683"/>
                <a:chExt cx="4572000" cy="3922210"/>
              </a:xfrm>
            </p:grpSpPr>
            <p:sp>
              <p:nvSpPr>
                <p:cNvPr id="3" name="Text Placeholder 1">
                  <a:extLst>
                    <a:ext uri="{FF2B5EF4-FFF2-40B4-BE49-F238E27FC236}">
                      <a16:creationId xmlns:a16="http://schemas.microsoft.com/office/drawing/2014/main" id="{5C56B802-B24A-B507-83A6-22AC31E47AD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018913" y="3971213"/>
                  <a:ext cx="4572000" cy="2011680"/>
                </a:xfrm>
                <a:prstGeom prst="rect">
                  <a:avLst/>
                </a:prstGeom>
              </p:spPr>
              <p:txBody>
                <a:bodyPr/>
                <a:lstStyle>
                  <a:lvl1pPr marL="0" indent="0" algn="l" defTabSz="914400" rtl="0" eaLnBrk="1" latinLnBrk="0" hangingPunct="1">
                    <a:lnSpc>
                      <a:spcPct val="12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28600" indent="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57200" indent="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85800" indent="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14400" indent="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2800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Participants</a:t>
                  </a:r>
                </a:p>
                <a:p>
                  <a:pPr marL="274320" indent="-274320">
                    <a:lnSpc>
                      <a:spcPct val="100000"/>
                    </a:lnSpc>
                    <a:spcBef>
                      <a:spcPts val="0"/>
                    </a:spcBef>
                    <a:buFont typeface="Wingdings" panose="05000000000000000000" pitchFamily="2" charset="2"/>
                    <a:buChar char="Ø"/>
                  </a:pPr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Functional Stakeholders</a:t>
                  </a:r>
                </a:p>
                <a:p>
                  <a:pPr marL="274320" indent="-274320">
                    <a:lnSpc>
                      <a:spcPct val="100000"/>
                    </a:lnSpc>
                    <a:spcBef>
                      <a:spcPts val="0"/>
                    </a:spcBef>
                    <a:buFont typeface="Wingdings" panose="05000000000000000000" pitchFamily="2" charset="2"/>
                    <a:buChar char="Ø"/>
                  </a:pPr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Operational Stakeholders</a:t>
                  </a:r>
                </a:p>
                <a:p>
                  <a:pPr marL="274320" indent="-274320">
                    <a:lnSpc>
                      <a:spcPct val="100000"/>
                    </a:lnSpc>
                    <a:spcBef>
                      <a:spcPts val="0"/>
                    </a:spcBef>
                    <a:buFont typeface="Wingdings" panose="05000000000000000000" pitchFamily="2" charset="2"/>
                    <a:buChar char="Ø"/>
                  </a:pPr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Leadership</a:t>
                  </a:r>
                </a:p>
                <a:p>
                  <a:pPr marL="274320" indent="-274320">
                    <a:lnSpc>
                      <a:spcPct val="100000"/>
                    </a:lnSpc>
                    <a:spcBef>
                      <a:spcPts val="0"/>
                    </a:spcBef>
                    <a:buFont typeface="Wingdings" panose="05000000000000000000" pitchFamily="2" charset="2"/>
                    <a:buChar char="Ø"/>
                  </a:pPr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End Users</a:t>
                  </a:r>
                </a:p>
              </p:txBody>
            </p:sp>
            <p:sp>
              <p:nvSpPr>
                <p:cNvPr id="4" name="Text Placeholder 2">
                  <a:extLst>
                    <a:ext uri="{FF2B5EF4-FFF2-40B4-BE49-F238E27FC236}">
                      <a16:creationId xmlns:a16="http://schemas.microsoft.com/office/drawing/2014/main" id="{8A9B13B8-DBA3-A1FE-4490-15E2B073AD0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018913" y="2060683"/>
                  <a:ext cx="2468880" cy="2011680"/>
                </a:xfrm>
                <a:prstGeom prst="rect">
                  <a:avLst/>
                </a:prstGeom>
              </p:spPr>
              <p:txBody>
                <a:bodyPr/>
                <a:lstStyle>
                  <a:lvl1pPr marL="0" indent="0" algn="l" defTabSz="914400" rtl="0" eaLnBrk="1" latinLnBrk="0" hangingPunct="1">
                    <a:lnSpc>
                      <a:spcPct val="12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28600" indent="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57200" indent="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685800" indent="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14400" indent="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ts val="600"/>
                    </a:spcBef>
                  </a:pPr>
                  <a:r>
                    <a:rPr lang="en-US" sz="2800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Methods</a:t>
                  </a:r>
                </a:p>
                <a:p>
                  <a:pPr marL="274320" indent="-274320">
                    <a:lnSpc>
                      <a:spcPct val="100000"/>
                    </a:lnSpc>
                    <a:spcBef>
                      <a:spcPts val="0"/>
                    </a:spcBef>
                    <a:buFont typeface="Wingdings" panose="05000000000000000000" pitchFamily="2" charset="2"/>
                    <a:buChar char="Ø"/>
                  </a:pPr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Use Cases</a:t>
                  </a:r>
                </a:p>
                <a:p>
                  <a:pPr marL="274320" indent="-274320">
                    <a:lnSpc>
                      <a:spcPct val="100000"/>
                    </a:lnSpc>
                    <a:spcBef>
                      <a:spcPts val="0"/>
                    </a:spcBef>
                    <a:buFont typeface="Wingdings" panose="05000000000000000000" pitchFamily="2" charset="2"/>
                    <a:buChar char="Ø"/>
                  </a:pPr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Observations</a:t>
                  </a:r>
                </a:p>
                <a:p>
                  <a:pPr marL="274320" indent="-274320">
                    <a:lnSpc>
                      <a:spcPct val="100000"/>
                    </a:lnSpc>
                    <a:spcBef>
                      <a:spcPts val="0"/>
                    </a:spcBef>
                    <a:buFont typeface="Wingdings" panose="05000000000000000000" pitchFamily="2" charset="2"/>
                    <a:buChar char="Ø"/>
                  </a:pPr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Interviews</a:t>
                  </a:r>
                </a:p>
                <a:p>
                  <a:pPr marL="274320" indent="-274320">
                    <a:lnSpc>
                      <a:spcPct val="100000"/>
                    </a:lnSpc>
                    <a:spcBef>
                      <a:spcPts val="0"/>
                    </a:spcBef>
                    <a:buFont typeface="Wingdings" panose="05000000000000000000" pitchFamily="2" charset="2"/>
                    <a:buChar char="Ø"/>
                  </a:pPr>
                  <a:r>
                    <a:rPr lang="en-US" sz="24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Prototyping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62FC58C-96F4-A46C-3F96-434A803C443D}"/>
                  </a:ext>
                </a:extLst>
              </p:cNvPr>
              <p:cNvGrpSpPr/>
              <p:nvPr/>
            </p:nvGrpSpPr>
            <p:grpSpPr>
              <a:xfrm>
                <a:off x="6031119" y="808430"/>
                <a:ext cx="4625377" cy="5296613"/>
                <a:chOff x="6031119" y="808430"/>
                <a:chExt cx="4625377" cy="5296613"/>
              </a:xfrm>
            </p:grpSpPr>
            <p:pic>
              <p:nvPicPr>
                <p:cNvPr id="6" name="Picture 5" descr="A hand holding a magnifying glass looking at a person at a computer&#10;&#10;Description automatically generated">
                  <a:extLst>
                    <a:ext uri="{FF2B5EF4-FFF2-40B4-BE49-F238E27FC236}">
                      <a16:creationId xmlns:a16="http://schemas.microsoft.com/office/drawing/2014/main" id="{D113128A-F334-5526-D4F8-A1E3DC8650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31119" y="808430"/>
                  <a:ext cx="4625377" cy="2482547"/>
                </a:xfrm>
                <a:prstGeom prst="rect">
                  <a:avLst/>
                </a:prstGeom>
              </p:spPr>
            </p:pic>
            <p:pic>
              <p:nvPicPr>
                <p:cNvPr id="8" name="Picture 7" descr="A person and person sitting at a table&#10;&#10;Description automatically generated">
                  <a:extLst>
                    <a:ext uri="{FF2B5EF4-FFF2-40B4-BE49-F238E27FC236}">
                      <a16:creationId xmlns:a16="http://schemas.microsoft.com/office/drawing/2014/main" id="{A49A312A-CB62-AD1C-A9D0-FB33EDBA56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05237" y="3567024"/>
                  <a:ext cx="4077140" cy="2538019"/>
                </a:xfrm>
                <a:prstGeom prst="rect">
                  <a:avLst/>
                </a:prstGeom>
              </p:spPr>
            </p:pic>
          </p:grpSp>
        </p:grpSp>
        <p:sp>
          <p:nvSpPr>
            <p:cNvPr id="5" name="Text Placeholder 2">
              <a:extLst>
                <a:ext uri="{FF2B5EF4-FFF2-40B4-BE49-F238E27FC236}">
                  <a16:creationId xmlns:a16="http://schemas.microsoft.com/office/drawing/2014/main" id="{1822F66D-0455-0EEC-DB35-2A8EC58CF5F2}"/>
                </a:ext>
              </a:extLst>
            </p:cNvPr>
            <p:cNvSpPr txBox="1">
              <a:spLocks/>
            </p:cNvSpPr>
            <p:nvPr/>
          </p:nvSpPr>
          <p:spPr>
            <a:xfrm>
              <a:off x="2018913" y="748824"/>
              <a:ext cx="2980826" cy="164592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en-US" sz="2800" b="1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Requests for . . .</a:t>
              </a:r>
            </a:p>
            <a:p>
              <a:pPr marL="274320" indent="-27432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Information</a:t>
              </a:r>
            </a:p>
            <a:p>
              <a:pPr marL="274320" indent="-27432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Quotes</a:t>
              </a:r>
            </a:p>
            <a:p>
              <a:pPr marL="274320" indent="-27432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en-US" sz="2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Proposals</a:t>
              </a:r>
            </a:p>
            <a:p>
              <a:pPr>
                <a:spcBef>
                  <a:spcPts val="600"/>
                </a:spcBef>
              </a:pPr>
              <a:endPara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05765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76269-014A-0029-9DD6-F6074366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Life Cycle of a Requirement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9C814-D91D-BB1E-36E9-19E5567405C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825500"/>
            <a:ext cx="11217275" cy="3730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Requirement Traceability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E59A17D-C624-1F86-F33E-28DEF47D9711}"/>
              </a:ext>
            </a:extLst>
          </p:cNvPr>
          <p:cNvGrpSpPr/>
          <p:nvPr/>
        </p:nvGrpSpPr>
        <p:grpSpPr>
          <a:xfrm>
            <a:off x="1031869" y="1340110"/>
            <a:ext cx="10144854" cy="4526522"/>
            <a:chOff x="1221646" y="1288354"/>
            <a:chExt cx="10144854" cy="45265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031F132-34C0-04B5-A68C-67FF8ABCC15B}"/>
                </a:ext>
              </a:extLst>
            </p:cNvPr>
            <p:cNvSpPr/>
            <p:nvPr/>
          </p:nvSpPr>
          <p:spPr bwMode="auto">
            <a:xfrm>
              <a:off x="1239147" y="1288354"/>
              <a:ext cx="1371600" cy="1371600"/>
            </a:xfrm>
            <a:prstGeom prst="ellipse">
              <a:avLst/>
            </a:prstGeom>
            <a:blipFill dpi="0" rotWithShape="1">
              <a:blip r:embed="rId2">
                <a:biLevel thresh="25000"/>
              </a:blip>
              <a:srcRect/>
              <a:stretch>
                <a:fillRect l="10000" t="15000" r="10000" b="10000"/>
              </a:stretch>
            </a:blipFill>
            <a:ln w="5715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FD7575-E459-D2AD-4E27-264ED69E66B6}"/>
                </a:ext>
              </a:extLst>
            </p:cNvPr>
            <p:cNvSpPr txBox="1"/>
            <p:nvPr/>
          </p:nvSpPr>
          <p:spPr>
            <a:xfrm>
              <a:off x="1221646" y="2739054"/>
              <a:ext cx="1406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Requirement</a:t>
              </a:r>
            </a:p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Defined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D1B1146-6357-470F-CFAD-064E8D3277BE}"/>
                </a:ext>
              </a:extLst>
            </p:cNvPr>
            <p:cNvSpPr/>
            <p:nvPr/>
          </p:nvSpPr>
          <p:spPr bwMode="auto">
            <a:xfrm>
              <a:off x="3917874" y="1288354"/>
              <a:ext cx="1371600" cy="1371600"/>
            </a:xfrm>
            <a:prstGeom prst="ellipse">
              <a:avLst/>
            </a:prstGeom>
            <a:blipFill dpi="0" rotWithShape="1">
              <a:blip r:embed="rId3">
                <a:biLevel thresh="25000"/>
              </a:blip>
              <a:srcRect/>
              <a:stretch>
                <a:fillRect l="8000" t="10000" r="8000" b="10000"/>
              </a:stretch>
            </a:blipFill>
            <a:ln w="5715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8E9EFA-C3C7-CFC2-6DB7-861F395ADBC1}"/>
                </a:ext>
              </a:extLst>
            </p:cNvPr>
            <p:cNvSpPr txBox="1"/>
            <p:nvPr/>
          </p:nvSpPr>
          <p:spPr>
            <a:xfrm>
              <a:off x="3880852" y="2739054"/>
              <a:ext cx="1445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Added to Scope &amp; WBS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7A4EF8B-E21A-A259-8E65-87AFF0A7995F}"/>
                </a:ext>
              </a:extLst>
            </p:cNvPr>
            <p:cNvSpPr/>
            <p:nvPr/>
          </p:nvSpPr>
          <p:spPr bwMode="auto">
            <a:xfrm>
              <a:off x="6596601" y="1288354"/>
              <a:ext cx="1371600" cy="1371600"/>
            </a:xfrm>
            <a:prstGeom prst="ellipse">
              <a:avLst/>
            </a:prstGeom>
            <a:blipFill>
              <a:blip r:embed="rId4">
                <a:biLevel thresh="25000"/>
              </a:blip>
              <a:stretch>
                <a:fillRect l="10000" t="15000" r="10000" b="10000"/>
              </a:stretch>
            </a:blipFill>
            <a:ln w="5715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7F3BE0-D9EA-18AA-014E-42ED3F808695}"/>
                </a:ext>
              </a:extLst>
            </p:cNvPr>
            <p:cNvSpPr txBox="1"/>
            <p:nvPr/>
          </p:nvSpPr>
          <p:spPr>
            <a:xfrm>
              <a:off x="6806931" y="2739054"/>
              <a:ext cx="950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Design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7FEF5B1-4E33-B37A-2854-4838CC009D0F}"/>
                </a:ext>
              </a:extLst>
            </p:cNvPr>
            <p:cNvSpPr/>
            <p:nvPr/>
          </p:nvSpPr>
          <p:spPr bwMode="auto">
            <a:xfrm>
              <a:off x="9275328" y="1288354"/>
              <a:ext cx="1371600" cy="1371600"/>
            </a:xfrm>
            <a:prstGeom prst="ellipse">
              <a:avLst/>
            </a:prstGeom>
            <a:blipFill dpi="0" rotWithShape="1">
              <a:blip r:embed="rId5">
                <a:biLevel thresh="25000"/>
              </a:blip>
              <a:srcRect/>
              <a:stretch>
                <a:fillRect l="10000" t="10000" r="10000" b="10000"/>
              </a:stretch>
            </a:blipFill>
            <a:ln w="5715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C4FD42-45F3-218F-378F-F9A10E7510BA}"/>
                </a:ext>
              </a:extLst>
            </p:cNvPr>
            <p:cNvSpPr txBox="1"/>
            <p:nvPr/>
          </p:nvSpPr>
          <p:spPr>
            <a:xfrm>
              <a:off x="9428227" y="2739053"/>
              <a:ext cx="106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Develop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F029B82-53EF-D6CF-1DF3-363587702CB2}"/>
                </a:ext>
              </a:extLst>
            </p:cNvPr>
            <p:cNvSpPr/>
            <p:nvPr/>
          </p:nvSpPr>
          <p:spPr bwMode="auto">
            <a:xfrm>
              <a:off x="1239147" y="3992761"/>
              <a:ext cx="1371600" cy="1371600"/>
            </a:xfrm>
            <a:prstGeom prst="ellipse">
              <a:avLst/>
            </a:prstGeom>
            <a:blipFill dpi="0" rotWithShape="1">
              <a:blip r:embed="rId6">
                <a:biLevel thresh="25000"/>
              </a:blip>
              <a:srcRect/>
              <a:stretch>
                <a:fillRect l="10000" t="10000" r="10000" b="12000"/>
              </a:stretch>
            </a:blipFill>
            <a:ln w="5715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D40494-68B5-9238-FFD8-732374676E1C}"/>
                </a:ext>
              </a:extLst>
            </p:cNvPr>
            <p:cNvSpPr txBox="1"/>
            <p:nvPr/>
          </p:nvSpPr>
          <p:spPr>
            <a:xfrm>
              <a:off x="1648876" y="5443462"/>
              <a:ext cx="552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Test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AC4A30-AF39-A78E-6502-669770FAF8AC}"/>
                </a:ext>
              </a:extLst>
            </p:cNvPr>
            <p:cNvSpPr/>
            <p:nvPr/>
          </p:nvSpPr>
          <p:spPr bwMode="auto">
            <a:xfrm>
              <a:off x="3917874" y="3992761"/>
              <a:ext cx="1371600" cy="1371600"/>
            </a:xfrm>
            <a:prstGeom prst="ellipse">
              <a:avLst/>
            </a:prstGeom>
            <a:blipFill dpi="0" rotWithShape="1">
              <a:blip r:embed="rId7">
                <a:biLevel thresh="25000"/>
              </a:blip>
              <a:srcRect/>
              <a:stretch>
                <a:fillRect l="15000" t="15000" r="15000" b="15000"/>
              </a:stretch>
            </a:blipFill>
            <a:ln w="5715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D0395F-56E2-636A-1EB1-6CE7D100230D}"/>
                </a:ext>
              </a:extLst>
            </p:cNvPr>
            <p:cNvSpPr txBox="1"/>
            <p:nvPr/>
          </p:nvSpPr>
          <p:spPr>
            <a:xfrm>
              <a:off x="4169655" y="5443460"/>
              <a:ext cx="868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Train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BDE9165-1229-4B66-D873-A147B49F3B8F}"/>
                </a:ext>
              </a:extLst>
            </p:cNvPr>
            <p:cNvSpPr/>
            <p:nvPr/>
          </p:nvSpPr>
          <p:spPr bwMode="auto">
            <a:xfrm>
              <a:off x="6596601" y="3992761"/>
              <a:ext cx="1371600" cy="1371600"/>
            </a:xfrm>
            <a:prstGeom prst="ellipse">
              <a:avLst/>
            </a:prstGeom>
            <a:blipFill>
              <a:blip r:embed="rId8">
                <a:biLevel thresh="25000"/>
              </a:blip>
              <a:stretch>
                <a:fillRect l="15000" t="15000" r="15000" b="15000"/>
              </a:stretch>
            </a:blipFill>
            <a:ln w="5715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C55B66-0260-B9B1-7BC1-6CB2014749E4}"/>
                </a:ext>
              </a:extLst>
            </p:cNvPr>
            <p:cNvSpPr txBox="1"/>
            <p:nvPr/>
          </p:nvSpPr>
          <p:spPr>
            <a:xfrm>
              <a:off x="6755685" y="5445544"/>
              <a:ext cx="1053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Execute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E11CE5E-53C1-BD83-2ED4-0B6173D1020D}"/>
                </a:ext>
              </a:extLst>
            </p:cNvPr>
            <p:cNvSpPr/>
            <p:nvPr/>
          </p:nvSpPr>
          <p:spPr bwMode="auto">
            <a:xfrm>
              <a:off x="9275328" y="3992761"/>
              <a:ext cx="1371600" cy="1371600"/>
            </a:xfrm>
            <a:prstGeom prst="ellipse">
              <a:avLst/>
            </a:prstGeom>
            <a:blipFill>
              <a:blip r:embed="rId9">
                <a:biLevel thresh="25000"/>
              </a:blip>
              <a:stretch>
                <a:fillRect l="15000" t="15000" r="15000" b="15000"/>
              </a:stretch>
            </a:blipFill>
            <a:ln w="5715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6B493A-0727-35EF-7F81-1E5CB89CD6EE}"/>
                </a:ext>
              </a:extLst>
            </p:cNvPr>
            <p:cNvSpPr txBox="1"/>
            <p:nvPr/>
          </p:nvSpPr>
          <p:spPr>
            <a:xfrm>
              <a:off x="9437628" y="5445543"/>
              <a:ext cx="104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Support</a:t>
              </a:r>
            </a:p>
          </p:txBody>
        </p:sp>
        <p:sp>
          <p:nvSpPr>
            <p:cNvPr id="21" name="Right Arrow 19">
              <a:extLst>
                <a:ext uri="{FF2B5EF4-FFF2-40B4-BE49-F238E27FC236}">
                  <a16:creationId xmlns:a16="http://schemas.microsoft.com/office/drawing/2014/main" id="{0B5DD344-7DAB-4EC4-3E6D-C25BEC3F84E6}"/>
                </a:ext>
              </a:extLst>
            </p:cNvPr>
            <p:cNvSpPr/>
            <p:nvPr/>
          </p:nvSpPr>
          <p:spPr bwMode="auto">
            <a:xfrm>
              <a:off x="2868212" y="1814134"/>
              <a:ext cx="731520" cy="320040"/>
            </a:xfrm>
            <a:prstGeom prst="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2" name="Right Arrow 20">
              <a:extLst>
                <a:ext uri="{FF2B5EF4-FFF2-40B4-BE49-F238E27FC236}">
                  <a16:creationId xmlns:a16="http://schemas.microsoft.com/office/drawing/2014/main" id="{F05DA1AA-6103-7E3B-C933-5FB96D8F7F1D}"/>
                </a:ext>
              </a:extLst>
            </p:cNvPr>
            <p:cNvSpPr/>
            <p:nvPr/>
          </p:nvSpPr>
          <p:spPr bwMode="auto">
            <a:xfrm>
              <a:off x="5577277" y="1814134"/>
              <a:ext cx="731520" cy="320040"/>
            </a:xfrm>
            <a:prstGeom prst="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Right Arrow 21">
              <a:extLst>
                <a:ext uri="{FF2B5EF4-FFF2-40B4-BE49-F238E27FC236}">
                  <a16:creationId xmlns:a16="http://schemas.microsoft.com/office/drawing/2014/main" id="{5DA70A04-8A37-9868-D574-4E62892DEEE1}"/>
                </a:ext>
              </a:extLst>
            </p:cNvPr>
            <p:cNvSpPr/>
            <p:nvPr/>
          </p:nvSpPr>
          <p:spPr bwMode="auto">
            <a:xfrm>
              <a:off x="8256005" y="1814134"/>
              <a:ext cx="731520" cy="320040"/>
            </a:xfrm>
            <a:prstGeom prst="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4" name="Right Arrow 22">
              <a:extLst>
                <a:ext uri="{FF2B5EF4-FFF2-40B4-BE49-F238E27FC236}">
                  <a16:creationId xmlns:a16="http://schemas.microsoft.com/office/drawing/2014/main" id="{3AE80468-C6D4-B2B0-ECA6-2EDB3C0D64F9}"/>
                </a:ext>
              </a:extLst>
            </p:cNvPr>
            <p:cNvSpPr/>
            <p:nvPr/>
          </p:nvSpPr>
          <p:spPr bwMode="auto">
            <a:xfrm>
              <a:off x="2868212" y="4518541"/>
              <a:ext cx="731520" cy="320040"/>
            </a:xfrm>
            <a:prstGeom prst="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5" name="Right Arrow 23">
              <a:extLst>
                <a:ext uri="{FF2B5EF4-FFF2-40B4-BE49-F238E27FC236}">
                  <a16:creationId xmlns:a16="http://schemas.microsoft.com/office/drawing/2014/main" id="{A70BBCA2-679E-8F76-25A2-0F7F605A8C65}"/>
                </a:ext>
              </a:extLst>
            </p:cNvPr>
            <p:cNvSpPr/>
            <p:nvPr/>
          </p:nvSpPr>
          <p:spPr bwMode="auto">
            <a:xfrm>
              <a:off x="5577277" y="4518541"/>
              <a:ext cx="731520" cy="320040"/>
            </a:xfrm>
            <a:prstGeom prst="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6" name="Right Arrow 24">
              <a:extLst>
                <a:ext uri="{FF2B5EF4-FFF2-40B4-BE49-F238E27FC236}">
                  <a16:creationId xmlns:a16="http://schemas.microsoft.com/office/drawing/2014/main" id="{467ECFCB-439C-FF04-3770-4E29EF2765C3}"/>
                </a:ext>
              </a:extLst>
            </p:cNvPr>
            <p:cNvSpPr/>
            <p:nvPr/>
          </p:nvSpPr>
          <p:spPr bwMode="auto">
            <a:xfrm>
              <a:off x="8256005" y="4518541"/>
              <a:ext cx="731520" cy="320040"/>
            </a:xfrm>
            <a:prstGeom prst="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42202E7-91E3-D064-CC78-EECB3908D0C2}"/>
                </a:ext>
              </a:extLst>
            </p:cNvPr>
            <p:cNvSpPr/>
            <p:nvPr/>
          </p:nvSpPr>
          <p:spPr bwMode="auto">
            <a:xfrm>
              <a:off x="10768906" y="1896430"/>
              <a:ext cx="597594" cy="1554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20643C3-7DB7-00DB-87B3-D49C2573A7A4}"/>
                </a:ext>
              </a:extLst>
            </p:cNvPr>
            <p:cNvSpPr/>
            <p:nvPr/>
          </p:nvSpPr>
          <p:spPr bwMode="auto">
            <a:xfrm rot="5400000">
              <a:off x="10488676" y="2696530"/>
              <a:ext cx="1600200" cy="1554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289640-BDE9-39AB-82BB-6AD7AA192EE8}"/>
                </a:ext>
              </a:extLst>
            </p:cNvPr>
            <p:cNvSpPr/>
            <p:nvPr/>
          </p:nvSpPr>
          <p:spPr bwMode="auto">
            <a:xfrm flipH="1">
              <a:off x="1952704" y="3466612"/>
              <a:ext cx="9413796" cy="1554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Right Arrow 28">
              <a:extLst>
                <a:ext uri="{FF2B5EF4-FFF2-40B4-BE49-F238E27FC236}">
                  <a16:creationId xmlns:a16="http://schemas.microsoft.com/office/drawing/2014/main" id="{4388F7A5-B91B-3D10-D699-10006BC5D0D2}"/>
                </a:ext>
              </a:extLst>
            </p:cNvPr>
            <p:cNvSpPr/>
            <p:nvPr/>
          </p:nvSpPr>
          <p:spPr bwMode="auto">
            <a:xfrm rot="5400000">
              <a:off x="1704281" y="3536418"/>
              <a:ext cx="457200" cy="320040"/>
            </a:xfrm>
            <a:prstGeom prst="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5595" eaLnBrk="0" fontAlgn="base" hangingPunct="0">
                <a:spcBef>
                  <a:spcPct val="10000"/>
                </a:spcBef>
                <a:spcAft>
                  <a:spcPct val="10000"/>
                </a:spcAft>
                <a:tabLst>
                  <a:tab pos="190492" algn="l"/>
                  <a:tab pos="623863" algn="l"/>
                  <a:tab pos="5206792" algn="r"/>
                  <a:tab pos="5778269" algn="r"/>
                  <a:tab pos="6171953" algn="r"/>
                  <a:tab pos="6865664" algn="l"/>
                  <a:tab pos="7024407" algn="l"/>
                  <a:tab pos="7489525" algn="r"/>
                  <a:tab pos="7546673" algn="r"/>
                  <a:tab pos="8178473" algn="r"/>
                  <a:tab pos="8288007" algn="r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1A9037E-6537-48AD-FA48-01DBD004CBD9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7</a:t>
            </a:r>
          </a:p>
        </p:txBody>
      </p:sp>
    </p:spTree>
    <p:extLst>
      <p:ext uri="{BB962C8B-B14F-4D97-AF65-F5344CB8AC3E}">
        <p14:creationId xmlns:p14="http://schemas.microsoft.com/office/powerpoint/2010/main" val="37943247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90002-ECD4-0AB0-E31E-2B0E46A1E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Decomposition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F9099-8D9E-6AA0-43D2-027DCA2B4D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Breaking Requirements Down – Work Breakdown Structure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1925C5-A5EF-FB23-491F-BF46F8C0D6B2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B0E42BB-185B-F467-759D-C11DB3A82E3A}"/>
              </a:ext>
            </a:extLst>
          </p:cNvPr>
          <p:cNvGrpSpPr/>
          <p:nvPr/>
        </p:nvGrpSpPr>
        <p:grpSpPr>
          <a:xfrm>
            <a:off x="1233576" y="1239339"/>
            <a:ext cx="10424160" cy="5246714"/>
            <a:chOff x="1233576" y="1239339"/>
            <a:chExt cx="10424160" cy="5246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851B62C-201B-5535-B9E8-B3B9ED0A2E37}"/>
                </a:ext>
              </a:extLst>
            </p:cNvPr>
            <p:cNvGrpSpPr/>
            <p:nvPr/>
          </p:nvGrpSpPr>
          <p:grpSpPr>
            <a:xfrm>
              <a:off x="1316976" y="1239339"/>
              <a:ext cx="9203522" cy="5246714"/>
              <a:chOff x="1524000" y="1351477"/>
              <a:chExt cx="9203522" cy="524671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65DD356-EEAF-C1A4-9328-5FED85D6CE0C}"/>
                  </a:ext>
                </a:extLst>
              </p:cNvPr>
              <p:cNvGrpSpPr/>
              <p:nvPr/>
            </p:nvGrpSpPr>
            <p:grpSpPr>
              <a:xfrm>
                <a:off x="1524000" y="1351477"/>
                <a:ext cx="9144000" cy="5084370"/>
                <a:chOff x="1138687" y="1334224"/>
                <a:chExt cx="9144000" cy="5084370"/>
              </a:xfrm>
            </p:grpSpPr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18CDB4A2-17FA-96F3-7CFF-BB82F65E46DA}"/>
                    </a:ext>
                  </a:extLst>
                </p:cNvPr>
                <p:cNvSpPr/>
                <p:nvPr/>
              </p:nvSpPr>
              <p:spPr>
                <a:xfrm>
                  <a:off x="1138687" y="2008567"/>
                  <a:ext cx="2926080" cy="457200"/>
                </a:xfrm>
                <a:prstGeom prst="round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1.0 Requirement</a:t>
                  </a:r>
                </a:p>
              </p:txBody>
            </p:sp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A23B94A9-0FDA-61DA-20DB-FD2D8A7E50B7}"/>
                    </a:ext>
                  </a:extLst>
                </p:cNvPr>
                <p:cNvSpPr/>
                <p:nvPr/>
              </p:nvSpPr>
              <p:spPr>
                <a:xfrm>
                  <a:off x="1138687" y="1334224"/>
                  <a:ext cx="9144000" cy="457200"/>
                </a:xfrm>
                <a:prstGeom prst="roundRect">
                  <a:avLst/>
                </a:prstGeom>
                <a:solidFill>
                  <a:srgbClr val="C00000"/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bg1">
                          <a:lumMod val="95000"/>
                        </a:schemeClr>
                      </a:solidFill>
                      <a:effectLst>
                        <a:outerShdw blurRad="50800" dist="38100" algn="l" rotWithShape="0">
                          <a:prstClr val="black">
                            <a:alpha val="40000"/>
                          </a:prst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Project Scope (Delivery Expectation)</a:t>
                  </a:r>
                </a:p>
              </p:txBody>
            </p:sp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0217AADB-8FC3-0EB9-2677-8167DD44DC27}"/>
                    </a:ext>
                  </a:extLst>
                </p:cNvPr>
                <p:cNvSpPr/>
                <p:nvPr/>
              </p:nvSpPr>
              <p:spPr>
                <a:xfrm>
                  <a:off x="4247647" y="2008567"/>
                  <a:ext cx="2926080" cy="457200"/>
                </a:xfrm>
                <a:prstGeom prst="round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2.0 Requirement</a:t>
                  </a:r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FFC9F80C-4985-774C-2777-FB670C296892}"/>
                    </a:ext>
                  </a:extLst>
                </p:cNvPr>
                <p:cNvSpPr/>
                <p:nvPr/>
              </p:nvSpPr>
              <p:spPr>
                <a:xfrm>
                  <a:off x="7356607" y="2008567"/>
                  <a:ext cx="2926080" cy="457200"/>
                </a:xfrm>
                <a:prstGeom prst="round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3.0 Requirement</a:t>
                  </a: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98B17CE5-301D-9FF4-765B-96280B5E1CCD}"/>
                    </a:ext>
                  </a:extLst>
                </p:cNvPr>
                <p:cNvSpPr/>
                <p:nvPr/>
              </p:nvSpPr>
              <p:spPr>
                <a:xfrm>
                  <a:off x="1138687" y="2651634"/>
                  <a:ext cx="2926080" cy="457200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1.1 Task / Work Package</a:t>
                  </a: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BC66497C-1CB4-EC08-47C1-A38EE91DF801}"/>
                    </a:ext>
                  </a:extLst>
                </p:cNvPr>
                <p:cNvSpPr/>
                <p:nvPr/>
              </p:nvSpPr>
              <p:spPr>
                <a:xfrm>
                  <a:off x="4247647" y="2636028"/>
                  <a:ext cx="2926080" cy="457200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2.1 Task / Work Package</a:t>
                  </a: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89BCBE52-13CA-8157-4C04-0A321AC6EEEB}"/>
                    </a:ext>
                  </a:extLst>
                </p:cNvPr>
                <p:cNvSpPr/>
                <p:nvPr/>
              </p:nvSpPr>
              <p:spPr>
                <a:xfrm>
                  <a:off x="7356607" y="2658406"/>
                  <a:ext cx="2926080" cy="457200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3.1 Task / Work Package</a:t>
                  </a: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D20E8D9-9681-2C1E-D88C-42F4FB874E16}"/>
                    </a:ext>
                  </a:extLst>
                </p:cNvPr>
                <p:cNvSpPr/>
                <p:nvPr/>
              </p:nvSpPr>
              <p:spPr>
                <a:xfrm>
                  <a:off x="1138687" y="3294701"/>
                  <a:ext cx="2926080" cy="457200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1.2 Task / Work Package</a:t>
                  </a: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4BBE2CE2-CE3B-6A57-B0E9-86E2D8BB3684}"/>
                    </a:ext>
                  </a:extLst>
                </p:cNvPr>
                <p:cNvSpPr/>
                <p:nvPr/>
              </p:nvSpPr>
              <p:spPr>
                <a:xfrm>
                  <a:off x="4247647" y="4597235"/>
                  <a:ext cx="2926080" cy="457200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2.2 Task / Work Package</a:t>
                  </a: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BC7CF50E-A8AD-CD46-021A-A55BD1D17190}"/>
                    </a:ext>
                  </a:extLst>
                </p:cNvPr>
                <p:cNvSpPr/>
                <p:nvPr/>
              </p:nvSpPr>
              <p:spPr>
                <a:xfrm>
                  <a:off x="7356607" y="3308245"/>
                  <a:ext cx="2926080" cy="457200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3.2 Task / Work Package</a:t>
                  </a: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F2387272-3810-3671-1BC0-155AEEF55889}"/>
                    </a:ext>
                  </a:extLst>
                </p:cNvPr>
                <p:cNvSpPr/>
                <p:nvPr/>
              </p:nvSpPr>
              <p:spPr>
                <a:xfrm>
                  <a:off x="1138687" y="3937768"/>
                  <a:ext cx="2926080" cy="457200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1.3 Task / Work Package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42569B49-5AD7-B370-A23F-6CA86A8DD140}"/>
                    </a:ext>
                  </a:extLst>
                </p:cNvPr>
                <p:cNvSpPr/>
                <p:nvPr/>
              </p:nvSpPr>
              <p:spPr>
                <a:xfrm>
                  <a:off x="4247647" y="5224696"/>
                  <a:ext cx="2926080" cy="457200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2.3 Task / Work Package</a:t>
                  </a: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B5821966-1FAA-A040-E224-44FDC62A35FD}"/>
                    </a:ext>
                  </a:extLst>
                </p:cNvPr>
                <p:cNvSpPr/>
                <p:nvPr/>
              </p:nvSpPr>
              <p:spPr>
                <a:xfrm>
                  <a:off x="1778767" y="4580835"/>
                  <a:ext cx="2286000" cy="274320"/>
                </a:xfrm>
                <a:prstGeom prst="roundRect">
                  <a:avLst/>
                </a:prstGeom>
                <a:solidFill>
                  <a:srgbClr val="FFC000"/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1.3.1 Sub Work Package</a:t>
                  </a: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F112D198-E315-4ED2-2FCC-ECD710EBC5AA}"/>
                    </a:ext>
                  </a:extLst>
                </p:cNvPr>
                <p:cNvSpPr/>
                <p:nvPr/>
              </p:nvSpPr>
              <p:spPr>
                <a:xfrm>
                  <a:off x="1778767" y="5041022"/>
                  <a:ext cx="2286000" cy="274320"/>
                </a:xfrm>
                <a:prstGeom prst="roundRect">
                  <a:avLst/>
                </a:prstGeom>
                <a:solidFill>
                  <a:srgbClr val="FFC000"/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1.3.2 Sub Work Package</a:t>
                  </a: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56C5B18A-A3AF-9298-CB69-3E3E9EAE0269}"/>
                    </a:ext>
                  </a:extLst>
                </p:cNvPr>
                <p:cNvSpPr/>
                <p:nvPr/>
              </p:nvSpPr>
              <p:spPr>
                <a:xfrm>
                  <a:off x="1778767" y="5501209"/>
                  <a:ext cx="2286000" cy="274320"/>
                </a:xfrm>
                <a:prstGeom prst="roundRect">
                  <a:avLst/>
                </a:prstGeom>
                <a:solidFill>
                  <a:srgbClr val="FFC000"/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1.3.3 Sub Work Package</a:t>
                  </a:r>
                </a:p>
              </p:txBody>
            </p: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FBED13CD-F3FC-B067-4310-06EDE681D6BF}"/>
                    </a:ext>
                  </a:extLst>
                </p:cNvPr>
                <p:cNvSpPr/>
                <p:nvPr/>
              </p:nvSpPr>
              <p:spPr>
                <a:xfrm>
                  <a:off x="1138687" y="5961394"/>
                  <a:ext cx="2926080" cy="457200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1.4 Task / Work Package</a:t>
                  </a: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E4160583-170C-99D0-792E-EE98B9BEAEAB}"/>
                    </a:ext>
                  </a:extLst>
                </p:cNvPr>
                <p:cNvSpPr/>
                <p:nvPr/>
              </p:nvSpPr>
              <p:spPr>
                <a:xfrm>
                  <a:off x="7996687" y="3958084"/>
                  <a:ext cx="2286000" cy="274320"/>
                </a:xfrm>
                <a:prstGeom prst="roundRect">
                  <a:avLst/>
                </a:prstGeom>
                <a:solidFill>
                  <a:srgbClr val="FFC000"/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3.2.1 Sub Work Package</a:t>
                  </a:r>
                </a:p>
              </p:txBody>
            </p:sp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EDFC24B8-765C-2592-9F35-ACEF2AD005BC}"/>
                    </a:ext>
                  </a:extLst>
                </p:cNvPr>
                <p:cNvSpPr/>
                <p:nvPr/>
              </p:nvSpPr>
              <p:spPr>
                <a:xfrm>
                  <a:off x="7996687" y="4425043"/>
                  <a:ext cx="2286000" cy="274320"/>
                </a:xfrm>
                <a:prstGeom prst="roundRect">
                  <a:avLst/>
                </a:prstGeom>
                <a:solidFill>
                  <a:srgbClr val="FFC000"/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3.2.2 Sub Work Package</a:t>
                  </a:r>
                </a:p>
              </p:txBody>
            </p: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6AF65838-9793-E33B-4284-6A5ACA57A832}"/>
                    </a:ext>
                  </a:extLst>
                </p:cNvPr>
                <p:cNvSpPr/>
                <p:nvPr/>
              </p:nvSpPr>
              <p:spPr>
                <a:xfrm>
                  <a:off x="7356607" y="4892003"/>
                  <a:ext cx="2926080" cy="457200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3.3 Task / Work Package</a:t>
                  </a:r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A968ABF4-A6EA-00DD-462C-83299CB0AF1E}"/>
                    </a:ext>
                  </a:extLst>
                </p:cNvPr>
                <p:cNvSpPr/>
                <p:nvPr/>
              </p:nvSpPr>
              <p:spPr>
                <a:xfrm>
                  <a:off x="4887727" y="3263490"/>
                  <a:ext cx="2286000" cy="274320"/>
                </a:xfrm>
                <a:prstGeom prst="roundRect">
                  <a:avLst/>
                </a:prstGeom>
                <a:solidFill>
                  <a:srgbClr val="FFC000"/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2.1.1 Sub Work Package</a:t>
                  </a: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AE3841C1-CCC9-F68C-BA09-9D10A0DC46CC}"/>
                    </a:ext>
                  </a:extLst>
                </p:cNvPr>
                <p:cNvSpPr/>
                <p:nvPr/>
              </p:nvSpPr>
              <p:spPr>
                <a:xfrm>
                  <a:off x="4887727" y="3708072"/>
                  <a:ext cx="2286000" cy="274320"/>
                </a:xfrm>
                <a:prstGeom prst="roundRect">
                  <a:avLst/>
                </a:prstGeom>
                <a:solidFill>
                  <a:srgbClr val="FFC000"/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2.1.2 Sub Work Package</a:t>
                  </a:r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1725DF2C-4A38-4A46-8A8B-BC9FB0EC5A0C}"/>
                    </a:ext>
                  </a:extLst>
                </p:cNvPr>
                <p:cNvSpPr/>
                <p:nvPr/>
              </p:nvSpPr>
              <p:spPr>
                <a:xfrm>
                  <a:off x="4887727" y="4152653"/>
                  <a:ext cx="2286000" cy="274320"/>
                </a:xfrm>
                <a:prstGeom prst="roundRect">
                  <a:avLst/>
                </a:prstGeom>
                <a:solidFill>
                  <a:srgbClr val="FFC000"/>
                </a:solidFill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accent4">
                          <a:lumMod val="50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2.1.3 Sub Work Package</a:t>
                  </a: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A59B588-2DBC-CCF9-3900-48626A4216C3}"/>
                  </a:ext>
                </a:extLst>
              </p:cNvPr>
              <p:cNvSpPr txBox="1"/>
              <p:nvPr/>
            </p:nvSpPr>
            <p:spPr>
              <a:xfrm>
                <a:off x="4632960" y="5644084"/>
                <a:ext cx="6094562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Project Scope</a:t>
                </a:r>
              </a:p>
              <a:p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work performed to deliver a product, service, or result with the specified features and functions</a:t>
                </a:r>
              </a:p>
            </p:txBody>
          </p:sp>
        </p:grp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3C13F94-FB28-B7BF-65F9-97C441495018}"/>
                </a:ext>
              </a:extLst>
            </p:cNvPr>
            <p:cNvSpPr/>
            <p:nvPr/>
          </p:nvSpPr>
          <p:spPr>
            <a:xfrm>
              <a:off x="1233576" y="1820172"/>
              <a:ext cx="9326880" cy="640080"/>
            </a:xfrm>
            <a:prstGeom prst="roundRect">
              <a:avLst/>
            </a:prstGeom>
            <a:noFill/>
            <a:ln w="38100">
              <a:solidFill>
                <a:schemeClr val="tx2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EE265AF-E55E-66D1-EE2D-47914B90CC61}"/>
                </a:ext>
              </a:extLst>
            </p:cNvPr>
            <p:cNvSpPr txBox="1"/>
            <p:nvPr/>
          </p:nvSpPr>
          <p:spPr>
            <a:xfrm>
              <a:off x="10560456" y="1820172"/>
              <a:ext cx="1097280" cy="640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Product Scope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8682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0F69A0-2BF3-B043-90DB-9D1C03DF3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Breakdown Structures (WBS)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842241-BE8F-EAF5-3A76-9282464CF893}"/>
              </a:ext>
            </a:extLst>
          </p:cNvPr>
          <p:cNvGrpSpPr/>
          <p:nvPr/>
        </p:nvGrpSpPr>
        <p:grpSpPr>
          <a:xfrm>
            <a:off x="484294" y="935966"/>
            <a:ext cx="6035040" cy="5139617"/>
            <a:chOff x="484294" y="849703"/>
            <a:chExt cx="6035040" cy="5139617"/>
          </a:xfrm>
        </p:grpSpPr>
        <p:sp>
          <p:nvSpPr>
            <p:cNvPr id="5" name="Text Placeholder 1">
              <a:extLst>
                <a:ext uri="{FF2B5EF4-FFF2-40B4-BE49-F238E27FC236}">
                  <a16:creationId xmlns:a16="http://schemas.microsoft.com/office/drawing/2014/main" id="{CD140A6C-0B79-181E-1C7C-9B73981FF27F}"/>
                </a:ext>
              </a:extLst>
            </p:cNvPr>
            <p:cNvSpPr txBox="1">
              <a:spLocks/>
            </p:cNvSpPr>
            <p:nvPr/>
          </p:nvSpPr>
          <p:spPr>
            <a:xfrm>
              <a:off x="484294" y="3429000"/>
              <a:ext cx="3383280" cy="256032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WBS is Not</a:t>
              </a:r>
            </a:p>
            <a:p>
              <a:pPr marL="342900" indent="-34290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Schedule</a:t>
              </a:r>
            </a:p>
            <a:p>
              <a:pPr marL="342900" indent="-34290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Responsibility Matrix</a:t>
              </a:r>
            </a:p>
            <a:p>
              <a:pPr marL="342900" indent="-34290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Time Oriented</a:t>
              </a:r>
            </a:p>
            <a:p>
              <a:pPr marL="342900" indent="-34290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 Durations</a:t>
              </a:r>
            </a:p>
            <a:p>
              <a:pPr marL="342900" indent="-34290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 Dependencies</a:t>
              </a:r>
            </a:p>
          </p:txBody>
        </p:sp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D6B374BB-6D3F-9DBC-C7C4-CEC501D90AAB}"/>
                </a:ext>
              </a:extLst>
            </p:cNvPr>
            <p:cNvSpPr txBox="1">
              <a:spLocks/>
            </p:cNvSpPr>
            <p:nvPr/>
          </p:nvSpPr>
          <p:spPr>
            <a:xfrm>
              <a:off x="484294" y="849703"/>
              <a:ext cx="6035040" cy="265176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WBS Benefits</a:t>
              </a:r>
            </a:p>
            <a:p>
              <a:pPr marL="342900" indent="-34290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Prevents work slipping through the cracks</a:t>
              </a:r>
            </a:p>
            <a:p>
              <a:pPr marL="342900" indent="-34290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Helps the team understand where they fit</a:t>
              </a:r>
            </a:p>
            <a:p>
              <a:pPr marL="342900" indent="-34290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Helps prevent changes</a:t>
              </a:r>
            </a:p>
            <a:p>
              <a:pPr marL="342900" indent="-34290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Basis for estimating cost, resources and time</a:t>
              </a:r>
            </a:p>
            <a:p>
              <a:pPr marL="342900" indent="-34290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Helps with team buy-in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EE8F8D-52F5-C78F-B4C9-8FC5822F3032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7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BEA416-C65C-052E-75BD-587E628CED27}"/>
              </a:ext>
            </a:extLst>
          </p:cNvPr>
          <p:cNvGrpSpPr/>
          <p:nvPr/>
        </p:nvGrpSpPr>
        <p:grpSpPr>
          <a:xfrm>
            <a:off x="6618765" y="1920041"/>
            <a:ext cx="4960189" cy="3905364"/>
            <a:chOff x="5549095" y="1920041"/>
            <a:chExt cx="4960189" cy="39053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4113BC4-2F6C-4CFC-679E-F41498F4735A}"/>
                </a:ext>
              </a:extLst>
            </p:cNvPr>
            <p:cNvGrpSpPr/>
            <p:nvPr/>
          </p:nvGrpSpPr>
          <p:grpSpPr>
            <a:xfrm>
              <a:off x="7583204" y="1920041"/>
              <a:ext cx="2926080" cy="3905364"/>
              <a:chOff x="7600457" y="1488721"/>
              <a:chExt cx="2926080" cy="3905364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D64817D-57D4-AA0C-F75A-72154E7459BA}"/>
                  </a:ext>
                </a:extLst>
              </p:cNvPr>
              <p:cNvSpPr/>
              <p:nvPr/>
            </p:nvSpPr>
            <p:spPr>
              <a:xfrm>
                <a:off x="7600457" y="1488721"/>
                <a:ext cx="2926080" cy="45720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2.1.0 Systems Testing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9E53FDE-01D1-8861-4A44-1497762EBE5F}"/>
                  </a:ext>
                </a:extLst>
              </p:cNvPr>
              <p:cNvSpPr/>
              <p:nvPr/>
            </p:nvSpPr>
            <p:spPr>
              <a:xfrm>
                <a:off x="8240537" y="2016417"/>
                <a:ext cx="2286000" cy="274320"/>
              </a:xfrm>
              <a:prstGeom prst="roundRect">
                <a:avLst/>
              </a:prstGeom>
              <a:solidFill>
                <a:srgbClr val="FFC000"/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2.1.1 Unit Testing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908DF70-DCD3-D351-94E7-39648A653C43}"/>
                  </a:ext>
                </a:extLst>
              </p:cNvPr>
              <p:cNvSpPr/>
              <p:nvPr/>
            </p:nvSpPr>
            <p:spPr>
              <a:xfrm>
                <a:off x="8240537" y="4774945"/>
                <a:ext cx="2286000" cy="274320"/>
              </a:xfrm>
              <a:prstGeom prst="roundRect">
                <a:avLst/>
              </a:prstGeom>
              <a:solidFill>
                <a:srgbClr val="FFC000"/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2.1.2 Integration Testing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A596E93-9D8B-2CAB-B9BB-82AFE25719BD}"/>
                  </a:ext>
                </a:extLst>
              </p:cNvPr>
              <p:cNvSpPr/>
              <p:nvPr/>
            </p:nvSpPr>
            <p:spPr>
              <a:xfrm>
                <a:off x="8240537" y="5119765"/>
                <a:ext cx="2286000" cy="274320"/>
              </a:xfrm>
              <a:prstGeom prst="roundRect">
                <a:avLst/>
              </a:prstGeom>
              <a:solidFill>
                <a:srgbClr val="FFC000"/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2.1.3 User Testing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DFF0EF3-21AF-F0BF-3FCC-707F73D0BCBF}"/>
                  </a:ext>
                </a:extLst>
              </p:cNvPr>
              <p:cNvSpPr/>
              <p:nvPr/>
            </p:nvSpPr>
            <p:spPr>
              <a:xfrm>
                <a:off x="8697737" y="2361233"/>
                <a:ext cx="1828800" cy="274320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2.1.1.1 Write Test Scripts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E0DAA96-2F7A-35D6-987D-E61158CB2D1B}"/>
                  </a:ext>
                </a:extLst>
              </p:cNvPr>
              <p:cNvSpPr/>
              <p:nvPr/>
            </p:nvSpPr>
            <p:spPr>
              <a:xfrm>
                <a:off x="8697737" y="2706049"/>
                <a:ext cx="1828800" cy="274320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2.1.1.2 Create Test Data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B21016E-114E-368D-7A9A-5E666B296A33}"/>
                  </a:ext>
                </a:extLst>
              </p:cNvPr>
              <p:cNvSpPr/>
              <p:nvPr/>
            </p:nvSpPr>
            <p:spPr>
              <a:xfrm>
                <a:off x="8697737" y="3050865"/>
                <a:ext cx="1828800" cy="274320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2.1.1.3 Perform Tests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98670324-1D30-F811-68A8-E5143EE6B470}"/>
                  </a:ext>
                </a:extLst>
              </p:cNvPr>
              <p:cNvSpPr/>
              <p:nvPr/>
            </p:nvSpPr>
            <p:spPr>
              <a:xfrm>
                <a:off x="8697737" y="3395681"/>
                <a:ext cx="1828800" cy="274320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2.1.1.4 Validate Results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9DEBCA10-70BB-405F-CEB4-C49939B25559}"/>
                  </a:ext>
                </a:extLst>
              </p:cNvPr>
              <p:cNvSpPr/>
              <p:nvPr/>
            </p:nvSpPr>
            <p:spPr>
              <a:xfrm>
                <a:off x="8697737" y="3740497"/>
                <a:ext cx="1828800" cy="274320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2.1.1.5 Adjust &amp; Correct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4F9FF385-539A-359C-CA5B-446159C663F9}"/>
                  </a:ext>
                </a:extLst>
              </p:cNvPr>
              <p:cNvSpPr/>
              <p:nvPr/>
            </p:nvSpPr>
            <p:spPr>
              <a:xfrm>
                <a:off x="8697737" y="4085313"/>
                <a:ext cx="1828800" cy="274320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2.1.1.6 Retest &amp; Adjust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02F050F-2B2B-4961-FE1A-A888A2401C6E}"/>
                  </a:ext>
                </a:extLst>
              </p:cNvPr>
              <p:cNvSpPr/>
              <p:nvPr/>
            </p:nvSpPr>
            <p:spPr>
              <a:xfrm>
                <a:off x="8697737" y="4430129"/>
                <a:ext cx="1828800" cy="274320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2.1.1.7 Accept Testing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C2DDA68-0E31-AFF0-B2A5-F86258395F3D}"/>
                </a:ext>
              </a:extLst>
            </p:cNvPr>
            <p:cNvSpPr txBox="1"/>
            <p:nvPr/>
          </p:nvSpPr>
          <p:spPr>
            <a:xfrm>
              <a:off x="5549095" y="3044268"/>
              <a:ext cx="313138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Use Verbs, Action Words, and be Clear in Description</a:t>
              </a:r>
            </a:p>
            <a:p>
              <a:endPara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2000" i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Work Packages Should be in Manageable Chunks, Not To-Do List Size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52328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751E8-2817-1385-6596-A3849D069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Approving Scope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209396-B430-173E-E33D-E0290ED0F23C}"/>
              </a:ext>
            </a:extLst>
          </p:cNvPr>
          <p:cNvGrpSpPr/>
          <p:nvPr/>
        </p:nvGrpSpPr>
        <p:grpSpPr>
          <a:xfrm>
            <a:off x="629728" y="1329135"/>
            <a:ext cx="10501354" cy="4967953"/>
            <a:chOff x="629728" y="1329135"/>
            <a:chExt cx="10501354" cy="496795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57A2B91-46DF-D227-A354-F5C15BE46B02}"/>
                </a:ext>
              </a:extLst>
            </p:cNvPr>
            <p:cNvGrpSpPr/>
            <p:nvPr/>
          </p:nvGrpSpPr>
          <p:grpSpPr>
            <a:xfrm>
              <a:off x="629728" y="1329135"/>
              <a:ext cx="5265428" cy="4611539"/>
              <a:chOff x="629728" y="1329135"/>
              <a:chExt cx="5265428" cy="4611539"/>
            </a:xfrm>
          </p:grpSpPr>
          <p:pic>
            <p:nvPicPr>
              <p:cNvPr id="4" name="Picture 3" descr="A group of people sitting at a table with laptops&#10;&#10;Description automatically generated">
                <a:extLst>
                  <a:ext uri="{FF2B5EF4-FFF2-40B4-BE49-F238E27FC236}">
                    <a16:creationId xmlns:a16="http://schemas.microsoft.com/office/drawing/2014/main" id="{FE28C325-CE73-013E-9438-25645C042E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728" y="1329135"/>
                <a:ext cx="5265428" cy="2743200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B1F687-25C8-F914-122F-26B0FE89798A}"/>
                  </a:ext>
                </a:extLst>
              </p:cNvPr>
              <p:cNvSpPr txBox="1"/>
              <p:nvPr/>
            </p:nvSpPr>
            <p:spPr>
              <a:xfrm>
                <a:off x="1433642" y="4111874"/>
                <a:ext cx="3657600" cy="182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Scope Planning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Requirements are Defined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Requirements Documented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Scope &amp; Out of Scope is Clear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Scope Control is Planned</a:t>
                </a:r>
              </a:p>
              <a:p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798B8F1-B8AE-9DF3-CC0D-F1E9CCB4E192}"/>
                </a:ext>
              </a:extLst>
            </p:cNvPr>
            <p:cNvGrpSpPr/>
            <p:nvPr/>
          </p:nvGrpSpPr>
          <p:grpSpPr>
            <a:xfrm>
              <a:off x="6541699" y="1329135"/>
              <a:ext cx="4589383" cy="4967953"/>
              <a:chOff x="6541699" y="1329135"/>
              <a:chExt cx="4589383" cy="4967953"/>
            </a:xfrm>
          </p:grpSpPr>
          <p:pic>
            <p:nvPicPr>
              <p:cNvPr id="7" name="Picture 6" descr="A hand holding a group of people&#10;&#10;Description automatically generated">
                <a:extLst>
                  <a:ext uri="{FF2B5EF4-FFF2-40B4-BE49-F238E27FC236}">
                    <a16:creationId xmlns:a16="http://schemas.microsoft.com/office/drawing/2014/main" id="{D72AD5B3-A5D9-3737-24E7-B88F5FE257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1699" y="1329135"/>
                <a:ext cx="4589383" cy="2743200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E4A03F-3F72-012B-8CB0-6F0EBDC2E940}"/>
                  </a:ext>
                </a:extLst>
              </p:cNvPr>
              <p:cNvSpPr txBox="1"/>
              <p:nvPr/>
            </p:nvSpPr>
            <p:spPr>
              <a:xfrm>
                <a:off x="7118387" y="4111874"/>
                <a:ext cx="3436005" cy="2185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Scope Approvals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/>
                  <a:t>Approval Authority Defined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/>
                  <a:t>Scope Reviews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/>
                  <a:t>Feedback Provided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/>
                  <a:t>Adjustments Made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/>
                  <a:t>Tentative Approvals Provided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/>
                  <a:t>Formal Approvals Given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88555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DA051-9712-5B96-FFDE-E6F0A828F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FC8BC-51BE-10E2-8042-B6B8453BF4EE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7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373417-385C-EC54-AAC1-6B9B5B63A687}"/>
              </a:ext>
            </a:extLst>
          </p:cNvPr>
          <p:cNvGrpSpPr/>
          <p:nvPr/>
        </p:nvGrpSpPr>
        <p:grpSpPr>
          <a:xfrm>
            <a:off x="950385" y="1545960"/>
            <a:ext cx="10286998" cy="3766080"/>
            <a:chOff x="950385" y="1545960"/>
            <a:chExt cx="10286998" cy="376608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CB2926-AF23-63B1-BF62-81E4D3E0BB5C}"/>
                </a:ext>
              </a:extLst>
            </p:cNvPr>
            <p:cNvSpPr txBox="1"/>
            <p:nvPr/>
          </p:nvSpPr>
          <p:spPr>
            <a:xfrm>
              <a:off x="2990471" y="4727265"/>
              <a:ext cx="62068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Is the change required for the MVP?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43D2440-E67B-10F4-C0BA-CF21A3D7C051}"/>
                </a:ext>
              </a:extLst>
            </p:cNvPr>
            <p:cNvGrpSpPr/>
            <p:nvPr/>
          </p:nvGrpSpPr>
          <p:grpSpPr>
            <a:xfrm>
              <a:off x="950385" y="1545960"/>
              <a:ext cx="10286998" cy="3070196"/>
              <a:chOff x="797463" y="1153302"/>
              <a:chExt cx="10286998" cy="3070196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2C3830B-B406-B9D3-FB7D-AF8B9B998C19}"/>
                  </a:ext>
                </a:extLst>
              </p:cNvPr>
              <p:cNvGrpSpPr/>
              <p:nvPr/>
            </p:nvGrpSpPr>
            <p:grpSpPr>
              <a:xfrm>
                <a:off x="802258" y="1153302"/>
                <a:ext cx="10209842" cy="2526737"/>
                <a:chOff x="802258" y="1343074"/>
                <a:chExt cx="10209842" cy="2526737"/>
              </a:xfrm>
            </p:grpSpPr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A34EADB-DCFD-4454-1A4A-6C0F8FA245BB}"/>
                    </a:ext>
                  </a:extLst>
                </p:cNvPr>
                <p:cNvSpPr txBox="1"/>
                <p:nvPr/>
              </p:nvSpPr>
              <p:spPr>
                <a:xfrm>
                  <a:off x="2536165" y="1343074"/>
                  <a:ext cx="621035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effectLst>
                        <a:outerShdw blurRad="50800" dist="38100" dir="18900000" algn="bl" rotWithShape="0">
                          <a:prstClr val="black">
                            <a:alpha val="40000"/>
                          </a:prstClr>
                        </a:outerShdw>
                      </a:effectLst>
                      <a:latin typeface="Freestyle Script" panose="030804020302050B0404" pitchFamily="66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“During the life of a project change is inevitable.”</a:t>
                  </a: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FEE95FC2-B5BE-4677-77AE-6A086BABF568}"/>
                    </a:ext>
                  </a:extLst>
                </p:cNvPr>
                <p:cNvGrpSpPr/>
                <p:nvPr/>
              </p:nvGrpSpPr>
              <p:grpSpPr>
                <a:xfrm>
                  <a:off x="802258" y="1492371"/>
                  <a:ext cx="10209842" cy="2377440"/>
                  <a:chOff x="802258" y="1492371"/>
                  <a:chExt cx="10209842" cy="2377440"/>
                </a:xfrm>
              </p:grpSpPr>
              <p:sp>
                <p:nvSpPr>
                  <p:cNvPr id="13" name="Arrow: Right 12">
                    <a:extLst>
                      <a:ext uri="{FF2B5EF4-FFF2-40B4-BE49-F238E27FC236}">
                        <a16:creationId xmlns:a16="http://schemas.microsoft.com/office/drawing/2014/main" id="{23CCBD63-642C-21AE-2630-CE1F4A0D603A}"/>
                      </a:ext>
                    </a:extLst>
                  </p:cNvPr>
                  <p:cNvSpPr/>
                  <p:nvPr/>
                </p:nvSpPr>
                <p:spPr>
                  <a:xfrm>
                    <a:off x="1570008" y="1492371"/>
                    <a:ext cx="8669547" cy="2377440"/>
                  </a:xfrm>
                  <a:prstGeom prst="rightArrow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4F79ACA2-3E0E-34E3-3209-455B273300F5}"/>
                      </a:ext>
                    </a:extLst>
                  </p:cNvPr>
                  <p:cNvGrpSpPr/>
                  <p:nvPr/>
                </p:nvGrpSpPr>
                <p:grpSpPr>
                  <a:xfrm>
                    <a:off x="802258" y="2269611"/>
                    <a:ext cx="10209842" cy="822960"/>
                    <a:chOff x="802258" y="2145076"/>
                    <a:chExt cx="10209842" cy="822960"/>
                  </a:xfrm>
                </p:grpSpPr>
                <p:sp>
                  <p:nvSpPr>
                    <p:cNvPr id="6" name="Rectangle: Rounded Corners 5">
                      <a:extLst>
                        <a:ext uri="{FF2B5EF4-FFF2-40B4-BE49-F238E27FC236}">
                          <a16:creationId xmlns:a16="http://schemas.microsoft.com/office/drawing/2014/main" id="{B1912E42-F629-A95D-A018-FB488D81F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258" y="2145076"/>
                      <a:ext cx="1828800" cy="822960"/>
                    </a:xfrm>
                    <a:prstGeom prst="round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3810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Define the Change</a:t>
                      </a:r>
                    </a:p>
                  </p:txBody>
                </p:sp>
                <p:sp>
                  <p:nvSpPr>
                    <p:cNvPr id="7" name="Rectangle: Rounded Corners 6">
                      <a:extLst>
                        <a:ext uri="{FF2B5EF4-FFF2-40B4-BE49-F238E27FC236}">
                          <a16:creationId xmlns:a16="http://schemas.microsoft.com/office/drawing/2014/main" id="{A8899437-BAB6-4866-8A84-8E61212AA2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2780" y="2145076"/>
                      <a:ext cx="1828800" cy="822960"/>
                    </a:xfrm>
                    <a:prstGeom prst="round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3810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Document the Change</a:t>
                      </a:r>
                    </a:p>
                  </p:txBody>
                </p:sp>
                <p:sp>
                  <p:nvSpPr>
                    <p:cNvPr id="8" name="Rectangle: Rounded Corners 7">
                      <a:extLst>
                        <a:ext uri="{FF2B5EF4-FFF2-40B4-BE49-F238E27FC236}">
                          <a16:creationId xmlns:a16="http://schemas.microsoft.com/office/drawing/2014/main" id="{FCAD71D5-9728-D2EE-2A6B-3373F2D44D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88041" y="2145076"/>
                      <a:ext cx="1828800" cy="822960"/>
                    </a:xfrm>
                    <a:prstGeom prst="round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3810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Approve the Change</a:t>
                      </a:r>
                    </a:p>
                  </p:txBody>
                </p:sp>
                <p:sp>
                  <p:nvSpPr>
                    <p:cNvPr id="9" name="Rectangle: Rounded Corners 8">
                      <a:extLst>
                        <a:ext uri="{FF2B5EF4-FFF2-40B4-BE49-F238E27FC236}">
                          <a16:creationId xmlns:a16="http://schemas.microsoft.com/office/drawing/2014/main" id="{7450EECF-FF0E-53F6-330F-6F18B3920A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97519" y="2145076"/>
                      <a:ext cx="1828800" cy="822960"/>
                    </a:xfrm>
                    <a:prstGeom prst="round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3810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Understand Project Impact</a:t>
                      </a:r>
                    </a:p>
                  </p:txBody>
                </p:sp>
                <p:sp>
                  <p:nvSpPr>
                    <p:cNvPr id="10" name="Rectangle: Rounded Corners 9">
                      <a:extLst>
                        <a:ext uri="{FF2B5EF4-FFF2-40B4-BE49-F238E27FC236}">
                          <a16:creationId xmlns:a16="http://schemas.microsoft.com/office/drawing/2014/main" id="{3C34399F-0599-FEE9-E888-77F46DF111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3300" y="2145076"/>
                      <a:ext cx="1828800" cy="822960"/>
                    </a:xfrm>
                    <a:prstGeom prst="round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3810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Schedule the Change</a:t>
                      </a:r>
                    </a:p>
                  </p:txBody>
                </p:sp>
              </p:grpSp>
            </p:grp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9D2133-33AC-83AD-763C-38EF11BAB3DF}"/>
                  </a:ext>
                </a:extLst>
              </p:cNvPr>
              <p:cNvSpPr txBox="1"/>
              <p:nvPr/>
            </p:nvSpPr>
            <p:spPr>
              <a:xfrm>
                <a:off x="2901348" y="3023169"/>
                <a:ext cx="131888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Cost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Schedule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Resources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Risks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FEC473D-18B0-888F-6439-DFDB2936E318}"/>
                  </a:ext>
                </a:extLst>
              </p:cNvPr>
              <p:cNvSpPr txBox="1"/>
              <p:nvPr/>
            </p:nvSpPr>
            <p:spPr>
              <a:xfrm>
                <a:off x="4992780" y="3023169"/>
                <a:ext cx="196348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Change Request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Scope Document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Status Reports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D913738-5337-E875-0A85-854FB29D842A}"/>
                  </a:ext>
                </a:extLst>
              </p:cNvPr>
              <p:cNvSpPr txBox="1"/>
              <p:nvPr/>
            </p:nvSpPr>
            <p:spPr>
              <a:xfrm>
                <a:off x="7088041" y="3023169"/>
                <a:ext cx="18826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Written / Verbal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Documented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Communicated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5E16D46-95BD-76A6-0E07-7E5FEEE5846D}"/>
                  </a:ext>
                </a:extLst>
              </p:cNvPr>
              <p:cNvSpPr txBox="1"/>
              <p:nvPr/>
            </p:nvSpPr>
            <p:spPr>
              <a:xfrm>
                <a:off x="797463" y="3023169"/>
                <a:ext cx="191642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Why the Change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Who Requested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Value Delivered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4BC7666-3296-4599-8AD6-DC544E6F3125}"/>
                  </a:ext>
                </a:extLst>
              </p:cNvPr>
              <p:cNvSpPr txBox="1"/>
              <p:nvPr/>
            </p:nvSpPr>
            <p:spPr>
              <a:xfrm>
                <a:off x="9183300" y="3023169"/>
                <a:ext cx="19011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Build WBS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Add to Schedule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200396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6E948-B528-1E14-E471-7A8199EC4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6B5E5-1C0F-99EF-365D-B743C4229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Exercise: Scope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9E1E8-D29F-5044-E7E6-8645C2E93FFC}"/>
              </a:ext>
            </a:extLst>
          </p:cNvPr>
          <p:cNvSpPr txBox="1"/>
          <p:nvPr/>
        </p:nvSpPr>
        <p:spPr>
          <a:xfrm>
            <a:off x="6406849" y="2375949"/>
            <a:ext cx="4812600" cy="1920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Scope Planning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Breakdown Structure (WBS)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is scope approved?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are changes to scope managed?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EC5DBC-0988-3670-A0FF-4D999B89FCCB}"/>
              </a:ext>
            </a:extLst>
          </p:cNvPr>
          <p:cNvSpPr txBox="1"/>
          <p:nvPr/>
        </p:nvSpPr>
        <p:spPr>
          <a:xfrm>
            <a:off x="560717" y="6340415"/>
            <a:ext cx="1204882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 Exercise</a:t>
            </a:r>
          </a:p>
        </p:txBody>
      </p:sp>
      <p:pic>
        <p:nvPicPr>
          <p:cNvPr id="8" name="Picture 7" descr="A hand holding a pen over a list&#10;&#10;Description automatically generated">
            <a:extLst>
              <a:ext uri="{FF2B5EF4-FFF2-40B4-BE49-F238E27FC236}">
                <a16:creationId xmlns:a16="http://schemas.microsoft.com/office/drawing/2014/main" id="{04C70EFC-E9E2-024D-F059-9E48609A5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51" y="1764807"/>
            <a:ext cx="4992577" cy="33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244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E915A-4D82-37CF-2D86-9E665002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CFCC-6F9C-41DB-C6F9-E30C17BBEC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Schedule / Time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DA9786-A0CA-1926-F8C4-3546E2F9E7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1" y="3602037"/>
            <a:ext cx="8869680" cy="2460625"/>
          </a:xfrm>
        </p:spPr>
        <p:txBody>
          <a:bodyPr>
            <a:normAutofit/>
          </a:bodyPr>
          <a:lstStyle/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Linking the Parts that Deliver Value</a:t>
            </a:r>
          </a:p>
          <a:p>
            <a:r>
              <a:rPr lang="en-US" sz="4800" cap="smal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to the Experts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F45CB-3F70-4003-FF5B-13901CF7E0E4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8</a:t>
            </a:r>
          </a:p>
        </p:txBody>
      </p:sp>
    </p:spTree>
    <p:extLst>
      <p:ext uri="{BB962C8B-B14F-4D97-AF65-F5344CB8AC3E}">
        <p14:creationId xmlns:p14="http://schemas.microsoft.com/office/powerpoint/2010/main" val="21918811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BA09-61B7-080D-3288-241899671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Terms in Schedule Management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8EF1E1-021A-8130-E90F-A41570B790BF}"/>
              </a:ext>
            </a:extLst>
          </p:cNvPr>
          <p:cNvGrpSpPr/>
          <p:nvPr/>
        </p:nvGrpSpPr>
        <p:grpSpPr>
          <a:xfrm>
            <a:off x="1976034" y="1038386"/>
            <a:ext cx="7586420" cy="5684005"/>
            <a:chOff x="1976034" y="1038386"/>
            <a:chExt cx="7586420" cy="568400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766507-7496-41D9-B261-F8737BB1CA55}"/>
                </a:ext>
              </a:extLst>
            </p:cNvPr>
            <p:cNvGrpSpPr/>
            <p:nvPr/>
          </p:nvGrpSpPr>
          <p:grpSpPr>
            <a:xfrm>
              <a:off x="1976034" y="1065509"/>
              <a:ext cx="7586420" cy="5656882"/>
              <a:chOff x="3840360" y="1530503"/>
              <a:chExt cx="5486399" cy="3796993"/>
            </a:xfrm>
          </p:grpSpPr>
          <p:pic>
            <p:nvPicPr>
              <p:cNvPr id="13" name="Picture 12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2F25B36D-F52E-9C08-CBD7-972793939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40360" y="1530503"/>
                <a:ext cx="5486399" cy="3796993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1A44787-67A3-DF4A-FC59-C73ACBD7F635}"/>
                  </a:ext>
                </a:extLst>
              </p:cNvPr>
              <p:cNvSpPr/>
              <p:nvPr/>
            </p:nvSpPr>
            <p:spPr bwMode="auto">
              <a:xfrm>
                <a:off x="7034211" y="1596325"/>
                <a:ext cx="2047796" cy="2855563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455613" rtl="0" eaLnBrk="0" fontAlgn="base" latinLnBrk="0" hangingPunct="0">
                  <a:lnSpc>
                    <a:spcPct val="100000"/>
                  </a:lnSpc>
                  <a:spcBef>
                    <a:spcPct val="10000"/>
                  </a:spcBef>
                  <a:spcAft>
                    <a:spcPct val="10000"/>
                  </a:spcAft>
                  <a:buClrTx/>
                  <a:buSzTx/>
                  <a:buFontTx/>
                  <a:buNone/>
                  <a:tabLst>
                    <a:tab pos="190500" algn="l"/>
                    <a:tab pos="623888" algn="l"/>
                    <a:tab pos="5207000" algn="r"/>
                    <a:tab pos="5778500" algn="r"/>
                    <a:tab pos="6172200" algn="r"/>
                    <a:tab pos="6865938" algn="l"/>
                    <a:tab pos="7024688" algn="l"/>
                    <a:tab pos="7489825" algn="r"/>
                    <a:tab pos="7546975" algn="r"/>
                    <a:tab pos="8178800" algn="r"/>
                    <a:tab pos="8288338" algn="r"/>
                  </a:tabLst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7872E0-8BD5-2B36-BCD9-04409D2E0620}"/>
                </a:ext>
              </a:extLst>
            </p:cNvPr>
            <p:cNvSpPr txBox="1"/>
            <p:nvPr/>
          </p:nvSpPr>
          <p:spPr>
            <a:xfrm>
              <a:off x="6264347" y="1038386"/>
              <a:ext cx="20415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2"/>
                  </a:solidFill>
                  <a:latin typeface="+mn-lt"/>
                </a:rPr>
                <a:t>Constraints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4A3ECA-D2D2-23E9-D48A-625F9F1D1B09}"/>
                </a:ext>
              </a:extLst>
            </p:cNvPr>
            <p:cNvSpPr txBox="1"/>
            <p:nvPr/>
          </p:nvSpPr>
          <p:spPr>
            <a:xfrm>
              <a:off x="6264347" y="1391888"/>
              <a:ext cx="22954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2"/>
                  </a:solidFill>
                  <a:latin typeface="+mn-lt"/>
                </a:rPr>
                <a:t>Assumptions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FF9E04-0745-2422-7B81-69EDD1FC2E75}"/>
                </a:ext>
              </a:extLst>
            </p:cNvPr>
            <p:cNvSpPr txBox="1"/>
            <p:nvPr/>
          </p:nvSpPr>
          <p:spPr>
            <a:xfrm>
              <a:off x="6264347" y="1762642"/>
              <a:ext cx="26797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2"/>
                  </a:solidFill>
                  <a:latin typeface="+mn-lt"/>
                </a:rPr>
                <a:t>Decomposition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213C0B-2889-B4DF-7B3A-DF80E93CED7E}"/>
                </a:ext>
              </a:extLst>
            </p:cNvPr>
            <p:cNvSpPr txBox="1"/>
            <p:nvPr/>
          </p:nvSpPr>
          <p:spPr>
            <a:xfrm>
              <a:off x="6264347" y="2814850"/>
              <a:ext cx="18614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2"/>
                  </a:solidFill>
                  <a:latin typeface="+mn-lt"/>
                </a:rPr>
                <a:t>Activities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FBD99A-B899-2100-11AB-8ECE0FC9CBC9}"/>
                </a:ext>
              </a:extLst>
            </p:cNvPr>
            <p:cNvSpPr txBox="1"/>
            <p:nvPr/>
          </p:nvSpPr>
          <p:spPr>
            <a:xfrm>
              <a:off x="6266494" y="3194232"/>
              <a:ext cx="19918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2"/>
                  </a:solidFill>
                  <a:latin typeface="+mn-lt"/>
                </a:rPr>
                <a:t>Milestones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2398B4-66DF-1B8D-7393-B67186567CD9}"/>
                </a:ext>
              </a:extLst>
            </p:cNvPr>
            <p:cNvSpPr txBox="1"/>
            <p:nvPr/>
          </p:nvSpPr>
          <p:spPr>
            <a:xfrm>
              <a:off x="6264347" y="4022174"/>
              <a:ext cx="21488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2"/>
                  </a:solidFill>
                  <a:latin typeface="+mn-lt"/>
                </a:rPr>
                <a:t>Critical Path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28C280-939A-149D-747A-26A4B5D472DB}"/>
                </a:ext>
              </a:extLst>
            </p:cNvPr>
            <p:cNvSpPr txBox="1"/>
            <p:nvPr/>
          </p:nvSpPr>
          <p:spPr>
            <a:xfrm>
              <a:off x="6264347" y="4470572"/>
              <a:ext cx="25250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2"/>
                  </a:solidFill>
                  <a:latin typeface="+mn-lt"/>
                </a:rPr>
                <a:t>Dependencies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E900C7-6B3D-B77C-375A-1AB5C478D42F}"/>
                </a:ext>
              </a:extLst>
            </p:cNvPr>
            <p:cNvSpPr txBox="1"/>
            <p:nvPr/>
          </p:nvSpPr>
          <p:spPr>
            <a:xfrm>
              <a:off x="6264347" y="4875823"/>
              <a:ext cx="15600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2"/>
                  </a:solidFill>
                  <a:latin typeface="+mn-lt"/>
                </a:rPr>
                <a:t>Baseline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5DD9A24-E1EC-FDE8-59FE-FAB2E2191B01}"/>
              </a:ext>
            </a:extLst>
          </p:cNvPr>
          <p:cNvSpPr txBox="1"/>
          <p:nvPr/>
        </p:nvSpPr>
        <p:spPr>
          <a:xfrm>
            <a:off x="6270105" y="3579356"/>
            <a:ext cx="2337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Slack &amp; Lag</a:t>
            </a:r>
            <a:endParaRPr lang="en-US" sz="3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EE754E-36C8-72B2-F7F4-2B85E7930A7E}"/>
              </a:ext>
            </a:extLst>
          </p:cNvPr>
          <p:cNvSpPr txBox="1"/>
          <p:nvPr/>
        </p:nvSpPr>
        <p:spPr>
          <a:xfrm>
            <a:off x="6270105" y="2484364"/>
            <a:ext cx="2839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Work Package</a:t>
            </a:r>
            <a:endParaRPr lang="en-US" sz="3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1FBA2-C519-137C-BF05-5E5610B231D4}"/>
              </a:ext>
            </a:extLst>
          </p:cNvPr>
          <p:cNvSpPr txBox="1"/>
          <p:nvPr/>
        </p:nvSpPr>
        <p:spPr>
          <a:xfrm>
            <a:off x="560716" y="6340415"/>
            <a:ext cx="85472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803543-580F-83D9-11CA-66CA96216B90}"/>
              </a:ext>
            </a:extLst>
          </p:cNvPr>
          <p:cNvSpPr txBox="1"/>
          <p:nvPr/>
        </p:nvSpPr>
        <p:spPr>
          <a:xfrm>
            <a:off x="6237744" y="2121716"/>
            <a:ext cx="327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Crash &amp; Fastrack</a:t>
            </a:r>
            <a:endParaRPr lang="en-US" sz="32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8296787"/>
      </p:ext>
    </p:extLst>
  </p:cSld>
  <p:clrMapOvr>
    <a:masterClrMapping/>
  </p:clrMapOvr>
</p:sld>
</file>

<file path=ppt/theme/theme1.xml><?xml version="1.0" encoding="utf-8"?>
<a:theme xmlns:a="http://schemas.openxmlformats.org/drawingml/2006/main" name="MatrixVTI">
  <a:themeElements>
    <a:clrScheme name="AnalogousFromDarkSeedLeftStep">
      <a:dk1>
        <a:srgbClr val="000000"/>
      </a:dk1>
      <a:lt1>
        <a:srgbClr val="FFFFFF"/>
      </a:lt1>
      <a:dk2>
        <a:srgbClr val="1B2130"/>
      </a:dk2>
      <a:lt2>
        <a:srgbClr val="F0F3F1"/>
      </a:lt2>
      <a:accent1>
        <a:srgbClr val="D937B0"/>
      </a:accent1>
      <a:accent2>
        <a:srgbClr val="AC25C7"/>
      </a:accent2>
      <a:accent3>
        <a:srgbClr val="7B37D9"/>
      </a:accent3>
      <a:accent4>
        <a:srgbClr val="3A3ACC"/>
      </a:accent4>
      <a:accent5>
        <a:srgbClr val="377AD9"/>
      </a:accent5>
      <a:accent6>
        <a:srgbClr val="25ACC7"/>
      </a:accent6>
      <a:hlink>
        <a:srgbClr val="3F5FBF"/>
      </a:hlink>
      <a:folHlink>
        <a:srgbClr val="7F7F7F"/>
      </a:folHlink>
    </a:clrScheme>
    <a:fontScheme name="Custom 4">
      <a:majorFont>
        <a:latin typeface="Bahnschrif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rixVTI" id="{A2576CCC-A559-4FD4-A542-772649F65A84}" vid="{5CBC41A9-80A0-44C6-90CD-6D86303435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21738</TotalTime>
  <Words>13473</Words>
  <Application>Microsoft Office PowerPoint</Application>
  <PresentationFormat>Widescreen</PresentationFormat>
  <Paragraphs>3831</Paragraphs>
  <Slides>180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180</vt:i4>
      </vt:variant>
    </vt:vector>
  </HeadingPairs>
  <TitlesOfParts>
    <vt:vector size="195" baseType="lpstr">
      <vt:lpstr>Aptos</vt:lpstr>
      <vt:lpstr>Arial</vt:lpstr>
      <vt:lpstr>Avenir Next LT Pro</vt:lpstr>
      <vt:lpstr>Bahnschrift</vt:lpstr>
      <vt:lpstr>Bradley Hand ITC</vt:lpstr>
      <vt:lpstr>Brush Script MT</vt:lpstr>
      <vt:lpstr>Calibri</vt:lpstr>
      <vt:lpstr>Cambria Math</vt:lpstr>
      <vt:lpstr>Fairwater Script</vt:lpstr>
      <vt:lpstr>Fave Script Bold Pro</vt:lpstr>
      <vt:lpstr>Freestyle Script</vt:lpstr>
      <vt:lpstr>Wingdings</vt:lpstr>
      <vt:lpstr>MatrixVTI</vt:lpstr>
      <vt:lpstr>Worksheet</vt:lpstr>
      <vt:lpstr>Project</vt:lpstr>
      <vt:lpstr>PowerPoint Presentation</vt:lpstr>
      <vt:lpstr>Why Project Management?</vt:lpstr>
      <vt:lpstr>PowerPoint Presentation</vt:lpstr>
      <vt:lpstr>Course Review</vt:lpstr>
      <vt:lpstr>Team Project</vt:lpstr>
      <vt:lpstr>Introduction to Project Management</vt:lpstr>
      <vt:lpstr>What is Project Management?</vt:lpstr>
      <vt:lpstr>Portfolio Management</vt:lpstr>
      <vt:lpstr>Portfolio Structure</vt:lpstr>
      <vt:lpstr>Why Project Management?</vt:lpstr>
      <vt:lpstr>Attributes of a Project Manager</vt:lpstr>
      <vt:lpstr>Blending Skills and Experiences</vt:lpstr>
      <vt:lpstr>Leadership Powers</vt:lpstr>
      <vt:lpstr>Project Success</vt:lpstr>
      <vt:lpstr>Tripple Constraints</vt:lpstr>
      <vt:lpstr>Organizationally Deep Strategy, Culture, Mission, Vision, &amp; Values </vt:lpstr>
      <vt:lpstr>Project Management Areas of Focus</vt:lpstr>
      <vt:lpstr>Two Methodologies with Different Approach's</vt:lpstr>
      <vt:lpstr>Complexity</vt:lpstr>
      <vt:lpstr>Information Flow</vt:lpstr>
      <vt:lpstr>Project Management Tools</vt:lpstr>
      <vt:lpstr>Project Management Professional (PMP®)</vt:lpstr>
      <vt:lpstr>Project Management Body of Knowledge (PMBOK®) Guide 7th Edition</vt:lpstr>
      <vt:lpstr>Certified Associate in Project Management (CAPM®)</vt:lpstr>
      <vt:lpstr>Other Project Management Credentials</vt:lpstr>
      <vt:lpstr>Team Exercise: Getting the Band Together</vt:lpstr>
      <vt:lpstr>Standard Approach vs. Agile</vt:lpstr>
      <vt:lpstr>Two Methodologies with Different Approaches</vt:lpstr>
      <vt:lpstr>Minimum Viable Product (MVP)</vt:lpstr>
      <vt:lpstr>Regular, Standard, Waterfall Project Management</vt:lpstr>
      <vt:lpstr>Standard Team Structure Example</vt:lpstr>
      <vt:lpstr>What is Value?</vt:lpstr>
      <vt:lpstr>Adaptive/Agile Structure</vt:lpstr>
      <vt:lpstr>Agile Team Roles &amp; Responsibilities</vt:lpstr>
      <vt:lpstr>First a Minimum Viable Product (MVP)</vt:lpstr>
      <vt:lpstr>Predictive into Adaptive</vt:lpstr>
      <vt:lpstr>Generating a Pipeline (Backlog) of Value Iterations/Sprints</vt:lpstr>
      <vt:lpstr>Strengths-Weaknesses-Threats-Opportunities</vt:lpstr>
      <vt:lpstr>Start the Pipeline at Project Initiation</vt:lpstr>
      <vt:lpstr>Managing a Pipeline of Value Driven Ideas</vt:lpstr>
      <vt:lpstr>Value Iteration/Sprint Management</vt:lpstr>
      <vt:lpstr>Project Initiation</vt:lpstr>
      <vt:lpstr>A Journey in Project Management</vt:lpstr>
      <vt:lpstr>Project Assignment</vt:lpstr>
      <vt:lpstr>Getting it Going</vt:lpstr>
      <vt:lpstr>What Style of Project</vt:lpstr>
      <vt:lpstr>Project Environmental Factors</vt:lpstr>
      <vt:lpstr>Project Performance Domains</vt:lpstr>
      <vt:lpstr>Narrowing the Knowledge Gap</vt:lpstr>
      <vt:lpstr>Project Charter</vt:lpstr>
      <vt:lpstr>Constraints and Assumptions</vt:lpstr>
      <vt:lpstr>Team Exercise: Kick Starting the Project</vt:lpstr>
      <vt:lpstr>Project Planning</vt:lpstr>
      <vt:lpstr>Planning for What?</vt:lpstr>
      <vt:lpstr>The Hardest Thing to See</vt:lpstr>
      <vt:lpstr>Project Management is a Team Sport</vt:lpstr>
      <vt:lpstr>Narrowing the Knowledge Gap</vt:lpstr>
      <vt:lpstr>Estimating</vt:lpstr>
      <vt:lpstr>Resource Planning</vt:lpstr>
      <vt:lpstr>Schedule Planning</vt:lpstr>
      <vt:lpstr>Communications Planning</vt:lpstr>
      <vt:lpstr>Cost Planning</vt:lpstr>
      <vt:lpstr>Scope Planning</vt:lpstr>
      <vt:lpstr>Risk Planning</vt:lpstr>
      <vt:lpstr>Team Exercise: Building the Foundation</vt:lpstr>
      <vt:lpstr>Resource Management</vt:lpstr>
      <vt:lpstr>Functions Associated with Projects</vt:lpstr>
      <vt:lpstr>Coordinating the Work</vt:lpstr>
      <vt:lpstr>Stakeholders</vt:lpstr>
      <vt:lpstr>Project Team Allocation</vt:lpstr>
      <vt:lpstr>Standard Team Structure Example</vt:lpstr>
      <vt:lpstr>Cross Organizations-Countries-Continents</vt:lpstr>
      <vt:lpstr>Adaptive (Agile) Team Structure</vt:lpstr>
      <vt:lpstr>Factors that Limit Strategic Results</vt:lpstr>
      <vt:lpstr>Culture</vt:lpstr>
      <vt:lpstr>Culture Should be Visible</vt:lpstr>
      <vt:lpstr>What Comes First, Beliefs or Behaviors?</vt:lpstr>
      <vt:lpstr>Change a Culture to Deliver Value</vt:lpstr>
      <vt:lpstr>Capital or One-Time Resources</vt:lpstr>
      <vt:lpstr>Team Exercise: Resourcing the Project</vt:lpstr>
      <vt:lpstr>Communications Management</vt:lpstr>
      <vt:lpstr>Forms of Communications</vt:lpstr>
      <vt:lpstr>Communications Loop</vt:lpstr>
      <vt:lpstr>Project Engagement of New People</vt:lpstr>
      <vt:lpstr>Communications Channels</vt:lpstr>
      <vt:lpstr>Status Reporting</vt:lpstr>
      <vt:lpstr>Example Status Report</vt:lpstr>
      <vt:lpstr>Scope Management</vt:lpstr>
      <vt:lpstr>Scope: The Delivery of Value</vt:lpstr>
      <vt:lpstr>Requirement Attributes</vt:lpstr>
      <vt:lpstr>Capturing Requirements</vt:lpstr>
      <vt:lpstr>The Life Cycle of a Requirement</vt:lpstr>
      <vt:lpstr>Scope Decomposition</vt:lpstr>
      <vt:lpstr>Work Breakdown Structures (WBS)</vt:lpstr>
      <vt:lpstr>Approving Scope</vt:lpstr>
      <vt:lpstr>Controlling Change</vt:lpstr>
      <vt:lpstr>Team Exercise: Scope Management</vt:lpstr>
      <vt:lpstr>Schedule / Time Management</vt:lpstr>
      <vt:lpstr>Common Terms in Schedule Management</vt:lpstr>
      <vt:lpstr>Decomposing the Work Down into Digestible Groups</vt:lpstr>
      <vt:lpstr>Estimating Time</vt:lpstr>
      <vt:lpstr>Applying Time to Activities</vt:lpstr>
      <vt:lpstr>Dependencies</vt:lpstr>
      <vt:lpstr>Critical Path &amp; Milestones</vt:lpstr>
      <vt:lpstr>Linking the Activities Builds the Schedule</vt:lpstr>
      <vt:lpstr>Crashing &amp; Fast Tracking</vt:lpstr>
      <vt:lpstr>Schedule Performance</vt:lpstr>
      <vt:lpstr>Update Activities with Owners Input</vt:lpstr>
      <vt:lpstr>Narrowing the Knowledge Gap</vt:lpstr>
      <vt:lpstr>Doing the Work, Controlling the Project</vt:lpstr>
      <vt:lpstr>Team Exercise: Time Management</vt:lpstr>
      <vt:lpstr>Cost Management</vt:lpstr>
      <vt:lpstr>Estimating Cost</vt:lpstr>
      <vt:lpstr>Configuring for Cost of Resources</vt:lpstr>
      <vt:lpstr>Applying Next Level Assumptions to Resource Estimates</vt:lpstr>
      <vt:lpstr>Cost Performance</vt:lpstr>
      <vt:lpstr>Tracking Resource Actual Cost</vt:lpstr>
      <vt:lpstr>Estimating Non-Resource Cost</vt:lpstr>
      <vt:lpstr>Team Exercise: Cost Management</vt:lpstr>
      <vt:lpstr>Risk Management</vt:lpstr>
      <vt:lpstr>What is Risk</vt:lpstr>
      <vt:lpstr>Risks or Issues</vt:lpstr>
      <vt:lpstr>Identifying Risks</vt:lpstr>
      <vt:lpstr>Three Choices Affecting Two Things</vt:lpstr>
      <vt:lpstr>Risk Responses</vt:lpstr>
      <vt:lpstr>Breaking Down Risk Management</vt:lpstr>
      <vt:lpstr>Planning &amp; Controlling Risk</vt:lpstr>
      <vt:lpstr>Issues Are Not Risks</vt:lpstr>
      <vt:lpstr>Team Exercise: Risk Management</vt:lpstr>
      <vt:lpstr>Transitioning / Closing</vt:lpstr>
      <vt:lpstr>Narrowing the Knowledge Gap</vt:lpstr>
      <vt:lpstr>Transitioning to Run-the-Business</vt:lpstr>
      <vt:lpstr>Closing</vt:lpstr>
      <vt:lpstr>Transfer of Ownership</vt:lpstr>
      <vt:lpstr>Team Exercise: Wrapping up the Project</vt:lpstr>
      <vt:lpstr>Project Management into Strategy Management</vt:lpstr>
      <vt:lpstr>Organizationally Deep Strategy, Culture, Mission, Vision, &amp; Values </vt:lpstr>
      <vt:lpstr>What is Strategy?</vt:lpstr>
      <vt:lpstr>What it is and What it’s not</vt:lpstr>
      <vt:lpstr>What is Strategy Management?</vt:lpstr>
      <vt:lpstr>Mission, Vision, and Values</vt:lpstr>
      <vt:lpstr>Mission, Vision, Values, and Why</vt:lpstr>
      <vt:lpstr>Mission Statements</vt:lpstr>
      <vt:lpstr>Vision Statements</vt:lpstr>
      <vt:lpstr>Values, Beliefs, or Behaviors</vt:lpstr>
      <vt:lpstr>Types of Strategic Projects &amp; Portfolios</vt:lpstr>
      <vt:lpstr>Business Modeling</vt:lpstr>
      <vt:lpstr>Detailed and High-Level Models</vt:lpstr>
      <vt:lpstr>Business Modeling</vt:lpstr>
      <vt:lpstr>S.W.O.T. Analysis</vt:lpstr>
      <vt:lpstr>S.W.O.T.’s Done, Now What?</vt:lpstr>
      <vt:lpstr>Strengths-Weaknesses-Opportunities-Threats</vt:lpstr>
      <vt:lpstr>Strategic Mapping</vt:lpstr>
      <vt:lpstr>Building the Connections Up</vt:lpstr>
      <vt:lpstr>Strategic Mapping</vt:lpstr>
      <vt:lpstr>Branding &amp; Mind Mapping</vt:lpstr>
      <vt:lpstr>Branding Matrix</vt:lpstr>
      <vt:lpstr>Branding Matrix</vt:lpstr>
      <vt:lpstr>Hearts &amp; Minds of Others</vt:lpstr>
      <vt:lpstr>Project Management Careers</vt:lpstr>
      <vt:lpstr>Industries</vt:lpstr>
      <vt:lpstr>Organizational Structure</vt:lpstr>
      <vt:lpstr>Building a Competency</vt:lpstr>
      <vt:lpstr>Possible Steps</vt:lpstr>
      <vt:lpstr>Roles, Functions, and Credentials</vt:lpstr>
      <vt:lpstr>Portfolio Management</vt:lpstr>
      <vt:lpstr>Needed Skills &amp; Experiences</vt:lpstr>
      <vt:lpstr>A Career of Knowledge &amp; Experience</vt:lpstr>
      <vt:lpstr>Project Management Professional (PMP®)</vt:lpstr>
      <vt:lpstr>Certified Associate in Project Management (CAPM®)</vt:lpstr>
      <vt:lpstr>Other Project Management Credentials</vt:lpstr>
      <vt:lpstr>Thank You</vt:lpstr>
      <vt:lpstr>PowerPoint Presentation</vt:lpstr>
      <vt:lpstr>Value Iteration/Sprint Management</vt:lpstr>
      <vt:lpstr>Status Report Template</vt:lpstr>
      <vt:lpstr>Strengths-Weaknesses-Opportunities-Threats</vt:lpstr>
      <vt:lpstr>Business Modeling</vt:lpstr>
      <vt:lpstr>Strategic Mapping</vt:lpstr>
      <vt:lpstr>Hearts &amp; Minds of Others</vt:lpstr>
      <vt:lpstr>Branding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and Mission</dc:title>
  <dc:creator>Gerry Jeffs</dc:creator>
  <cp:lastModifiedBy>Gerry Jeffs</cp:lastModifiedBy>
  <cp:revision>892</cp:revision>
  <dcterms:created xsi:type="dcterms:W3CDTF">2024-02-10T16:48:55Z</dcterms:created>
  <dcterms:modified xsi:type="dcterms:W3CDTF">2025-02-24T15:08:11Z</dcterms:modified>
</cp:coreProperties>
</file>