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7.jpg" ContentType="image/jpeg"/>
  <Override PartName="/ppt/media/image18.jpg" ContentType="image/jpeg"/>
  <Override PartName="/ppt/media/image27.jpg" ContentType="image/jpeg"/>
  <Override PartName="/ppt/media/image32.jpg" ContentType="image/jpeg"/>
  <Override PartName="/ppt/media/image40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ppt/media/image4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1"/>
  </p:notesMasterIdLst>
  <p:sldIdLst>
    <p:sldId id="2451" r:id="rId2"/>
    <p:sldId id="2467" r:id="rId3"/>
    <p:sldId id="2462" r:id="rId4"/>
    <p:sldId id="2463" r:id="rId5"/>
    <p:sldId id="2466" r:id="rId6"/>
    <p:sldId id="2468" r:id="rId7"/>
    <p:sldId id="2434" r:id="rId8"/>
    <p:sldId id="2437" r:id="rId9"/>
    <p:sldId id="2464" r:id="rId10"/>
    <p:sldId id="2439" r:id="rId11"/>
    <p:sldId id="2440" r:id="rId12"/>
    <p:sldId id="2441" r:id="rId13"/>
    <p:sldId id="2461" r:id="rId14"/>
    <p:sldId id="2446" r:id="rId15"/>
    <p:sldId id="2465" r:id="rId16"/>
    <p:sldId id="2459" r:id="rId17"/>
    <p:sldId id="2443" r:id="rId18"/>
    <p:sldId id="2444" r:id="rId19"/>
    <p:sldId id="24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333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81786-8C50-414F-9CF5-D60482C3DAC5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733B-4F4A-4C4E-B670-C041D118FA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9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68C391-1BCB-4DFE-ACB3-DD298F51C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834" y="289368"/>
            <a:ext cx="11214100" cy="5996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2ACC74-B2C5-9A6A-FC9E-68BAB8660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94" y="825500"/>
            <a:ext cx="11216640" cy="37306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F1122FBD-A520-DAF8-0256-B55547E2F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52" y="280403"/>
            <a:ext cx="180988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7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48BFB702-29A8-B089-CB53-1133F4B48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97" y="5904031"/>
            <a:ext cx="174500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7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9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8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9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1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68C391-1BCB-4DFE-ACB3-DD298F51C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834" y="289368"/>
            <a:ext cx="11214100" cy="5996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4797CCB6-A106-66EA-A154-101A5D684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52" y="280403"/>
            <a:ext cx="180988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02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68C391-1BCB-4DFE-ACB3-DD298F51C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834" y="289368"/>
            <a:ext cx="11214100" cy="5996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4797CCB6-A106-66EA-A154-101A5D684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81" y="5928552"/>
            <a:ext cx="180988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6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. Simple Slide with Top Right Logo_No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49" y="205154"/>
            <a:ext cx="1496833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0604500" y="5969000"/>
            <a:ext cx="1524000" cy="77420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379662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endParaRPr kumimoji="0" lang="en-US" sz="1333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86834" y="289368"/>
            <a:ext cx="11201400" cy="59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604500" y="5969000"/>
            <a:ext cx="1524000" cy="77420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379662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endParaRPr kumimoji="0" lang="en-US" sz="1333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3E6A60-81E8-B9F1-57EC-A46A31074D29}"/>
              </a:ext>
            </a:extLst>
          </p:cNvPr>
          <p:cNvSpPr/>
          <p:nvPr userDrawn="1"/>
        </p:nvSpPr>
        <p:spPr bwMode="auto">
          <a:xfrm>
            <a:off x="10604500" y="5969000"/>
            <a:ext cx="1524000" cy="77420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79" tIns="35990" rIns="71979" bIns="359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358659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49962" algn="l"/>
                <a:tab pos="491125" algn="l"/>
                <a:tab pos="4098950" algn="r"/>
                <a:tab pos="4548835" algn="r"/>
                <a:tab pos="4858756" algn="r"/>
                <a:tab pos="5404866" algn="l"/>
                <a:tab pos="5529834" algn="l"/>
                <a:tab pos="5895990" algn="r"/>
                <a:tab pos="5940979" algn="r"/>
                <a:tab pos="6438351" algn="r"/>
                <a:tab pos="6524580" algn="r"/>
              </a:tabLst>
            </a:pPr>
            <a:endParaRPr kumimoji="0" lang="en-US" sz="126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6168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A black and blue logo&#10;&#10;Description automatically generated">
            <a:extLst>
              <a:ext uri="{FF2B5EF4-FFF2-40B4-BE49-F238E27FC236}">
                <a16:creationId xmlns:a16="http://schemas.microsoft.com/office/drawing/2014/main" id="{23AAEF80-B390-5D5A-C0A1-AE2B340A77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32" y="5944235"/>
            <a:ext cx="174500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twork Technology Background">
            <a:extLst>
              <a:ext uri="{FF2B5EF4-FFF2-40B4-BE49-F238E27FC236}">
                <a16:creationId xmlns:a16="http://schemas.microsoft.com/office/drawing/2014/main" id="{1256AC52-4047-9B1A-E9FA-D5FD43B82C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168" r="2" b="2"/>
          <a:stretch/>
        </p:blipFill>
        <p:spPr>
          <a:xfrm>
            <a:off x="6087373" y="2295714"/>
            <a:ext cx="6108981" cy="4572000"/>
          </a:xfrm>
          <a:prstGeom prst="rect">
            <a:avLst/>
          </a:prstGeom>
        </p:spPr>
      </p:pic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48BFB702-29A8-B089-CB53-1133F4B48A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97" y="5904031"/>
            <a:ext cx="1745001" cy="5486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15F7E8-3B3C-D7CE-0F44-A74E00A5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862DE-17D0-2F5F-CDB6-888B92B04C87}"/>
              </a:ext>
            </a:extLst>
          </p:cNvPr>
          <p:cNvSpPr/>
          <p:nvPr userDrawn="1"/>
        </p:nvSpPr>
        <p:spPr>
          <a:xfrm>
            <a:off x="0" y="2295714"/>
            <a:ext cx="6095999" cy="4572000"/>
          </a:xfrm>
          <a:prstGeom prst="rect">
            <a:avLst/>
          </a:prstGeom>
          <a:solidFill>
            <a:srgbClr val="1D2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6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5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9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7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66000">
              <a:schemeClr val="tx1">
                <a:lumMod val="75000"/>
                <a:lumOff val="25000"/>
              </a:schemeClr>
            </a:gs>
            <a:gs pos="36000">
              <a:schemeClr val="tx1">
                <a:lumMod val="75000"/>
                <a:lumOff val="25000"/>
              </a:schemeClr>
            </a:gs>
            <a:gs pos="17000">
              <a:schemeClr val="tx1">
                <a:lumMod val="65000"/>
                <a:lumOff val="35000"/>
              </a:schemeClr>
            </a:gs>
            <a:gs pos="85000">
              <a:schemeClr val="tx1">
                <a:lumMod val="65000"/>
                <a:lumOff val="3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DF37D6-8ED0-5705-405F-3100CE0A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21995"/>
            <a:ext cx="10058400" cy="73152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1A234BB9-806A-8AAD-EFCC-CD0BCAF96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83" y="6048096"/>
            <a:ext cx="1554480" cy="4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8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logo&#10;&#10;Description automatically generated">
            <a:extLst>
              <a:ext uri="{FF2B5EF4-FFF2-40B4-BE49-F238E27FC236}">
                <a16:creationId xmlns:a16="http://schemas.microsoft.com/office/drawing/2014/main" id="{9F7112A3-CBE5-42B7-D6E0-BDFD769B8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97" y="5904031"/>
            <a:ext cx="1745001" cy="5486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68C391-1BCB-4DFE-ACB3-DD298F51C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834" y="289368"/>
            <a:ext cx="11214100" cy="5996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2ACC74-B2C5-9A6A-FC9E-68BAB8660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94" y="825500"/>
            <a:ext cx="11216640" cy="37306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6927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3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4" r:id="rId3"/>
    <p:sldLayoutId id="2147483696" r:id="rId4"/>
    <p:sldLayoutId id="2147483697" r:id="rId5"/>
    <p:sldLayoutId id="2147483698" r:id="rId6"/>
    <p:sldLayoutId id="2147483692" r:id="rId7"/>
    <p:sldLayoutId id="2147483700" r:id="rId8"/>
    <p:sldLayoutId id="2147483701" r:id="rId9"/>
    <p:sldLayoutId id="2147483707" r:id="rId10"/>
    <p:sldLayoutId id="2147483688" r:id="rId11"/>
    <p:sldLayoutId id="2147483689" r:id="rId12"/>
    <p:sldLayoutId id="2147483690" r:id="rId13"/>
    <p:sldLayoutId id="2147483691" r:id="rId14"/>
    <p:sldLayoutId id="2147483693" r:id="rId15"/>
    <p:sldLayoutId id="2147483706" r:id="rId16"/>
    <p:sldLayoutId id="2147483702" r:id="rId17"/>
    <p:sldLayoutId id="2147483705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tyexecution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mailto:jeffsgerry@gmail.com?subject=Clarity%20Execution,%20LLC" TargetMode="External"/><Relationship Id="rId4" Type="http://schemas.openxmlformats.org/officeDocument/2006/relationships/hyperlink" Target="http://www.linkedin.com/in/gerryjeff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062646-5AD3-BD1B-B170-0A2FCE27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in Real World Applications</a:t>
            </a:r>
          </a:p>
        </p:txBody>
      </p:sp>
      <p:pic>
        <p:nvPicPr>
          <p:cNvPr id="4" name="Picture 3" descr="Network Technology Background">
            <a:extLst>
              <a:ext uri="{FF2B5EF4-FFF2-40B4-BE49-F238E27FC236}">
                <a16:creationId xmlns:a16="http://schemas.microsoft.com/office/drawing/2014/main" id="{F7ED6369-ACA4-3500-5D92-CDD6A713C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8" r="2" b="2"/>
          <a:stretch/>
        </p:blipFill>
        <p:spPr>
          <a:xfrm>
            <a:off x="6095999" y="2295715"/>
            <a:ext cx="6096001" cy="4562286"/>
          </a:xfrm>
          <a:prstGeom prst="rect">
            <a:avLst/>
          </a:prstGeom>
        </p:spPr>
      </p:pic>
      <p:pic>
        <p:nvPicPr>
          <p:cNvPr id="7" name="Picture 6" descr="A logo with white text&#10;&#10;Description automatically generated">
            <a:extLst>
              <a:ext uri="{FF2B5EF4-FFF2-40B4-BE49-F238E27FC236}">
                <a16:creationId xmlns:a16="http://schemas.microsoft.com/office/drawing/2014/main" id="{1806616D-9418-50D0-00FB-1F9E2AA22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85" y="5731072"/>
            <a:ext cx="2068435" cy="731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281111-1857-B47B-99DF-1D94EFAE9D75}"/>
              </a:ext>
            </a:extLst>
          </p:cNvPr>
          <p:cNvSpPr txBox="1"/>
          <p:nvPr/>
        </p:nvSpPr>
        <p:spPr>
          <a:xfrm>
            <a:off x="470426" y="3042013"/>
            <a:ext cx="5418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Incremental Pragmatic Value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2B33CEF-B1B8-0C64-1940-4B3513D55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53" y="4387874"/>
            <a:ext cx="262667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6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BF56-61AC-96BE-E56B-742D3514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Team Structure Example</a:t>
            </a:r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C7861E9A-E60C-022F-C97A-55B325D5D2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Different Projects = Different Resources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15EB028-62F5-0E3D-2370-AEDA03794618}"/>
              </a:ext>
            </a:extLst>
          </p:cNvPr>
          <p:cNvGrpSpPr/>
          <p:nvPr/>
        </p:nvGrpSpPr>
        <p:grpSpPr>
          <a:xfrm>
            <a:off x="1415690" y="1137269"/>
            <a:ext cx="9112603" cy="5431363"/>
            <a:chOff x="1105142" y="1084292"/>
            <a:chExt cx="9112603" cy="5431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4BEA272-6424-8F64-B25F-F93B0AAAEF90}"/>
                </a:ext>
              </a:extLst>
            </p:cNvPr>
            <p:cNvCxnSpPr>
              <a:cxnSpLocks/>
              <a:stCxn id="89" idx="4"/>
              <a:endCxn id="40" idx="3"/>
            </p:cNvCxnSpPr>
            <p:nvPr/>
          </p:nvCxnSpPr>
          <p:spPr bwMode="auto">
            <a:xfrm>
              <a:off x="5660120" y="2689033"/>
              <a:ext cx="1325" cy="1627247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sp>
          <p:nvSpPr>
            <p:cNvPr id="6" name="Right Bracket 5">
              <a:extLst>
                <a:ext uri="{FF2B5EF4-FFF2-40B4-BE49-F238E27FC236}">
                  <a16:creationId xmlns:a16="http://schemas.microsoft.com/office/drawing/2014/main" id="{0D227839-C851-76B8-40E4-EDB7004084BB}"/>
                </a:ext>
              </a:extLst>
            </p:cNvPr>
            <p:cNvSpPr/>
            <p:nvPr/>
          </p:nvSpPr>
          <p:spPr bwMode="auto">
            <a:xfrm rot="16200000">
              <a:off x="5595754" y="269471"/>
              <a:ext cx="152846" cy="7940772"/>
            </a:xfrm>
            <a:prstGeom prst="rightBracket">
              <a:avLst>
                <a:gd name="adj" fmla="val 66345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FEC41A-9644-0792-B485-762AA6279A87}"/>
                </a:ext>
              </a:extLst>
            </p:cNvPr>
            <p:cNvGrpSpPr/>
            <p:nvPr/>
          </p:nvGrpSpPr>
          <p:grpSpPr>
            <a:xfrm flipH="1">
              <a:off x="5828724" y="1948804"/>
              <a:ext cx="1473383" cy="951879"/>
              <a:chOff x="5613010" y="1280007"/>
              <a:chExt cx="1473383" cy="951879"/>
            </a:xfrm>
          </p:grpSpPr>
          <p:sp>
            <p:nvSpPr>
              <p:cNvPr id="95" name="Rectangle: Rounded Corners 163">
                <a:extLst>
                  <a:ext uri="{FF2B5EF4-FFF2-40B4-BE49-F238E27FC236}">
                    <a16:creationId xmlns:a16="http://schemas.microsoft.com/office/drawing/2014/main" id="{8253AB47-09A6-9AB8-1508-4EEE0EA75496}"/>
                  </a:ext>
                </a:extLst>
              </p:cNvPr>
              <p:cNvSpPr/>
              <p:nvPr/>
            </p:nvSpPr>
            <p:spPr bwMode="auto">
              <a:xfrm>
                <a:off x="6234420" y="1280007"/>
                <a:ext cx="851973" cy="865948"/>
              </a:xfrm>
              <a:custGeom>
                <a:avLst/>
                <a:gdLst>
                  <a:gd name="connsiteX0" fmla="*/ 0 w 937904"/>
                  <a:gd name="connsiteY0" fmla="*/ 85931 h 951879"/>
                  <a:gd name="connsiteX1" fmla="*/ 85931 w 937904"/>
                  <a:gd name="connsiteY1" fmla="*/ 0 h 951879"/>
                  <a:gd name="connsiteX2" fmla="*/ 851973 w 937904"/>
                  <a:gd name="connsiteY2" fmla="*/ 0 h 951879"/>
                  <a:gd name="connsiteX3" fmla="*/ 937904 w 937904"/>
                  <a:gd name="connsiteY3" fmla="*/ 85931 h 951879"/>
                  <a:gd name="connsiteX4" fmla="*/ 937904 w 937904"/>
                  <a:gd name="connsiteY4" fmla="*/ 865948 h 951879"/>
                  <a:gd name="connsiteX5" fmla="*/ 851973 w 937904"/>
                  <a:gd name="connsiteY5" fmla="*/ 951879 h 951879"/>
                  <a:gd name="connsiteX6" fmla="*/ 85931 w 937904"/>
                  <a:gd name="connsiteY6" fmla="*/ 951879 h 951879"/>
                  <a:gd name="connsiteX7" fmla="*/ 0 w 937904"/>
                  <a:gd name="connsiteY7" fmla="*/ 865948 h 951879"/>
                  <a:gd name="connsiteX8" fmla="*/ 0 w 937904"/>
                  <a:gd name="connsiteY8" fmla="*/ 85931 h 951879"/>
                  <a:gd name="connsiteX0" fmla="*/ 851973 w 943413"/>
                  <a:gd name="connsiteY0" fmla="*/ 951879 h 1043319"/>
                  <a:gd name="connsiteX1" fmla="*/ 85931 w 943413"/>
                  <a:gd name="connsiteY1" fmla="*/ 951879 h 1043319"/>
                  <a:gd name="connsiteX2" fmla="*/ 0 w 943413"/>
                  <a:gd name="connsiteY2" fmla="*/ 865948 h 1043319"/>
                  <a:gd name="connsiteX3" fmla="*/ 0 w 943413"/>
                  <a:gd name="connsiteY3" fmla="*/ 85931 h 1043319"/>
                  <a:gd name="connsiteX4" fmla="*/ 85931 w 943413"/>
                  <a:gd name="connsiteY4" fmla="*/ 0 h 1043319"/>
                  <a:gd name="connsiteX5" fmla="*/ 851973 w 943413"/>
                  <a:gd name="connsiteY5" fmla="*/ 0 h 1043319"/>
                  <a:gd name="connsiteX6" fmla="*/ 937904 w 943413"/>
                  <a:gd name="connsiteY6" fmla="*/ 85931 h 1043319"/>
                  <a:gd name="connsiteX7" fmla="*/ 937904 w 943413"/>
                  <a:gd name="connsiteY7" fmla="*/ 865948 h 1043319"/>
                  <a:gd name="connsiteX8" fmla="*/ 943413 w 943413"/>
                  <a:gd name="connsiteY8" fmla="*/ 1043319 h 1043319"/>
                  <a:gd name="connsiteX0" fmla="*/ 851973 w 937904"/>
                  <a:gd name="connsiteY0" fmla="*/ 951879 h 951879"/>
                  <a:gd name="connsiteX1" fmla="*/ 85931 w 937904"/>
                  <a:gd name="connsiteY1" fmla="*/ 951879 h 951879"/>
                  <a:gd name="connsiteX2" fmla="*/ 0 w 937904"/>
                  <a:gd name="connsiteY2" fmla="*/ 865948 h 951879"/>
                  <a:gd name="connsiteX3" fmla="*/ 0 w 937904"/>
                  <a:gd name="connsiteY3" fmla="*/ 85931 h 951879"/>
                  <a:gd name="connsiteX4" fmla="*/ 85931 w 937904"/>
                  <a:gd name="connsiteY4" fmla="*/ 0 h 951879"/>
                  <a:gd name="connsiteX5" fmla="*/ 851973 w 937904"/>
                  <a:gd name="connsiteY5" fmla="*/ 0 h 951879"/>
                  <a:gd name="connsiteX6" fmla="*/ 937904 w 937904"/>
                  <a:gd name="connsiteY6" fmla="*/ 85931 h 951879"/>
                  <a:gd name="connsiteX7" fmla="*/ 937904 w 937904"/>
                  <a:gd name="connsiteY7" fmla="*/ 865948 h 951879"/>
                  <a:gd name="connsiteX0" fmla="*/ 85931 w 937904"/>
                  <a:gd name="connsiteY0" fmla="*/ 951879 h 951879"/>
                  <a:gd name="connsiteX1" fmla="*/ 0 w 937904"/>
                  <a:gd name="connsiteY1" fmla="*/ 865948 h 951879"/>
                  <a:gd name="connsiteX2" fmla="*/ 0 w 937904"/>
                  <a:gd name="connsiteY2" fmla="*/ 85931 h 951879"/>
                  <a:gd name="connsiteX3" fmla="*/ 85931 w 937904"/>
                  <a:gd name="connsiteY3" fmla="*/ 0 h 951879"/>
                  <a:gd name="connsiteX4" fmla="*/ 851973 w 937904"/>
                  <a:gd name="connsiteY4" fmla="*/ 0 h 951879"/>
                  <a:gd name="connsiteX5" fmla="*/ 937904 w 937904"/>
                  <a:gd name="connsiteY5" fmla="*/ 85931 h 951879"/>
                  <a:gd name="connsiteX6" fmla="*/ 937904 w 937904"/>
                  <a:gd name="connsiteY6" fmla="*/ 865948 h 951879"/>
                  <a:gd name="connsiteX0" fmla="*/ 0 w 937904"/>
                  <a:gd name="connsiteY0" fmla="*/ 865948 h 865948"/>
                  <a:gd name="connsiteX1" fmla="*/ 0 w 937904"/>
                  <a:gd name="connsiteY1" fmla="*/ 85931 h 865948"/>
                  <a:gd name="connsiteX2" fmla="*/ 85931 w 937904"/>
                  <a:gd name="connsiteY2" fmla="*/ 0 h 865948"/>
                  <a:gd name="connsiteX3" fmla="*/ 851973 w 937904"/>
                  <a:gd name="connsiteY3" fmla="*/ 0 h 865948"/>
                  <a:gd name="connsiteX4" fmla="*/ 937904 w 937904"/>
                  <a:gd name="connsiteY4" fmla="*/ 85931 h 865948"/>
                  <a:gd name="connsiteX5" fmla="*/ 937904 w 937904"/>
                  <a:gd name="connsiteY5" fmla="*/ 865948 h 865948"/>
                  <a:gd name="connsiteX0" fmla="*/ 0 w 937904"/>
                  <a:gd name="connsiteY0" fmla="*/ 865948 h 865948"/>
                  <a:gd name="connsiteX1" fmla="*/ 0 w 937904"/>
                  <a:gd name="connsiteY1" fmla="*/ 85931 h 865948"/>
                  <a:gd name="connsiteX2" fmla="*/ 85931 w 937904"/>
                  <a:gd name="connsiteY2" fmla="*/ 0 h 865948"/>
                  <a:gd name="connsiteX3" fmla="*/ 851973 w 937904"/>
                  <a:gd name="connsiteY3" fmla="*/ 0 h 865948"/>
                  <a:gd name="connsiteX4" fmla="*/ 937904 w 937904"/>
                  <a:gd name="connsiteY4" fmla="*/ 85931 h 865948"/>
                  <a:gd name="connsiteX0" fmla="*/ 0 w 851973"/>
                  <a:gd name="connsiteY0" fmla="*/ 865948 h 865948"/>
                  <a:gd name="connsiteX1" fmla="*/ 0 w 851973"/>
                  <a:gd name="connsiteY1" fmla="*/ 85931 h 865948"/>
                  <a:gd name="connsiteX2" fmla="*/ 85931 w 851973"/>
                  <a:gd name="connsiteY2" fmla="*/ 0 h 865948"/>
                  <a:gd name="connsiteX3" fmla="*/ 851973 w 851973"/>
                  <a:gd name="connsiteY3" fmla="*/ 0 h 865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973" h="865948">
                    <a:moveTo>
                      <a:pt x="0" y="865948"/>
                    </a:moveTo>
                    <a:lnTo>
                      <a:pt x="0" y="85931"/>
                    </a:lnTo>
                    <a:cubicBezTo>
                      <a:pt x="0" y="38473"/>
                      <a:pt x="38473" y="0"/>
                      <a:pt x="85931" y="0"/>
                    </a:cubicBezTo>
                    <a:lnTo>
                      <a:pt x="851973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455595">
                  <a:spcBef>
                    <a:spcPct val="10000"/>
                  </a:spcBef>
                  <a:spcAft>
                    <a:spcPct val="10000"/>
                  </a:spcAft>
                  <a:tabLst>
                    <a:tab pos="190492" algn="l"/>
                    <a:tab pos="623863" algn="l"/>
                    <a:tab pos="5206792" algn="r"/>
                    <a:tab pos="5778269" algn="r"/>
                    <a:tab pos="6171953" algn="r"/>
                    <a:tab pos="6865664" algn="l"/>
                    <a:tab pos="7024407" algn="l"/>
                    <a:tab pos="7489525" algn="r"/>
                    <a:tab pos="7546673" algn="r"/>
                    <a:tab pos="8178473" algn="r"/>
                    <a:tab pos="8288007" algn="r"/>
                  </a:tabLst>
                </a:pPr>
                <a:endParaRPr lang="en-US" dirty="0"/>
              </a:p>
            </p:txBody>
          </p:sp>
          <p:sp>
            <p:nvSpPr>
              <p:cNvPr id="96" name="Rectangle: Rounded Corners 164">
                <a:extLst>
                  <a:ext uri="{FF2B5EF4-FFF2-40B4-BE49-F238E27FC236}">
                    <a16:creationId xmlns:a16="http://schemas.microsoft.com/office/drawing/2014/main" id="{95A7DDD9-A80F-B7A8-5786-EBB0DB60517C}"/>
                  </a:ext>
                </a:extLst>
              </p:cNvPr>
              <p:cNvSpPr/>
              <p:nvPr/>
            </p:nvSpPr>
            <p:spPr bwMode="auto">
              <a:xfrm>
                <a:off x="5613010" y="1637910"/>
                <a:ext cx="621756" cy="593976"/>
              </a:xfrm>
              <a:custGeom>
                <a:avLst/>
                <a:gdLst>
                  <a:gd name="connsiteX0" fmla="*/ 0 w 716616"/>
                  <a:gd name="connsiteY0" fmla="*/ 94860 h 688836"/>
                  <a:gd name="connsiteX1" fmla="*/ 94860 w 716616"/>
                  <a:gd name="connsiteY1" fmla="*/ 0 h 688836"/>
                  <a:gd name="connsiteX2" fmla="*/ 621756 w 716616"/>
                  <a:gd name="connsiteY2" fmla="*/ 0 h 688836"/>
                  <a:gd name="connsiteX3" fmla="*/ 716616 w 716616"/>
                  <a:gd name="connsiteY3" fmla="*/ 94860 h 688836"/>
                  <a:gd name="connsiteX4" fmla="*/ 716616 w 716616"/>
                  <a:gd name="connsiteY4" fmla="*/ 593976 h 688836"/>
                  <a:gd name="connsiteX5" fmla="*/ 621756 w 716616"/>
                  <a:gd name="connsiteY5" fmla="*/ 688836 h 688836"/>
                  <a:gd name="connsiteX6" fmla="*/ 94860 w 716616"/>
                  <a:gd name="connsiteY6" fmla="*/ 688836 h 688836"/>
                  <a:gd name="connsiteX7" fmla="*/ 0 w 716616"/>
                  <a:gd name="connsiteY7" fmla="*/ 593976 h 688836"/>
                  <a:gd name="connsiteX8" fmla="*/ 0 w 716616"/>
                  <a:gd name="connsiteY8" fmla="*/ 94860 h 688836"/>
                  <a:gd name="connsiteX0" fmla="*/ 94860 w 716616"/>
                  <a:gd name="connsiteY0" fmla="*/ 0 h 688836"/>
                  <a:gd name="connsiteX1" fmla="*/ 621756 w 716616"/>
                  <a:gd name="connsiteY1" fmla="*/ 0 h 688836"/>
                  <a:gd name="connsiteX2" fmla="*/ 716616 w 716616"/>
                  <a:gd name="connsiteY2" fmla="*/ 94860 h 688836"/>
                  <a:gd name="connsiteX3" fmla="*/ 716616 w 716616"/>
                  <a:gd name="connsiteY3" fmla="*/ 593976 h 688836"/>
                  <a:gd name="connsiteX4" fmla="*/ 621756 w 716616"/>
                  <a:gd name="connsiteY4" fmla="*/ 688836 h 688836"/>
                  <a:gd name="connsiteX5" fmla="*/ 94860 w 716616"/>
                  <a:gd name="connsiteY5" fmla="*/ 688836 h 688836"/>
                  <a:gd name="connsiteX6" fmla="*/ 0 w 716616"/>
                  <a:gd name="connsiteY6" fmla="*/ 593976 h 688836"/>
                  <a:gd name="connsiteX7" fmla="*/ 0 w 716616"/>
                  <a:gd name="connsiteY7" fmla="*/ 94860 h 688836"/>
                  <a:gd name="connsiteX8" fmla="*/ 186300 w 716616"/>
                  <a:gd name="connsiteY8" fmla="*/ 91440 h 688836"/>
                  <a:gd name="connsiteX0" fmla="*/ 94860 w 716616"/>
                  <a:gd name="connsiteY0" fmla="*/ 0 h 688836"/>
                  <a:gd name="connsiteX1" fmla="*/ 621756 w 716616"/>
                  <a:gd name="connsiteY1" fmla="*/ 0 h 688836"/>
                  <a:gd name="connsiteX2" fmla="*/ 716616 w 716616"/>
                  <a:gd name="connsiteY2" fmla="*/ 94860 h 688836"/>
                  <a:gd name="connsiteX3" fmla="*/ 716616 w 716616"/>
                  <a:gd name="connsiteY3" fmla="*/ 593976 h 688836"/>
                  <a:gd name="connsiteX4" fmla="*/ 621756 w 716616"/>
                  <a:gd name="connsiteY4" fmla="*/ 688836 h 688836"/>
                  <a:gd name="connsiteX5" fmla="*/ 94860 w 716616"/>
                  <a:gd name="connsiteY5" fmla="*/ 688836 h 688836"/>
                  <a:gd name="connsiteX6" fmla="*/ 0 w 716616"/>
                  <a:gd name="connsiteY6" fmla="*/ 593976 h 688836"/>
                  <a:gd name="connsiteX7" fmla="*/ 0 w 716616"/>
                  <a:gd name="connsiteY7" fmla="*/ 94860 h 688836"/>
                  <a:gd name="connsiteX0" fmla="*/ 94860 w 716616"/>
                  <a:gd name="connsiteY0" fmla="*/ 0 h 688836"/>
                  <a:gd name="connsiteX1" fmla="*/ 621756 w 716616"/>
                  <a:gd name="connsiteY1" fmla="*/ 0 h 688836"/>
                  <a:gd name="connsiteX2" fmla="*/ 716616 w 716616"/>
                  <a:gd name="connsiteY2" fmla="*/ 94860 h 688836"/>
                  <a:gd name="connsiteX3" fmla="*/ 716616 w 716616"/>
                  <a:gd name="connsiteY3" fmla="*/ 593976 h 688836"/>
                  <a:gd name="connsiteX4" fmla="*/ 621756 w 716616"/>
                  <a:gd name="connsiteY4" fmla="*/ 688836 h 688836"/>
                  <a:gd name="connsiteX5" fmla="*/ 94860 w 716616"/>
                  <a:gd name="connsiteY5" fmla="*/ 688836 h 688836"/>
                  <a:gd name="connsiteX6" fmla="*/ 0 w 716616"/>
                  <a:gd name="connsiteY6" fmla="*/ 593976 h 688836"/>
                  <a:gd name="connsiteX0" fmla="*/ 621756 w 716616"/>
                  <a:gd name="connsiteY0" fmla="*/ 0 h 688836"/>
                  <a:gd name="connsiteX1" fmla="*/ 716616 w 716616"/>
                  <a:gd name="connsiteY1" fmla="*/ 94860 h 688836"/>
                  <a:gd name="connsiteX2" fmla="*/ 716616 w 716616"/>
                  <a:gd name="connsiteY2" fmla="*/ 593976 h 688836"/>
                  <a:gd name="connsiteX3" fmla="*/ 621756 w 716616"/>
                  <a:gd name="connsiteY3" fmla="*/ 688836 h 688836"/>
                  <a:gd name="connsiteX4" fmla="*/ 94860 w 716616"/>
                  <a:gd name="connsiteY4" fmla="*/ 688836 h 688836"/>
                  <a:gd name="connsiteX5" fmla="*/ 0 w 716616"/>
                  <a:gd name="connsiteY5" fmla="*/ 593976 h 688836"/>
                  <a:gd name="connsiteX0" fmla="*/ 716616 w 716616"/>
                  <a:gd name="connsiteY0" fmla="*/ 0 h 593976"/>
                  <a:gd name="connsiteX1" fmla="*/ 716616 w 716616"/>
                  <a:gd name="connsiteY1" fmla="*/ 499116 h 593976"/>
                  <a:gd name="connsiteX2" fmla="*/ 621756 w 716616"/>
                  <a:gd name="connsiteY2" fmla="*/ 593976 h 593976"/>
                  <a:gd name="connsiteX3" fmla="*/ 94860 w 716616"/>
                  <a:gd name="connsiteY3" fmla="*/ 593976 h 593976"/>
                  <a:gd name="connsiteX4" fmla="*/ 0 w 716616"/>
                  <a:gd name="connsiteY4" fmla="*/ 499116 h 593976"/>
                  <a:gd name="connsiteX0" fmla="*/ 621756 w 621756"/>
                  <a:gd name="connsiteY0" fmla="*/ 0 h 593976"/>
                  <a:gd name="connsiteX1" fmla="*/ 621756 w 621756"/>
                  <a:gd name="connsiteY1" fmla="*/ 499116 h 593976"/>
                  <a:gd name="connsiteX2" fmla="*/ 526896 w 621756"/>
                  <a:gd name="connsiteY2" fmla="*/ 593976 h 593976"/>
                  <a:gd name="connsiteX3" fmla="*/ 0 w 621756"/>
                  <a:gd name="connsiteY3" fmla="*/ 593976 h 59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1756" h="593976">
                    <a:moveTo>
                      <a:pt x="621756" y="0"/>
                    </a:moveTo>
                    <a:lnTo>
                      <a:pt x="621756" y="499116"/>
                    </a:lnTo>
                    <a:cubicBezTo>
                      <a:pt x="621756" y="551506"/>
                      <a:pt x="579286" y="593976"/>
                      <a:pt x="526896" y="593976"/>
                    </a:cubicBezTo>
                    <a:lnTo>
                      <a:pt x="0" y="593976"/>
                    </a:lnTo>
                  </a:path>
                </a:pathLst>
              </a:cu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455595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90492" algn="l"/>
                    <a:tab pos="623863" algn="l"/>
                    <a:tab pos="5206792" algn="r"/>
                    <a:tab pos="5778269" algn="r"/>
                    <a:tab pos="6171953" algn="r"/>
                    <a:tab pos="6865664" algn="l"/>
                    <a:tab pos="7024407" algn="l"/>
                    <a:tab pos="7489525" algn="r"/>
                    <a:tab pos="7546673" algn="r"/>
                    <a:tab pos="8178473" algn="r"/>
                    <a:tab pos="8288007" algn="r"/>
                  </a:tabLst>
                </a:pP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B33465B-3EB6-04FF-B215-819324396A5A}"/>
                </a:ext>
              </a:extLst>
            </p:cNvPr>
            <p:cNvGrpSpPr/>
            <p:nvPr/>
          </p:nvGrpSpPr>
          <p:grpSpPr>
            <a:xfrm>
              <a:off x="4014324" y="1948804"/>
              <a:ext cx="1473383" cy="951879"/>
              <a:chOff x="5613010" y="1280007"/>
              <a:chExt cx="1473383" cy="951879"/>
            </a:xfrm>
          </p:grpSpPr>
          <p:sp>
            <p:nvSpPr>
              <p:cNvPr id="93" name="Rectangle: Rounded Corners 163">
                <a:extLst>
                  <a:ext uri="{FF2B5EF4-FFF2-40B4-BE49-F238E27FC236}">
                    <a16:creationId xmlns:a16="http://schemas.microsoft.com/office/drawing/2014/main" id="{832A1313-A0C6-4AAB-A667-6540B739D0C0}"/>
                  </a:ext>
                </a:extLst>
              </p:cNvPr>
              <p:cNvSpPr/>
              <p:nvPr/>
            </p:nvSpPr>
            <p:spPr bwMode="auto">
              <a:xfrm>
                <a:off x="6234420" y="1280007"/>
                <a:ext cx="851973" cy="865948"/>
              </a:xfrm>
              <a:custGeom>
                <a:avLst/>
                <a:gdLst>
                  <a:gd name="connsiteX0" fmla="*/ 0 w 937904"/>
                  <a:gd name="connsiteY0" fmla="*/ 85931 h 951879"/>
                  <a:gd name="connsiteX1" fmla="*/ 85931 w 937904"/>
                  <a:gd name="connsiteY1" fmla="*/ 0 h 951879"/>
                  <a:gd name="connsiteX2" fmla="*/ 851973 w 937904"/>
                  <a:gd name="connsiteY2" fmla="*/ 0 h 951879"/>
                  <a:gd name="connsiteX3" fmla="*/ 937904 w 937904"/>
                  <a:gd name="connsiteY3" fmla="*/ 85931 h 951879"/>
                  <a:gd name="connsiteX4" fmla="*/ 937904 w 937904"/>
                  <a:gd name="connsiteY4" fmla="*/ 865948 h 951879"/>
                  <a:gd name="connsiteX5" fmla="*/ 851973 w 937904"/>
                  <a:gd name="connsiteY5" fmla="*/ 951879 h 951879"/>
                  <a:gd name="connsiteX6" fmla="*/ 85931 w 937904"/>
                  <a:gd name="connsiteY6" fmla="*/ 951879 h 951879"/>
                  <a:gd name="connsiteX7" fmla="*/ 0 w 937904"/>
                  <a:gd name="connsiteY7" fmla="*/ 865948 h 951879"/>
                  <a:gd name="connsiteX8" fmla="*/ 0 w 937904"/>
                  <a:gd name="connsiteY8" fmla="*/ 85931 h 951879"/>
                  <a:gd name="connsiteX0" fmla="*/ 851973 w 943413"/>
                  <a:gd name="connsiteY0" fmla="*/ 951879 h 1043319"/>
                  <a:gd name="connsiteX1" fmla="*/ 85931 w 943413"/>
                  <a:gd name="connsiteY1" fmla="*/ 951879 h 1043319"/>
                  <a:gd name="connsiteX2" fmla="*/ 0 w 943413"/>
                  <a:gd name="connsiteY2" fmla="*/ 865948 h 1043319"/>
                  <a:gd name="connsiteX3" fmla="*/ 0 w 943413"/>
                  <a:gd name="connsiteY3" fmla="*/ 85931 h 1043319"/>
                  <a:gd name="connsiteX4" fmla="*/ 85931 w 943413"/>
                  <a:gd name="connsiteY4" fmla="*/ 0 h 1043319"/>
                  <a:gd name="connsiteX5" fmla="*/ 851973 w 943413"/>
                  <a:gd name="connsiteY5" fmla="*/ 0 h 1043319"/>
                  <a:gd name="connsiteX6" fmla="*/ 937904 w 943413"/>
                  <a:gd name="connsiteY6" fmla="*/ 85931 h 1043319"/>
                  <a:gd name="connsiteX7" fmla="*/ 937904 w 943413"/>
                  <a:gd name="connsiteY7" fmla="*/ 865948 h 1043319"/>
                  <a:gd name="connsiteX8" fmla="*/ 943413 w 943413"/>
                  <a:gd name="connsiteY8" fmla="*/ 1043319 h 1043319"/>
                  <a:gd name="connsiteX0" fmla="*/ 851973 w 937904"/>
                  <a:gd name="connsiteY0" fmla="*/ 951879 h 951879"/>
                  <a:gd name="connsiteX1" fmla="*/ 85931 w 937904"/>
                  <a:gd name="connsiteY1" fmla="*/ 951879 h 951879"/>
                  <a:gd name="connsiteX2" fmla="*/ 0 w 937904"/>
                  <a:gd name="connsiteY2" fmla="*/ 865948 h 951879"/>
                  <a:gd name="connsiteX3" fmla="*/ 0 w 937904"/>
                  <a:gd name="connsiteY3" fmla="*/ 85931 h 951879"/>
                  <a:gd name="connsiteX4" fmla="*/ 85931 w 937904"/>
                  <a:gd name="connsiteY4" fmla="*/ 0 h 951879"/>
                  <a:gd name="connsiteX5" fmla="*/ 851973 w 937904"/>
                  <a:gd name="connsiteY5" fmla="*/ 0 h 951879"/>
                  <a:gd name="connsiteX6" fmla="*/ 937904 w 937904"/>
                  <a:gd name="connsiteY6" fmla="*/ 85931 h 951879"/>
                  <a:gd name="connsiteX7" fmla="*/ 937904 w 937904"/>
                  <a:gd name="connsiteY7" fmla="*/ 865948 h 951879"/>
                  <a:gd name="connsiteX0" fmla="*/ 85931 w 937904"/>
                  <a:gd name="connsiteY0" fmla="*/ 951879 h 951879"/>
                  <a:gd name="connsiteX1" fmla="*/ 0 w 937904"/>
                  <a:gd name="connsiteY1" fmla="*/ 865948 h 951879"/>
                  <a:gd name="connsiteX2" fmla="*/ 0 w 937904"/>
                  <a:gd name="connsiteY2" fmla="*/ 85931 h 951879"/>
                  <a:gd name="connsiteX3" fmla="*/ 85931 w 937904"/>
                  <a:gd name="connsiteY3" fmla="*/ 0 h 951879"/>
                  <a:gd name="connsiteX4" fmla="*/ 851973 w 937904"/>
                  <a:gd name="connsiteY4" fmla="*/ 0 h 951879"/>
                  <a:gd name="connsiteX5" fmla="*/ 937904 w 937904"/>
                  <a:gd name="connsiteY5" fmla="*/ 85931 h 951879"/>
                  <a:gd name="connsiteX6" fmla="*/ 937904 w 937904"/>
                  <a:gd name="connsiteY6" fmla="*/ 865948 h 951879"/>
                  <a:gd name="connsiteX0" fmla="*/ 0 w 937904"/>
                  <a:gd name="connsiteY0" fmla="*/ 865948 h 865948"/>
                  <a:gd name="connsiteX1" fmla="*/ 0 w 937904"/>
                  <a:gd name="connsiteY1" fmla="*/ 85931 h 865948"/>
                  <a:gd name="connsiteX2" fmla="*/ 85931 w 937904"/>
                  <a:gd name="connsiteY2" fmla="*/ 0 h 865948"/>
                  <a:gd name="connsiteX3" fmla="*/ 851973 w 937904"/>
                  <a:gd name="connsiteY3" fmla="*/ 0 h 865948"/>
                  <a:gd name="connsiteX4" fmla="*/ 937904 w 937904"/>
                  <a:gd name="connsiteY4" fmla="*/ 85931 h 865948"/>
                  <a:gd name="connsiteX5" fmla="*/ 937904 w 937904"/>
                  <a:gd name="connsiteY5" fmla="*/ 865948 h 865948"/>
                  <a:gd name="connsiteX0" fmla="*/ 0 w 937904"/>
                  <a:gd name="connsiteY0" fmla="*/ 865948 h 865948"/>
                  <a:gd name="connsiteX1" fmla="*/ 0 w 937904"/>
                  <a:gd name="connsiteY1" fmla="*/ 85931 h 865948"/>
                  <a:gd name="connsiteX2" fmla="*/ 85931 w 937904"/>
                  <a:gd name="connsiteY2" fmla="*/ 0 h 865948"/>
                  <a:gd name="connsiteX3" fmla="*/ 851973 w 937904"/>
                  <a:gd name="connsiteY3" fmla="*/ 0 h 865948"/>
                  <a:gd name="connsiteX4" fmla="*/ 937904 w 937904"/>
                  <a:gd name="connsiteY4" fmla="*/ 85931 h 865948"/>
                  <a:gd name="connsiteX0" fmla="*/ 0 w 851973"/>
                  <a:gd name="connsiteY0" fmla="*/ 865948 h 865948"/>
                  <a:gd name="connsiteX1" fmla="*/ 0 w 851973"/>
                  <a:gd name="connsiteY1" fmla="*/ 85931 h 865948"/>
                  <a:gd name="connsiteX2" fmla="*/ 85931 w 851973"/>
                  <a:gd name="connsiteY2" fmla="*/ 0 h 865948"/>
                  <a:gd name="connsiteX3" fmla="*/ 851973 w 851973"/>
                  <a:gd name="connsiteY3" fmla="*/ 0 h 865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973" h="865948">
                    <a:moveTo>
                      <a:pt x="0" y="865948"/>
                    </a:moveTo>
                    <a:lnTo>
                      <a:pt x="0" y="85931"/>
                    </a:lnTo>
                    <a:cubicBezTo>
                      <a:pt x="0" y="38473"/>
                      <a:pt x="38473" y="0"/>
                      <a:pt x="85931" y="0"/>
                    </a:cubicBezTo>
                    <a:lnTo>
                      <a:pt x="851973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455595">
                  <a:spcBef>
                    <a:spcPct val="10000"/>
                  </a:spcBef>
                  <a:spcAft>
                    <a:spcPct val="10000"/>
                  </a:spcAft>
                  <a:tabLst>
                    <a:tab pos="190492" algn="l"/>
                    <a:tab pos="623863" algn="l"/>
                    <a:tab pos="5206792" algn="r"/>
                    <a:tab pos="5778269" algn="r"/>
                    <a:tab pos="6171953" algn="r"/>
                    <a:tab pos="6865664" algn="l"/>
                    <a:tab pos="7024407" algn="l"/>
                    <a:tab pos="7489525" algn="r"/>
                    <a:tab pos="7546673" algn="r"/>
                    <a:tab pos="8178473" algn="r"/>
                    <a:tab pos="8288007" algn="r"/>
                  </a:tabLst>
                </a:pPr>
                <a:endParaRPr lang="en-US" dirty="0"/>
              </a:p>
            </p:txBody>
          </p:sp>
          <p:sp>
            <p:nvSpPr>
              <p:cNvPr id="94" name="Rectangle: Rounded Corners 164">
                <a:extLst>
                  <a:ext uri="{FF2B5EF4-FFF2-40B4-BE49-F238E27FC236}">
                    <a16:creationId xmlns:a16="http://schemas.microsoft.com/office/drawing/2014/main" id="{BEF298F0-D0E7-E904-DDDE-26F865D08F3E}"/>
                  </a:ext>
                </a:extLst>
              </p:cNvPr>
              <p:cNvSpPr/>
              <p:nvPr/>
            </p:nvSpPr>
            <p:spPr bwMode="auto">
              <a:xfrm>
                <a:off x="5613010" y="1637910"/>
                <a:ext cx="621756" cy="593976"/>
              </a:xfrm>
              <a:custGeom>
                <a:avLst/>
                <a:gdLst>
                  <a:gd name="connsiteX0" fmla="*/ 0 w 716616"/>
                  <a:gd name="connsiteY0" fmla="*/ 94860 h 688836"/>
                  <a:gd name="connsiteX1" fmla="*/ 94860 w 716616"/>
                  <a:gd name="connsiteY1" fmla="*/ 0 h 688836"/>
                  <a:gd name="connsiteX2" fmla="*/ 621756 w 716616"/>
                  <a:gd name="connsiteY2" fmla="*/ 0 h 688836"/>
                  <a:gd name="connsiteX3" fmla="*/ 716616 w 716616"/>
                  <a:gd name="connsiteY3" fmla="*/ 94860 h 688836"/>
                  <a:gd name="connsiteX4" fmla="*/ 716616 w 716616"/>
                  <a:gd name="connsiteY4" fmla="*/ 593976 h 688836"/>
                  <a:gd name="connsiteX5" fmla="*/ 621756 w 716616"/>
                  <a:gd name="connsiteY5" fmla="*/ 688836 h 688836"/>
                  <a:gd name="connsiteX6" fmla="*/ 94860 w 716616"/>
                  <a:gd name="connsiteY6" fmla="*/ 688836 h 688836"/>
                  <a:gd name="connsiteX7" fmla="*/ 0 w 716616"/>
                  <a:gd name="connsiteY7" fmla="*/ 593976 h 688836"/>
                  <a:gd name="connsiteX8" fmla="*/ 0 w 716616"/>
                  <a:gd name="connsiteY8" fmla="*/ 94860 h 688836"/>
                  <a:gd name="connsiteX0" fmla="*/ 94860 w 716616"/>
                  <a:gd name="connsiteY0" fmla="*/ 0 h 688836"/>
                  <a:gd name="connsiteX1" fmla="*/ 621756 w 716616"/>
                  <a:gd name="connsiteY1" fmla="*/ 0 h 688836"/>
                  <a:gd name="connsiteX2" fmla="*/ 716616 w 716616"/>
                  <a:gd name="connsiteY2" fmla="*/ 94860 h 688836"/>
                  <a:gd name="connsiteX3" fmla="*/ 716616 w 716616"/>
                  <a:gd name="connsiteY3" fmla="*/ 593976 h 688836"/>
                  <a:gd name="connsiteX4" fmla="*/ 621756 w 716616"/>
                  <a:gd name="connsiteY4" fmla="*/ 688836 h 688836"/>
                  <a:gd name="connsiteX5" fmla="*/ 94860 w 716616"/>
                  <a:gd name="connsiteY5" fmla="*/ 688836 h 688836"/>
                  <a:gd name="connsiteX6" fmla="*/ 0 w 716616"/>
                  <a:gd name="connsiteY6" fmla="*/ 593976 h 688836"/>
                  <a:gd name="connsiteX7" fmla="*/ 0 w 716616"/>
                  <a:gd name="connsiteY7" fmla="*/ 94860 h 688836"/>
                  <a:gd name="connsiteX8" fmla="*/ 186300 w 716616"/>
                  <a:gd name="connsiteY8" fmla="*/ 91440 h 688836"/>
                  <a:gd name="connsiteX0" fmla="*/ 94860 w 716616"/>
                  <a:gd name="connsiteY0" fmla="*/ 0 h 688836"/>
                  <a:gd name="connsiteX1" fmla="*/ 621756 w 716616"/>
                  <a:gd name="connsiteY1" fmla="*/ 0 h 688836"/>
                  <a:gd name="connsiteX2" fmla="*/ 716616 w 716616"/>
                  <a:gd name="connsiteY2" fmla="*/ 94860 h 688836"/>
                  <a:gd name="connsiteX3" fmla="*/ 716616 w 716616"/>
                  <a:gd name="connsiteY3" fmla="*/ 593976 h 688836"/>
                  <a:gd name="connsiteX4" fmla="*/ 621756 w 716616"/>
                  <a:gd name="connsiteY4" fmla="*/ 688836 h 688836"/>
                  <a:gd name="connsiteX5" fmla="*/ 94860 w 716616"/>
                  <a:gd name="connsiteY5" fmla="*/ 688836 h 688836"/>
                  <a:gd name="connsiteX6" fmla="*/ 0 w 716616"/>
                  <a:gd name="connsiteY6" fmla="*/ 593976 h 688836"/>
                  <a:gd name="connsiteX7" fmla="*/ 0 w 716616"/>
                  <a:gd name="connsiteY7" fmla="*/ 94860 h 688836"/>
                  <a:gd name="connsiteX0" fmla="*/ 94860 w 716616"/>
                  <a:gd name="connsiteY0" fmla="*/ 0 h 688836"/>
                  <a:gd name="connsiteX1" fmla="*/ 621756 w 716616"/>
                  <a:gd name="connsiteY1" fmla="*/ 0 h 688836"/>
                  <a:gd name="connsiteX2" fmla="*/ 716616 w 716616"/>
                  <a:gd name="connsiteY2" fmla="*/ 94860 h 688836"/>
                  <a:gd name="connsiteX3" fmla="*/ 716616 w 716616"/>
                  <a:gd name="connsiteY3" fmla="*/ 593976 h 688836"/>
                  <a:gd name="connsiteX4" fmla="*/ 621756 w 716616"/>
                  <a:gd name="connsiteY4" fmla="*/ 688836 h 688836"/>
                  <a:gd name="connsiteX5" fmla="*/ 94860 w 716616"/>
                  <a:gd name="connsiteY5" fmla="*/ 688836 h 688836"/>
                  <a:gd name="connsiteX6" fmla="*/ 0 w 716616"/>
                  <a:gd name="connsiteY6" fmla="*/ 593976 h 688836"/>
                  <a:gd name="connsiteX0" fmla="*/ 621756 w 716616"/>
                  <a:gd name="connsiteY0" fmla="*/ 0 h 688836"/>
                  <a:gd name="connsiteX1" fmla="*/ 716616 w 716616"/>
                  <a:gd name="connsiteY1" fmla="*/ 94860 h 688836"/>
                  <a:gd name="connsiteX2" fmla="*/ 716616 w 716616"/>
                  <a:gd name="connsiteY2" fmla="*/ 593976 h 688836"/>
                  <a:gd name="connsiteX3" fmla="*/ 621756 w 716616"/>
                  <a:gd name="connsiteY3" fmla="*/ 688836 h 688836"/>
                  <a:gd name="connsiteX4" fmla="*/ 94860 w 716616"/>
                  <a:gd name="connsiteY4" fmla="*/ 688836 h 688836"/>
                  <a:gd name="connsiteX5" fmla="*/ 0 w 716616"/>
                  <a:gd name="connsiteY5" fmla="*/ 593976 h 688836"/>
                  <a:gd name="connsiteX0" fmla="*/ 716616 w 716616"/>
                  <a:gd name="connsiteY0" fmla="*/ 0 h 593976"/>
                  <a:gd name="connsiteX1" fmla="*/ 716616 w 716616"/>
                  <a:gd name="connsiteY1" fmla="*/ 499116 h 593976"/>
                  <a:gd name="connsiteX2" fmla="*/ 621756 w 716616"/>
                  <a:gd name="connsiteY2" fmla="*/ 593976 h 593976"/>
                  <a:gd name="connsiteX3" fmla="*/ 94860 w 716616"/>
                  <a:gd name="connsiteY3" fmla="*/ 593976 h 593976"/>
                  <a:gd name="connsiteX4" fmla="*/ 0 w 716616"/>
                  <a:gd name="connsiteY4" fmla="*/ 499116 h 593976"/>
                  <a:gd name="connsiteX0" fmla="*/ 621756 w 621756"/>
                  <a:gd name="connsiteY0" fmla="*/ 0 h 593976"/>
                  <a:gd name="connsiteX1" fmla="*/ 621756 w 621756"/>
                  <a:gd name="connsiteY1" fmla="*/ 499116 h 593976"/>
                  <a:gd name="connsiteX2" fmla="*/ 526896 w 621756"/>
                  <a:gd name="connsiteY2" fmla="*/ 593976 h 593976"/>
                  <a:gd name="connsiteX3" fmla="*/ 0 w 621756"/>
                  <a:gd name="connsiteY3" fmla="*/ 593976 h 59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1756" h="593976">
                    <a:moveTo>
                      <a:pt x="621756" y="0"/>
                    </a:moveTo>
                    <a:lnTo>
                      <a:pt x="621756" y="499116"/>
                    </a:lnTo>
                    <a:cubicBezTo>
                      <a:pt x="621756" y="551506"/>
                      <a:pt x="579286" y="593976"/>
                      <a:pt x="526896" y="593976"/>
                    </a:cubicBezTo>
                    <a:lnTo>
                      <a:pt x="0" y="593976"/>
                    </a:lnTo>
                  </a:path>
                </a:pathLst>
              </a:cu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455595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90492" algn="l"/>
                    <a:tab pos="623863" algn="l"/>
                    <a:tab pos="5206792" algn="r"/>
                    <a:tab pos="5778269" algn="r"/>
                    <a:tab pos="6171953" algn="r"/>
                    <a:tab pos="6865664" algn="l"/>
                    <a:tab pos="7024407" algn="l"/>
                    <a:tab pos="7489525" algn="r"/>
                    <a:tab pos="7546673" algn="r"/>
                    <a:tab pos="8178473" algn="r"/>
                    <a:tab pos="8288007" algn="r"/>
                  </a:tabLst>
                </a:pP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284391-625E-B0A9-0C22-F26A4B025321}"/>
                </a:ext>
              </a:extLst>
            </p:cNvPr>
            <p:cNvSpPr/>
            <p:nvPr/>
          </p:nvSpPr>
          <p:spPr bwMode="auto">
            <a:xfrm>
              <a:off x="4760669" y="1084292"/>
              <a:ext cx="1798903" cy="1790879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spcFirstLastPara="1" vert="horz" wrap="square" lIns="0" tIns="0" rIns="0" bIns="0" numCol="1" rtlCol="0" anchor="t" anchorCtr="0" compatLnSpc="1">
              <a:prstTxWarp prst="textArchUp">
                <a:avLst/>
              </a:prstTxWarp>
              <a:noAutofit/>
            </a:bodyPr>
            <a:lstStyle/>
            <a:p>
              <a:pPr algn="ctr" defTabSz="455595" eaLnBrk="0" fontAlgn="base" hangingPunct="0"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b="1" cap="all" spc="200" dirty="0">
                  <a:solidFill>
                    <a:schemeClr val="tx2"/>
                  </a:solidFill>
                  <a:latin typeface="+mj-lt"/>
                </a:rPr>
                <a:t>Core Business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DD129C3-2DAB-DD2E-D4C5-AD0E3E7D00EE}"/>
                </a:ext>
              </a:extLst>
            </p:cNvPr>
            <p:cNvSpPr/>
            <p:nvPr/>
          </p:nvSpPr>
          <p:spPr bwMode="auto">
            <a:xfrm>
              <a:off x="4919891" y="1208575"/>
              <a:ext cx="1480458" cy="1480458"/>
            </a:xfrm>
            <a:prstGeom prst="ellipse">
              <a:avLst/>
            </a:prstGeom>
            <a:solidFill>
              <a:schemeClr val="bg1"/>
            </a:solidFill>
            <a:ln w="1905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6B896FE-3433-AA3F-16C8-2FADC10A461C}"/>
                </a:ext>
              </a:extLst>
            </p:cNvPr>
            <p:cNvSpPr/>
            <p:nvPr/>
          </p:nvSpPr>
          <p:spPr bwMode="auto">
            <a:xfrm>
              <a:off x="5003048" y="1291733"/>
              <a:ext cx="1314144" cy="1314144"/>
            </a:xfrm>
            <a:prstGeom prst="ellipse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330B4D2-C27F-0471-6F7D-4D08F8E3434C}"/>
                </a:ext>
              </a:extLst>
            </p:cNvPr>
            <p:cNvSpPr/>
            <p:nvPr/>
          </p:nvSpPr>
          <p:spPr bwMode="auto">
            <a:xfrm>
              <a:off x="5247864" y="1536548"/>
              <a:ext cx="824513" cy="824513"/>
            </a:xfrm>
            <a:prstGeom prst="ellipse">
              <a:avLst/>
            </a:prstGeom>
            <a:solidFill>
              <a:schemeClr val="bg1"/>
            </a:solidFill>
            <a:ln w="698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728E9CC-CF06-D3A4-D84C-05A5EF87E89D}"/>
                </a:ext>
              </a:extLst>
            </p:cNvPr>
            <p:cNvSpPr/>
            <p:nvPr/>
          </p:nvSpPr>
          <p:spPr bwMode="auto">
            <a:xfrm>
              <a:off x="3032602" y="2240759"/>
              <a:ext cx="1319848" cy="1319848"/>
            </a:xfrm>
            <a:prstGeom prst="ellipse">
              <a:avLst/>
            </a:prstGeom>
            <a:solidFill>
              <a:schemeClr val="bg1"/>
            </a:solidFill>
            <a:ln w="1905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69E8308-41EF-1EAD-2ED8-DC7831CD3003}"/>
                </a:ext>
              </a:extLst>
            </p:cNvPr>
            <p:cNvSpPr/>
            <p:nvPr/>
          </p:nvSpPr>
          <p:spPr bwMode="auto">
            <a:xfrm>
              <a:off x="3111552" y="2314896"/>
              <a:ext cx="1171576" cy="1171576"/>
            </a:xfrm>
            <a:prstGeom prst="ellipse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7" name="Freeform: Shape 76">
              <a:extLst>
                <a:ext uri="{FF2B5EF4-FFF2-40B4-BE49-F238E27FC236}">
                  <a16:creationId xmlns:a16="http://schemas.microsoft.com/office/drawing/2014/main" id="{54F1482C-05C5-1360-9007-D60D5FABCE5C}"/>
                </a:ext>
              </a:extLst>
            </p:cNvPr>
            <p:cNvSpPr/>
            <p:nvPr/>
          </p:nvSpPr>
          <p:spPr bwMode="auto">
            <a:xfrm>
              <a:off x="3240376" y="2756756"/>
              <a:ext cx="913929" cy="729716"/>
            </a:xfrm>
            <a:custGeom>
              <a:avLst/>
              <a:gdLst>
                <a:gd name="connsiteX0" fmla="*/ 238743 w 1131056"/>
                <a:gd name="connsiteY0" fmla="*/ 0 h 851013"/>
                <a:gd name="connsiteX1" fmla="*/ 274871 w 1131056"/>
                <a:gd name="connsiteY1" fmla="*/ 0 h 851013"/>
                <a:gd name="connsiteX2" fmla="*/ 274322 w 1131056"/>
                <a:gd name="connsiteY2" fmla="*/ 1012 h 851013"/>
                <a:gd name="connsiteX3" fmla="*/ 240639 w 1131056"/>
                <a:gd name="connsiteY3" fmla="*/ 167852 h 851013"/>
                <a:gd name="connsiteX4" fmla="*/ 669264 w 1131056"/>
                <a:gd name="connsiteY4" fmla="*/ 596477 h 851013"/>
                <a:gd name="connsiteX5" fmla="*/ 1064206 w 1131056"/>
                <a:gd name="connsiteY5" fmla="*/ 334692 h 851013"/>
                <a:gd name="connsiteX6" fmla="*/ 1065847 w 1131056"/>
                <a:gd name="connsiteY6" fmla="*/ 329405 h 851013"/>
                <a:gd name="connsiteX7" fmla="*/ 1131056 w 1131056"/>
                <a:gd name="connsiteY7" fmla="*/ 329405 h 851013"/>
                <a:gd name="connsiteX8" fmla="*/ 728190 w 1131056"/>
                <a:gd name="connsiteY8" fmla="*/ 845073 h 851013"/>
                <a:gd name="connsiteX9" fmla="*/ 669264 w 1131056"/>
                <a:gd name="connsiteY9" fmla="*/ 851013 h 851013"/>
                <a:gd name="connsiteX10" fmla="*/ 39789 w 1131056"/>
                <a:gd name="connsiteY10" fmla="*/ 433769 h 851013"/>
                <a:gd name="connsiteX11" fmla="*/ 0 w 1131056"/>
                <a:gd name="connsiteY11" fmla="*/ 305591 h 851013"/>
                <a:gd name="connsiteX0" fmla="*/ 238743 w 1065847"/>
                <a:gd name="connsiteY0" fmla="*/ 0 h 851013"/>
                <a:gd name="connsiteX1" fmla="*/ 274871 w 1065847"/>
                <a:gd name="connsiteY1" fmla="*/ 0 h 851013"/>
                <a:gd name="connsiteX2" fmla="*/ 274322 w 1065847"/>
                <a:gd name="connsiteY2" fmla="*/ 1012 h 851013"/>
                <a:gd name="connsiteX3" fmla="*/ 240639 w 1065847"/>
                <a:gd name="connsiteY3" fmla="*/ 167852 h 851013"/>
                <a:gd name="connsiteX4" fmla="*/ 669264 w 1065847"/>
                <a:gd name="connsiteY4" fmla="*/ 596477 h 851013"/>
                <a:gd name="connsiteX5" fmla="*/ 1064206 w 1065847"/>
                <a:gd name="connsiteY5" fmla="*/ 334692 h 851013"/>
                <a:gd name="connsiteX6" fmla="*/ 1065847 w 1065847"/>
                <a:gd name="connsiteY6" fmla="*/ 329405 h 851013"/>
                <a:gd name="connsiteX7" fmla="*/ 1045331 w 1065847"/>
                <a:gd name="connsiteY7" fmla="*/ 434180 h 851013"/>
                <a:gd name="connsiteX8" fmla="*/ 728190 w 1065847"/>
                <a:gd name="connsiteY8" fmla="*/ 845073 h 851013"/>
                <a:gd name="connsiteX9" fmla="*/ 669264 w 1065847"/>
                <a:gd name="connsiteY9" fmla="*/ 851013 h 851013"/>
                <a:gd name="connsiteX10" fmla="*/ 39789 w 1065847"/>
                <a:gd name="connsiteY10" fmla="*/ 433769 h 851013"/>
                <a:gd name="connsiteX11" fmla="*/ 0 w 1065847"/>
                <a:gd name="connsiteY11" fmla="*/ 305591 h 851013"/>
                <a:gd name="connsiteX12" fmla="*/ 238743 w 1065847"/>
                <a:gd name="connsiteY12" fmla="*/ 0 h 851013"/>
                <a:gd name="connsiteX0" fmla="*/ 238743 w 1065847"/>
                <a:gd name="connsiteY0" fmla="*/ 0 h 851013"/>
                <a:gd name="connsiteX1" fmla="*/ 274871 w 1065847"/>
                <a:gd name="connsiteY1" fmla="*/ 0 h 851013"/>
                <a:gd name="connsiteX2" fmla="*/ 274322 w 1065847"/>
                <a:gd name="connsiteY2" fmla="*/ 1012 h 851013"/>
                <a:gd name="connsiteX3" fmla="*/ 240639 w 1065847"/>
                <a:gd name="connsiteY3" fmla="*/ 167852 h 851013"/>
                <a:gd name="connsiteX4" fmla="*/ 669264 w 1065847"/>
                <a:gd name="connsiteY4" fmla="*/ 596477 h 851013"/>
                <a:gd name="connsiteX5" fmla="*/ 1064206 w 1065847"/>
                <a:gd name="connsiteY5" fmla="*/ 334692 h 851013"/>
                <a:gd name="connsiteX6" fmla="*/ 1065847 w 1065847"/>
                <a:gd name="connsiteY6" fmla="*/ 329405 h 851013"/>
                <a:gd name="connsiteX7" fmla="*/ 1047713 w 1065847"/>
                <a:gd name="connsiteY7" fmla="*/ 434180 h 851013"/>
                <a:gd name="connsiteX8" fmla="*/ 728190 w 1065847"/>
                <a:gd name="connsiteY8" fmla="*/ 845073 h 851013"/>
                <a:gd name="connsiteX9" fmla="*/ 669264 w 1065847"/>
                <a:gd name="connsiteY9" fmla="*/ 851013 h 851013"/>
                <a:gd name="connsiteX10" fmla="*/ 39789 w 1065847"/>
                <a:gd name="connsiteY10" fmla="*/ 433769 h 851013"/>
                <a:gd name="connsiteX11" fmla="*/ 0 w 1065847"/>
                <a:gd name="connsiteY11" fmla="*/ 305591 h 851013"/>
                <a:gd name="connsiteX12" fmla="*/ 238743 w 1065847"/>
                <a:gd name="connsiteY12" fmla="*/ 0 h 85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847" h="851013">
                  <a:moveTo>
                    <a:pt x="238743" y="0"/>
                  </a:moveTo>
                  <a:lnTo>
                    <a:pt x="274871" y="0"/>
                  </a:lnTo>
                  <a:lnTo>
                    <a:pt x="274322" y="1012"/>
                  </a:lnTo>
                  <a:cubicBezTo>
                    <a:pt x="252633" y="52292"/>
                    <a:pt x="240639" y="108671"/>
                    <a:pt x="240639" y="167852"/>
                  </a:cubicBezTo>
                  <a:cubicBezTo>
                    <a:pt x="240639" y="404575"/>
                    <a:pt x="432541" y="596477"/>
                    <a:pt x="669264" y="596477"/>
                  </a:cubicBezTo>
                  <a:cubicBezTo>
                    <a:pt x="846806" y="596477"/>
                    <a:pt x="999137" y="488532"/>
                    <a:pt x="1064206" y="334692"/>
                  </a:cubicBezTo>
                  <a:lnTo>
                    <a:pt x="1065847" y="329405"/>
                  </a:lnTo>
                  <a:lnTo>
                    <a:pt x="1047713" y="434180"/>
                  </a:lnTo>
                  <a:lnTo>
                    <a:pt x="728190" y="845073"/>
                  </a:lnTo>
                  <a:lnTo>
                    <a:pt x="669264" y="851013"/>
                  </a:lnTo>
                  <a:cubicBezTo>
                    <a:pt x="386290" y="851013"/>
                    <a:pt x="143499" y="678966"/>
                    <a:pt x="39789" y="433769"/>
                  </a:cubicBezTo>
                  <a:lnTo>
                    <a:pt x="0" y="305591"/>
                  </a:lnTo>
                  <a:lnTo>
                    <a:pt x="238743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082ADF9-522A-DB68-A9F7-AB4F27E49140}"/>
                </a:ext>
              </a:extLst>
            </p:cNvPr>
            <p:cNvSpPr/>
            <p:nvPr/>
          </p:nvSpPr>
          <p:spPr bwMode="auto">
            <a:xfrm>
              <a:off x="3324994" y="2533151"/>
              <a:ext cx="735064" cy="735064"/>
            </a:xfrm>
            <a:prstGeom prst="ellipse">
              <a:avLst/>
            </a:prstGeom>
            <a:solidFill>
              <a:schemeClr val="bg1"/>
            </a:solidFill>
            <a:ln w="698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BF122F2-38CF-CD9B-3CFD-EB16C5E98111}"/>
                </a:ext>
              </a:extLst>
            </p:cNvPr>
            <p:cNvSpPr/>
            <p:nvPr/>
          </p:nvSpPr>
          <p:spPr bwMode="auto">
            <a:xfrm>
              <a:off x="6986232" y="2240759"/>
              <a:ext cx="1319848" cy="1319848"/>
            </a:xfrm>
            <a:prstGeom prst="ellipse">
              <a:avLst/>
            </a:prstGeom>
            <a:solidFill>
              <a:schemeClr val="bg1"/>
            </a:solidFill>
            <a:ln w="1905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3857265-73A1-13D0-37AB-0DA946CD4A86}"/>
                </a:ext>
              </a:extLst>
            </p:cNvPr>
            <p:cNvSpPr/>
            <p:nvPr/>
          </p:nvSpPr>
          <p:spPr bwMode="auto">
            <a:xfrm>
              <a:off x="7041924" y="2314896"/>
              <a:ext cx="1171576" cy="1171576"/>
            </a:xfrm>
            <a:prstGeom prst="ellipse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3" name="Freeform: Shape 81">
              <a:extLst>
                <a:ext uri="{FF2B5EF4-FFF2-40B4-BE49-F238E27FC236}">
                  <a16:creationId xmlns:a16="http://schemas.microsoft.com/office/drawing/2014/main" id="{10A4E3F0-3822-67E1-9837-D5F8E2767D13}"/>
                </a:ext>
              </a:extLst>
            </p:cNvPr>
            <p:cNvSpPr/>
            <p:nvPr/>
          </p:nvSpPr>
          <p:spPr bwMode="auto">
            <a:xfrm>
              <a:off x="7054174" y="2756756"/>
              <a:ext cx="913929" cy="729716"/>
            </a:xfrm>
            <a:custGeom>
              <a:avLst/>
              <a:gdLst>
                <a:gd name="connsiteX0" fmla="*/ 238743 w 1131056"/>
                <a:gd name="connsiteY0" fmla="*/ 0 h 851013"/>
                <a:gd name="connsiteX1" fmla="*/ 274871 w 1131056"/>
                <a:gd name="connsiteY1" fmla="*/ 0 h 851013"/>
                <a:gd name="connsiteX2" fmla="*/ 274322 w 1131056"/>
                <a:gd name="connsiteY2" fmla="*/ 1012 h 851013"/>
                <a:gd name="connsiteX3" fmla="*/ 240639 w 1131056"/>
                <a:gd name="connsiteY3" fmla="*/ 167852 h 851013"/>
                <a:gd name="connsiteX4" fmla="*/ 669264 w 1131056"/>
                <a:gd name="connsiteY4" fmla="*/ 596477 h 851013"/>
                <a:gd name="connsiteX5" fmla="*/ 1064206 w 1131056"/>
                <a:gd name="connsiteY5" fmla="*/ 334692 h 851013"/>
                <a:gd name="connsiteX6" fmla="*/ 1065847 w 1131056"/>
                <a:gd name="connsiteY6" fmla="*/ 329405 h 851013"/>
                <a:gd name="connsiteX7" fmla="*/ 1131056 w 1131056"/>
                <a:gd name="connsiteY7" fmla="*/ 329405 h 851013"/>
                <a:gd name="connsiteX8" fmla="*/ 728190 w 1131056"/>
                <a:gd name="connsiteY8" fmla="*/ 845073 h 851013"/>
                <a:gd name="connsiteX9" fmla="*/ 669264 w 1131056"/>
                <a:gd name="connsiteY9" fmla="*/ 851013 h 851013"/>
                <a:gd name="connsiteX10" fmla="*/ 39789 w 1131056"/>
                <a:gd name="connsiteY10" fmla="*/ 433769 h 851013"/>
                <a:gd name="connsiteX11" fmla="*/ 0 w 1131056"/>
                <a:gd name="connsiteY11" fmla="*/ 305591 h 851013"/>
                <a:gd name="connsiteX0" fmla="*/ 238743 w 1065847"/>
                <a:gd name="connsiteY0" fmla="*/ 0 h 851013"/>
                <a:gd name="connsiteX1" fmla="*/ 274871 w 1065847"/>
                <a:gd name="connsiteY1" fmla="*/ 0 h 851013"/>
                <a:gd name="connsiteX2" fmla="*/ 274322 w 1065847"/>
                <a:gd name="connsiteY2" fmla="*/ 1012 h 851013"/>
                <a:gd name="connsiteX3" fmla="*/ 240639 w 1065847"/>
                <a:gd name="connsiteY3" fmla="*/ 167852 h 851013"/>
                <a:gd name="connsiteX4" fmla="*/ 669264 w 1065847"/>
                <a:gd name="connsiteY4" fmla="*/ 596477 h 851013"/>
                <a:gd name="connsiteX5" fmla="*/ 1064206 w 1065847"/>
                <a:gd name="connsiteY5" fmla="*/ 334692 h 851013"/>
                <a:gd name="connsiteX6" fmla="*/ 1065847 w 1065847"/>
                <a:gd name="connsiteY6" fmla="*/ 329405 h 851013"/>
                <a:gd name="connsiteX7" fmla="*/ 1045331 w 1065847"/>
                <a:gd name="connsiteY7" fmla="*/ 434180 h 851013"/>
                <a:gd name="connsiteX8" fmla="*/ 728190 w 1065847"/>
                <a:gd name="connsiteY8" fmla="*/ 845073 h 851013"/>
                <a:gd name="connsiteX9" fmla="*/ 669264 w 1065847"/>
                <a:gd name="connsiteY9" fmla="*/ 851013 h 851013"/>
                <a:gd name="connsiteX10" fmla="*/ 39789 w 1065847"/>
                <a:gd name="connsiteY10" fmla="*/ 433769 h 851013"/>
                <a:gd name="connsiteX11" fmla="*/ 0 w 1065847"/>
                <a:gd name="connsiteY11" fmla="*/ 305591 h 851013"/>
                <a:gd name="connsiteX12" fmla="*/ 238743 w 1065847"/>
                <a:gd name="connsiteY12" fmla="*/ 0 h 851013"/>
                <a:gd name="connsiteX0" fmla="*/ 238743 w 1065847"/>
                <a:gd name="connsiteY0" fmla="*/ 0 h 851013"/>
                <a:gd name="connsiteX1" fmla="*/ 274871 w 1065847"/>
                <a:gd name="connsiteY1" fmla="*/ 0 h 851013"/>
                <a:gd name="connsiteX2" fmla="*/ 274322 w 1065847"/>
                <a:gd name="connsiteY2" fmla="*/ 1012 h 851013"/>
                <a:gd name="connsiteX3" fmla="*/ 240639 w 1065847"/>
                <a:gd name="connsiteY3" fmla="*/ 167852 h 851013"/>
                <a:gd name="connsiteX4" fmla="*/ 669264 w 1065847"/>
                <a:gd name="connsiteY4" fmla="*/ 596477 h 851013"/>
                <a:gd name="connsiteX5" fmla="*/ 1064206 w 1065847"/>
                <a:gd name="connsiteY5" fmla="*/ 334692 h 851013"/>
                <a:gd name="connsiteX6" fmla="*/ 1065847 w 1065847"/>
                <a:gd name="connsiteY6" fmla="*/ 329405 h 851013"/>
                <a:gd name="connsiteX7" fmla="*/ 1047713 w 1065847"/>
                <a:gd name="connsiteY7" fmla="*/ 434180 h 851013"/>
                <a:gd name="connsiteX8" fmla="*/ 728190 w 1065847"/>
                <a:gd name="connsiteY8" fmla="*/ 845073 h 851013"/>
                <a:gd name="connsiteX9" fmla="*/ 669264 w 1065847"/>
                <a:gd name="connsiteY9" fmla="*/ 851013 h 851013"/>
                <a:gd name="connsiteX10" fmla="*/ 39789 w 1065847"/>
                <a:gd name="connsiteY10" fmla="*/ 433769 h 851013"/>
                <a:gd name="connsiteX11" fmla="*/ 0 w 1065847"/>
                <a:gd name="connsiteY11" fmla="*/ 305591 h 851013"/>
                <a:gd name="connsiteX12" fmla="*/ 238743 w 1065847"/>
                <a:gd name="connsiteY12" fmla="*/ 0 h 85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847" h="851013">
                  <a:moveTo>
                    <a:pt x="238743" y="0"/>
                  </a:moveTo>
                  <a:lnTo>
                    <a:pt x="274871" y="0"/>
                  </a:lnTo>
                  <a:lnTo>
                    <a:pt x="274322" y="1012"/>
                  </a:lnTo>
                  <a:cubicBezTo>
                    <a:pt x="252633" y="52292"/>
                    <a:pt x="240639" y="108671"/>
                    <a:pt x="240639" y="167852"/>
                  </a:cubicBezTo>
                  <a:cubicBezTo>
                    <a:pt x="240639" y="404575"/>
                    <a:pt x="432541" y="596477"/>
                    <a:pt x="669264" y="596477"/>
                  </a:cubicBezTo>
                  <a:cubicBezTo>
                    <a:pt x="846806" y="596477"/>
                    <a:pt x="999137" y="488532"/>
                    <a:pt x="1064206" y="334692"/>
                  </a:cubicBezTo>
                  <a:lnTo>
                    <a:pt x="1065847" y="329405"/>
                  </a:lnTo>
                  <a:lnTo>
                    <a:pt x="1047713" y="434180"/>
                  </a:lnTo>
                  <a:lnTo>
                    <a:pt x="728190" y="845073"/>
                  </a:lnTo>
                  <a:lnTo>
                    <a:pt x="669264" y="851013"/>
                  </a:lnTo>
                  <a:cubicBezTo>
                    <a:pt x="386290" y="851013"/>
                    <a:pt x="143499" y="678966"/>
                    <a:pt x="39789" y="433769"/>
                  </a:cubicBezTo>
                  <a:lnTo>
                    <a:pt x="0" y="305591"/>
                  </a:lnTo>
                  <a:lnTo>
                    <a:pt x="238743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370BFB4-7794-BA74-C8C7-BD66877311F1}"/>
                </a:ext>
              </a:extLst>
            </p:cNvPr>
            <p:cNvSpPr/>
            <p:nvPr/>
          </p:nvSpPr>
          <p:spPr bwMode="auto">
            <a:xfrm>
              <a:off x="7260180" y="2533151"/>
              <a:ext cx="735064" cy="735064"/>
            </a:xfrm>
            <a:prstGeom prst="ellipse">
              <a:avLst/>
            </a:prstGeom>
            <a:solidFill>
              <a:schemeClr val="bg1"/>
            </a:solidFill>
            <a:ln w="698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00E953-B21C-6607-FE28-F76B2D5A6517}"/>
                </a:ext>
              </a:extLst>
            </p:cNvPr>
            <p:cNvSpPr/>
            <p:nvPr/>
          </p:nvSpPr>
          <p:spPr bwMode="auto">
            <a:xfrm>
              <a:off x="6731756" y="3628709"/>
              <a:ext cx="1828800" cy="276999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Project Manager(s)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C41CC3-42DF-668B-70B8-3E10D103FE6B}"/>
                </a:ext>
              </a:extLst>
            </p:cNvPr>
            <p:cNvSpPr/>
            <p:nvPr/>
          </p:nvSpPr>
          <p:spPr bwMode="auto">
            <a:xfrm>
              <a:off x="2797889" y="2107299"/>
              <a:ext cx="1798903" cy="1790879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spcFirstLastPara="1" vert="horz" wrap="square" lIns="0" tIns="0" rIns="0" bIns="0" numCol="1" rtlCol="0" anchor="t" anchorCtr="0" compatLnSpc="1">
              <a:prstTxWarp prst="textArchUp">
                <a:avLst/>
              </a:prstTxWarp>
              <a:noAutofit/>
            </a:bodyPr>
            <a:lstStyle/>
            <a:p>
              <a:pPr algn="ctr" defTabSz="455595" eaLnBrk="0" fontAlgn="base" hangingPunct="0"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b="1" spc="200" dirty="0">
                  <a:solidFill>
                    <a:schemeClr val="tx2"/>
                  </a:solidFill>
                  <a:latin typeface="+mj-lt"/>
                </a:rPr>
                <a:t>PROJECT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5E4B06-B8E5-FE80-446A-79663ADF1E00}"/>
                </a:ext>
              </a:extLst>
            </p:cNvPr>
            <p:cNvSpPr/>
            <p:nvPr/>
          </p:nvSpPr>
          <p:spPr bwMode="auto">
            <a:xfrm>
              <a:off x="6746705" y="2107299"/>
              <a:ext cx="1798903" cy="1790879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spcFirstLastPara="1" vert="horz" wrap="square" lIns="0" tIns="0" rIns="0" bIns="0" numCol="1" rtlCol="0" anchor="t" anchorCtr="0" compatLnSpc="1">
              <a:prstTxWarp prst="textArchUp">
                <a:avLst/>
              </a:prstTxWarp>
              <a:noAutofit/>
            </a:bodyPr>
            <a:lstStyle/>
            <a:p>
              <a:pPr algn="ctr" defTabSz="455595" eaLnBrk="0" fontAlgn="base" hangingPunct="0"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b="1" cap="all" spc="200" dirty="0">
                  <a:solidFill>
                    <a:schemeClr val="tx2"/>
                  </a:solidFill>
                  <a:latin typeface="+mj-lt"/>
                </a:rPr>
                <a:t>External Org.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0AABF0-FD20-FC0D-B4D0-2BC4C3306A58}"/>
                </a:ext>
              </a:extLst>
            </p:cNvPr>
            <p:cNvSpPr/>
            <p:nvPr/>
          </p:nvSpPr>
          <p:spPr bwMode="auto">
            <a:xfrm>
              <a:off x="3148700" y="3628709"/>
              <a:ext cx="1097280" cy="276999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Sponsor(s)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4DC0A4-F55D-9350-FE87-043271FFD100}"/>
                </a:ext>
              </a:extLst>
            </p:cNvPr>
            <p:cNvSpPr/>
            <p:nvPr/>
          </p:nvSpPr>
          <p:spPr bwMode="auto">
            <a:xfrm>
              <a:off x="4881477" y="2802396"/>
              <a:ext cx="1557286" cy="62865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Project</a:t>
              </a:r>
              <a:br>
                <a:rPr lang="en-US" sz="1600" dirty="0">
                  <a:solidFill>
                    <a:schemeClr val="tx2"/>
                  </a:solidFill>
                  <a:latin typeface="+mj-lt"/>
                </a:rPr>
              </a:br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Manager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179988-0D5C-1356-0898-18C57AA328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21310" y="4169234"/>
              <a:ext cx="0" cy="147046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CC5ED1-C453-4491-35AB-AF6347E6E7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41045" y="4169234"/>
              <a:ext cx="0" cy="147046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A74417-EA23-E94D-C7F0-E1F13E8031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81840" y="4169234"/>
              <a:ext cx="0" cy="147046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2CF3C06-7807-69BD-EBD5-99C7F793DF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02237" y="4169234"/>
              <a:ext cx="0" cy="147046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sp>
          <p:nvSpPr>
            <p:cNvPr id="22" name="Right Bracket 21">
              <a:extLst>
                <a:ext uri="{FF2B5EF4-FFF2-40B4-BE49-F238E27FC236}">
                  <a16:creationId xmlns:a16="http://schemas.microsoft.com/office/drawing/2014/main" id="{FF28BE9B-075B-0BFC-D596-8C47B0ED0414}"/>
                </a:ext>
              </a:extLst>
            </p:cNvPr>
            <p:cNvSpPr/>
            <p:nvPr/>
          </p:nvSpPr>
          <p:spPr bwMode="auto">
            <a:xfrm rot="16200000">
              <a:off x="5585020" y="3630665"/>
              <a:ext cx="152846" cy="3968750"/>
            </a:xfrm>
            <a:prstGeom prst="rightBracket">
              <a:avLst>
                <a:gd name="adj" fmla="val 66345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23B815-BE49-3249-C999-2A862B9D0D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01244" y="5538616"/>
              <a:ext cx="0" cy="147046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47B6B4-D065-0B19-AD8E-21FF343385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21641" y="5538616"/>
              <a:ext cx="0" cy="147046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0E501F-19CF-92E0-7BB9-054B7D9F5AC7}"/>
                </a:ext>
              </a:extLst>
            </p:cNvPr>
            <p:cNvCxnSpPr>
              <a:cxnSpLocks/>
              <a:stCxn id="41" idx="2"/>
              <a:endCxn id="22" idx="2"/>
            </p:cNvCxnSpPr>
            <p:nvPr/>
          </p:nvCxnSpPr>
          <p:spPr bwMode="auto">
            <a:xfrm flipH="1">
              <a:off x="5661443" y="5139241"/>
              <a:ext cx="1" cy="399377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sp>
          <p:nvSpPr>
            <p:cNvPr id="26" name="Rectangle: Top Corners Rounded 121">
              <a:extLst>
                <a:ext uri="{FF2B5EF4-FFF2-40B4-BE49-F238E27FC236}">
                  <a16:creationId xmlns:a16="http://schemas.microsoft.com/office/drawing/2014/main" id="{D46CA39E-422C-01BD-8D21-AD7C369BE167}"/>
                </a:ext>
              </a:extLst>
            </p:cNvPr>
            <p:cNvSpPr/>
            <p:nvPr/>
          </p:nvSpPr>
          <p:spPr bwMode="auto">
            <a:xfrm>
              <a:off x="3085738" y="5692695"/>
              <a:ext cx="1190217" cy="822960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27" name="Rectangle: Rounded Corners 122">
              <a:extLst>
                <a:ext uri="{FF2B5EF4-FFF2-40B4-BE49-F238E27FC236}">
                  <a16:creationId xmlns:a16="http://schemas.microsoft.com/office/drawing/2014/main" id="{E9A37D59-2476-B694-A12F-76D2F646EA1D}"/>
                </a:ext>
              </a:extLst>
            </p:cNvPr>
            <p:cNvSpPr/>
            <p:nvPr/>
          </p:nvSpPr>
          <p:spPr bwMode="auto">
            <a:xfrm>
              <a:off x="3085738" y="5794184"/>
              <a:ext cx="1190217" cy="72147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25400" dist="12700" dir="5400000">
                <a:prstClr val="black">
                  <a:alpha val="10000"/>
                </a:prstClr>
              </a:innerShdw>
            </a:effectLst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400" dirty="0">
                  <a:latin typeface="+mj-lt"/>
                </a:rPr>
                <a:t>Integration</a:t>
              </a:r>
              <a:br>
                <a:rPr lang="en-US" sz="1400" dirty="0">
                  <a:latin typeface="+mj-lt"/>
                </a:rPr>
              </a:br>
              <a:r>
                <a:rPr lang="en-US" sz="1400" dirty="0">
                  <a:latin typeface="+mj-lt"/>
                </a:rPr>
                <a:t>Lead(s)</a:t>
              </a:r>
            </a:p>
          </p:txBody>
        </p:sp>
        <p:sp>
          <p:nvSpPr>
            <p:cNvPr id="28" name="Rectangle: Top Corners Rounded 123">
              <a:extLst>
                <a:ext uri="{FF2B5EF4-FFF2-40B4-BE49-F238E27FC236}">
                  <a16:creationId xmlns:a16="http://schemas.microsoft.com/office/drawing/2014/main" id="{3E4C7338-20DD-F290-6E9E-1A18B7294AFB}"/>
                </a:ext>
              </a:extLst>
            </p:cNvPr>
            <p:cNvSpPr/>
            <p:nvPr/>
          </p:nvSpPr>
          <p:spPr bwMode="auto">
            <a:xfrm>
              <a:off x="4406136" y="5692695"/>
              <a:ext cx="1190217" cy="822960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29" name="Rectangle: Rounded Corners 124">
              <a:extLst>
                <a:ext uri="{FF2B5EF4-FFF2-40B4-BE49-F238E27FC236}">
                  <a16:creationId xmlns:a16="http://schemas.microsoft.com/office/drawing/2014/main" id="{A7B94979-CAB6-E6FB-2B54-6CF110C1FDCE}"/>
                </a:ext>
              </a:extLst>
            </p:cNvPr>
            <p:cNvSpPr/>
            <p:nvPr/>
          </p:nvSpPr>
          <p:spPr bwMode="auto">
            <a:xfrm>
              <a:off x="4406136" y="5794184"/>
              <a:ext cx="1190217" cy="72147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25400" dist="12700" dir="5400000">
                <a:prstClr val="black">
                  <a:alpha val="10000"/>
                </a:prstClr>
              </a:innerShdw>
            </a:effectLst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400" dirty="0">
                  <a:latin typeface="+mj-lt"/>
                </a:rPr>
                <a:t>Application Lead(s)</a:t>
              </a:r>
            </a:p>
          </p:txBody>
        </p:sp>
        <p:sp>
          <p:nvSpPr>
            <p:cNvPr id="30" name="Rectangle: Top Corners Rounded 125">
              <a:extLst>
                <a:ext uri="{FF2B5EF4-FFF2-40B4-BE49-F238E27FC236}">
                  <a16:creationId xmlns:a16="http://schemas.microsoft.com/office/drawing/2014/main" id="{B898DDDC-0031-9A32-BFCE-9FD9BA80B401}"/>
                </a:ext>
              </a:extLst>
            </p:cNvPr>
            <p:cNvSpPr/>
            <p:nvPr/>
          </p:nvSpPr>
          <p:spPr bwMode="auto">
            <a:xfrm>
              <a:off x="5726533" y="5692695"/>
              <a:ext cx="1190217" cy="822960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31" name="Rectangle: Rounded Corners 126">
              <a:extLst>
                <a:ext uri="{FF2B5EF4-FFF2-40B4-BE49-F238E27FC236}">
                  <a16:creationId xmlns:a16="http://schemas.microsoft.com/office/drawing/2014/main" id="{36616572-D5A2-4D06-62E1-8E7C0047B655}"/>
                </a:ext>
              </a:extLst>
            </p:cNvPr>
            <p:cNvSpPr/>
            <p:nvPr/>
          </p:nvSpPr>
          <p:spPr bwMode="auto">
            <a:xfrm>
              <a:off x="5726533" y="5794184"/>
              <a:ext cx="1190217" cy="72147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25400" dist="12700" dir="5400000">
                <a:prstClr val="black">
                  <a:alpha val="10000"/>
                </a:prstClr>
              </a:innerShdw>
            </a:effectLst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400" dirty="0">
                  <a:latin typeface="+mj-lt"/>
                </a:rPr>
                <a:t>Hardware Lead(s)</a:t>
              </a:r>
            </a:p>
          </p:txBody>
        </p:sp>
        <p:sp>
          <p:nvSpPr>
            <p:cNvPr id="32" name="Rectangle: Top Corners Rounded 127">
              <a:extLst>
                <a:ext uri="{FF2B5EF4-FFF2-40B4-BE49-F238E27FC236}">
                  <a16:creationId xmlns:a16="http://schemas.microsoft.com/office/drawing/2014/main" id="{1168A3D1-2454-FFC8-B5BB-FECDA7367F77}"/>
                </a:ext>
              </a:extLst>
            </p:cNvPr>
            <p:cNvSpPr/>
            <p:nvPr/>
          </p:nvSpPr>
          <p:spPr bwMode="auto">
            <a:xfrm>
              <a:off x="7046931" y="5692695"/>
              <a:ext cx="1190217" cy="822960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33" name="Rectangle: Rounded Corners 128">
              <a:extLst>
                <a:ext uri="{FF2B5EF4-FFF2-40B4-BE49-F238E27FC236}">
                  <a16:creationId xmlns:a16="http://schemas.microsoft.com/office/drawing/2014/main" id="{57BE47CA-EE7C-1EEF-2C2C-F76C778186BD}"/>
                </a:ext>
              </a:extLst>
            </p:cNvPr>
            <p:cNvSpPr/>
            <p:nvPr/>
          </p:nvSpPr>
          <p:spPr bwMode="auto">
            <a:xfrm>
              <a:off x="7046931" y="5794184"/>
              <a:ext cx="1190217" cy="72147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25400" dist="12700" dir="5400000">
                <a:prstClr val="black">
                  <a:alpha val="10000"/>
                </a:prstClr>
              </a:innerShdw>
            </a:effectLst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400" dirty="0">
                  <a:latin typeface="+mj-lt"/>
                </a:rPr>
                <a:t>Tech Security Lead</a:t>
              </a:r>
            </a:p>
          </p:txBody>
        </p:sp>
        <p:sp>
          <p:nvSpPr>
            <p:cNvPr id="34" name="Rectangle: Top Corners Rounded 84">
              <a:extLst>
                <a:ext uri="{FF2B5EF4-FFF2-40B4-BE49-F238E27FC236}">
                  <a16:creationId xmlns:a16="http://schemas.microsoft.com/office/drawing/2014/main" id="{8818F982-6F60-5A34-A5EB-15542C35346E}"/>
                </a:ext>
              </a:extLst>
            </p:cNvPr>
            <p:cNvSpPr/>
            <p:nvPr/>
          </p:nvSpPr>
          <p:spPr bwMode="auto">
            <a:xfrm>
              <a:off x="1105142" y="4316280"/>
              <a:ext cx="1190217" cy="822960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35" name="Rectangle: Rounded Corners 96">
              <a:extLst>
                <a:ext uri="{FF2B5EF4-FFF2-40B4-BE49-F238E27FC236}">
                  <a16:creationId xmlns:a16="http://schemas.microsoft.com/office/drawing/2014/main" id="{8792955C-B69A-8DCB-252C-6A2B13B16329}"/>
                </a:ext>
              </a:extLst>
            </p:cNvPr>
            <p:cNvSpPr/>
            <p:nvPr/>
          </p:nvSpPr>
          <p:spPr bwMode="auto">
            <a:xfrm>
              <a:off x="1105142" y="4417769"/>
              <a:ext cx="1190217" cy="72147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25400" dist="12700" dir="5400000">
                <a:prstClr val="black">
                  <a:alpha val="10000"/>
                </a:prstClr>
              </a:innerShdw>
            </a:effectLst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400" dirty="0">
                  <a:latin typeface="+mj-lt"/>
                </a:rPr>
                <a:t>Legal</a:t>
              </a:r>
              <a:br>
                <a:rPr lang="en-US" sz="1400" dirty="0">
                  <a:latin typeface="+mj-lt"/>
                </a:rPr>
              </a:br>
              <a:r>
                <a:rPr lang="en-US" sz="1400" dirty="0">
                  <a:latin typeface="+mj-lt"/>
                </a:rPr>
                <a:t>Lead</a:t>
              </a:r>
            </a:p>
          </p:txBody>
        </p:sp>
        <p:sp>
          <p:nvSpPr>
            <p:cNvPr id="36" name="Rectangle: Top Corners Rounded 102">
              <a:extLst>
                <a:ext uri="{FF2B5EF4-FFF2-40B4-BE49-F238E27FC236}">
                  <a16:creationId xmlns:a16="http://schemas.microsoft.com/office/drawing/2014/main" id="{5A0627A7-E66B-467D-9F17-F33DA381926C}"/>
                </a:ext>
              </a:extLst>
            </p:cNvPr>
            <p:cNvSpPr/>
            <p:nvPr/>
          </p:nvSpPr>
          <p:spPr bwMode="auto">
            <a:xfrm>
              <a:off x="2425540" y="4316280"/>
              <a:ext cx="1190217" cy="822960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37" name="Rectangle: Rounded Corners 103">
              <a:extLst>
                <a:ext uri="{FF2B5EF4-FFF2-40B4-BE49-F238E27FC236}">
                  <a16:creationId xmlns:a16="http://schemas.microsoft.com/office/drawing/2014/main" id="{50DD576C-0D14-BE1D-280F-6119540F3E4F}"/>
                </a:ext>
              </a:extLst>
            </p:cNvPr>
            <p:cNvSpPr/>
            <p:nvPr/>
          </p:nvSpPr>
          <p:spPr bwMode="auto">
            <a:xfrm>
              <a:off x="2425540" y="4417769"/>
              <a:ext cx="1190217" cy="72147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25400" dist="12700" dir="5400000">
                <a:prstClr val="black">
                  <a:alpha val="10000"/>
                </a:prstClr>
              </a:innerShdw>
            </a:effectLst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400" dirty="0">
                  <a:latin typeface="+mj-lt"/>
                </a:rPr>
                <a:t>Finance</a:t>
              </a:r>
              <a:br>
                <a:rPr lang="en-US" sz="1400" dirty="0">
                  <a:latin typeface="+mj-lt"/>
                </a:rPr>
              </a:br>
              <a:r>
                <a:rPr lang="en-US" sz="1400" dirty="0">
                  <a:latin typeface="+mj-lt"/>
                </a:rPr>
                <a:t>Lead</a:t>
              </a:r>
            </a:p>
          </p:txBody>
        </p:sp>
        <p:sp>
          <p:nvSpPr>
            <p:cNvPr id="38" name="Rectangle: Top Corners Rounded 105">
              <a:extLst>
                <a:ext uri="{FF2B5EF4-FFF2-40B4-BE49-F238E27FC236}">
                  <a16:creationId xmlns:a16="http://schemas.microsoft.com/office/drawing/2014/main" id="{BDC71A83-0254-303B-9A22-D83BDA2CED09}"/>
                </a:ext>
              </a:extLst>
            </p:cNvPr>
            <p:cNvSpPr/>
            <p:nvPr/>
          </p:nvSpPr>
          <p:spPr bwMode="auto">
            <a:xfrm>
              <a:off x="3745937" y="4316280"/>
              <a:ext cx="1190217" cy="822960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39" name="Rectangle: Rounded Corners 106">
              <a:extLst>
                <a:ext uri="{FF2B5EF4-FFF2-40B4-BE49-F238E27FC236}">
                  <a16:creationId xmlns:a16="http://schemas.microsoft.com/office/drawing/2014/main" id="{CE496409-063B-7400-6554-7B784A9A0DD4}"/>
                </a:ext>
              </a:extLst>
            </p:cNvPr>
            <p:cNvSpPr/>
            <p:nvPr/>
          </p:nvSpPr>
          <p:spPr bwMode="auto">
            <a:xfrm>
              <a:off x="3745937" y="4417769"/>
              <a:ext cx="1190217" cy="72147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25400" dist="12700" dir="5400000">
                <a:prstClr val="black">
                  <a:alpha val="10000"/>
                </a:prstClr>
              </a:innerShdw>
            </a:effectLst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400" dirty="0">
                  <a:latin typeface="+mj-lt"/>
                </a:rPr>
                <a:t>Compliance Lead</a:t>
              </a:r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120BF56-48A2-7F13-3D9B-526C9102BC71}"/>
                </a:ext>
              </a:extLst>
            </p:cNvPr>
            <p:cNvSpPr/>
            <p:nvPr/>
          </p:nvSpPr>
          <p:spPr bwMode="auto">
            <a:xfrm>
              <a:off x="5066336" y="4316280"/>
              <a:ext cx="1190217" cy="822960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0BEBEE7-4F97-1480-19AC-3CAF9A0D078A}"/>
                </a:ext>
              </a:extLst>
            </p:cNvPr>
            <p:cNvSpPr/>
            <p:nvPr/>
          </p:nvSpPr>
          <p:spPr bwMode="auto">
            <a:xfrm>
              <a:off x="5066336" y="4417769"/>
              <a:ext cx="1190217" cy="72147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25400" dist="12700" dir="5400000">
                <a:prstClr val="black">
                  <a:alpha val="10000"/>
                </a:prstClr>
              </a:inn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400" dirty="0">
                  <a:latin typeface="+mj-lt"/>
                </a:rPr>
                <a:t>Technology </a:t>
              </a:r>
              <a:br>
                <a:rPr lang="en-US" sz="1400" dirty="0">
                  <a:latin typeface="+mj-lt"/>
                </a:rPr>
              </a:br>
              <a:r>
                <a:rPr lang="en-US" sz="1400" dirty="0">
                  <a:latin typeface="+mj-lt"/>
                </a:rPr>
                <a:t>Project Manager</a:t>
              </a:r>
            </a:p>
          </p:txBody>
        </p:sp>
        <p:sp>
          <p:nvSpPr>
            <p:cNvPr id="42" name="Rectangle: Top Corners Rounded 111">
              <a:extLst>
                <a:ext uri="{FF2B5EF4-FFF2-40B4-BE49-F238E27FC236}">
                  <a16:creationId xmlns:a16="http://schemas.microsoft.com/office/drawing/2014/main" id="{6949D5BD-B9A7-CAF7-050E-DBAF5D4C2D8A}"/>
                </a:ext>
              </a:extLst>
            </p:cNvPr>
            <p:cNvSpPr/>
            <p:nvPr/>
          </p:nvSpPr>
          <p:spPr bwMode="auto">
            <a:xfrm>
              <a:off x="6386732" y="4316280"/>
              <a:ext cx="1190217" cy="822960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43" name="Rectangle: Rounded Corners 112">
              <a:extLst>
                <a:ext uri="{FF2B5EF4-FFF2-40B4-BE49-F238E27FC236}">
                  <a16:creationId xmlns:a16="http://schemas.microsoft.com/office/drawing/2014/main" id="{77111419-14E2-3926-5A53-1C95F26C2F54}"/>
                </a:ext>
              </a:extLst>
            </p:cNvPr>
            <p:cNvSpPr/>
            <p:nvPr/>
          </p:nvSpPr>
          <p:spPr bwMode="auto">
            <a:xfrm>
              <a:off x="6386732" y="4417769"/>
              <a:ext cx="1190217" cy="72147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25400" dist="12700" dir="5400000">
                <a:prstClr val="black">
                  <a:alpha val="10000"/>
                </a:prstClr>
              </a:innerShdw>
            </a:effectLst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400" dirty="0">
                  <a:latin typeface="+mj-lt"/>
                </a:rPr>
                <a:t>Operations</a:t>
              </a:r>
              <a:br>
                <a:rPr lang="en-US" sz="1400" dirty="0">
                  <a:latin typeface="+mj-lt"/>
                </a:rPr>
              </a:br>
              <a:r>
                <a:rPr lang="en-US" sz="1400" dirty="0">
                  <a:latin typeface="+mj-lt"/>
                </a:rPr>
                <a:t>Lead</a:t>
              </a:r>
            </a:p>
          </p:txBody>
        </p:sp>
        <p:sp>
          <p:nvSpPr>
            <p:cNvPr id="44" name="Rectangle: Top Corners Rounded 114">
              <a:extLst>
                <a:ext uri="{FF2B5EF4-FFF2-40B4-BE49-F238E27FC236}">
                  <a16:creationId xmlns:a16="http://schemas.microsoft.com/office/drawing/2014/main" id="{38AAA692-EB0A-47B7-43E8-596F226300B1}"/>
                </a:ext>
              </a:extLst>
            </p:cNvPr>
            <p:cNvSpPr/>
            <p:nvPr/>
          </p:nvSpPr>
          <p:spPr bwMode="auto">
            <a:xfrm>
              <a:off x="7707131" y="4316280"/>
              <a:ext cx="1190217" cy="822960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45" name="Rectangle: Rounded Corners 115">
              <a:extLst>
                <a:ext uri="{FF2B5EF4-FFF2-40B4-BE49-F238E27FC236}">
                  <a16:creationId xmlns:a16="http://schemas.microsoft.com/office/drawing/2014/main" id="{E08B4EB1-828D-2440-65FD-0BD508E0CFC8}"/>
                </a:ext>
              </a:extLst>
            </p:cNvPr>
            <p:cNvSpPr/>
            <p:nvPr/>
          </p:nvSpPr>
          <p:spPr bwMode="auto">
            <a:xfrm>
              <a:off x="7707131" y="4417769"/>
              <a:ext cx="1190217" cy="72147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25400" dist="12700" dir="5400000">
                <a:prstClr val="black">
                  <a:alpha val="10000"/>
                </a:prstClr>
              </a:innerShdw>
            </a:effectLst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400" dirty="0">
                  <a:latin typeface="+mj-lt"/>
                </a:rPr>
                <a:t>Human Resource Lead</a:t>
              </a:r>
            </a:p>
          </p:txBody>
        </p:sp>
        <p:sp>
          <p:nvSpPr>
            <p:cNvPr id="46" name="Rectangle: Top Corners Rounded 117">
              <a:extLst>
                <a:ext uri="{FF2B5EF4-FFF2-40B4-BE49-F238E27FC236}">
                  <a16:creationId xmlns:a16="http://schemas.microsoft.com/office/drawing/2014/main" id="{B03E0910-8DBF-A62C-A4D9-934C430D5EE8}"/>
                </a:ext>
              </a:extLst>
            </p:cNvPr>
            <p:cNvSpPr/>
            <p:nvPr/>
          </p:nvSpPr>
          <p:spPr bwMode="auto">
            <a:xfrm>
              <a:off x="9027528" y="4316280"/>
              <a:ext cx="1190217" cy="822960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47" name="Rectangle: Rounded Corners 118">
              <a:extLst>
                <a:ext uri="{FF2B5EF4-FFF2-40B4-BE49-F238E27FC236}">
                  <a16:creationId xmlns:a16="http://schemas.microsoft.com/office/drawing/2014/main" id="{2C1F7F82-5013-742A-CE3B-1F414FBDB447}"/>
                </a:ext>
              </a:extLst>
            </p:cNvPr>
            <p:cNvSpPr/>
            <p:nvPr/>
          </p:nvSpPr>
          <p:spPr bwMode="auto">
            <a:xfrm>
              <a:off x="9027528" y="4417769"/>
              <a:ext cx="1190217" cy="72147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25400" dist="12700" dir="5400000">
                <a:prstClr val="black">
                  <a:alpha val="10000"/>
                </a:prstClr>
              </a:innerShdw>
            </a:effectLst>
          </p:spPr>
          <p:txBody>
            <a:bodyPr vert="horz" wrap="square" lIns="54864" tIns="45720" rIns="5486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1400" dirty="0">
                  <a:latin typeface="+mj-lt"/>
                </a:rPr>
                <a:t>Marketing Lead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1670D29-E80F-5255-D8A0-ECFF4A32A882}"/>
                </a:ext>
              </a:extLst>
            </p:cNvPr>
            <p:cNvGrpSpPr/>
            <p:nvPr/>
          </p:nvGrpSpPr>
          <p:grpSpPr>
            <a:xfrm>
              <a:off x="5417861" y="1705897"/>
              <a:ext cx="484518" cy="485814"/>
              <a:chOff x="-7203043" y="1213040"/>
              <a:chExt cx="2278094" cy="2284189"/>
            </a:xfrm>
          </p:grpSpPr>
          <p:sp>
            <p:nvSpPr>
              <p:cNvPr id="73" name="Freeform: Shape 195">
                <a:extLst>
                  <a:ext uri="{FF2B5EF4-FFF2-40B4-BE49-F238E27FC236}">
                    <a16:creationId xmlns:a16="http://schemas.microsoft.com/office/drawing/2014/main" id="{67EAC084-3FC4-FA02-978E-2DC4C5BB5F0B}"/>
                  </a:ext>
                </a:extLst>
              </p:cNvPr>
              <p:cNvSpPr/>
              <p:nvPr/>
            </p:nvSpPr>
            <p:spPr>
              <a:xfrm>
                <a:off x="-6424945" y="1213040"/>
                <a:ext cx="718375" cy="718375"/>
              </a:xfrm>
              <a:custGeom>
                <a:avLst/>
                <a:gdLst>
                  <a:gd name="connsiteX0" fmla="*/ 718376 w 718375"/>
                  <a:gd name="connsiteY0" fmla="*/ 359188 h 718375"/>
                  <a:gd name="connsiteX1" fmla="*/ 359188 w 718375"/>
                  <a:gd name="connsiteY1" fmla="*/ 718376 h 718375"/>
                  <a:gd name="connsiteX2" fmla="*/ 0 w 718375"/>
                  <a:gd name="connsiteY2" fmla="*/ 359188 h 718375"/>
                  <a:gd name="connsiteX3" fmla="*/ 359188 w 718375"/>
                  <a:gd name="connsiteY3" fmla="*/ 0 h 718375"/>
                  <a:gd name="connsiteX4" fmla="*/ 718376 w 718375"/>
                  <a:gd name="connsiteY4" fmla="*/ 359188 h 71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375" h="718375">
                    <a:moveTo>
                      <a:pt x="718376" y="359188"/>
                    </a:moveTo>
                    <a:cubicBezTo>
                      <a:pt x="718376" y="557562"/>
                      <a:pt x="557562" y="718376"/>
                      <a:pt x="359188" y="718376"/>
                    </a:cubicBezTo>
                    <a:cubicBezTo>
                      <a:pt x="160814" y="718376"/>
                      <a:pt x="0" y="557562"/>
                      <a:pt x="0" y="359188"/>
                    </a:cubicBezTo>
                    <a:cubicBezTo>
                      <a:pt x="0" y="160814"/>
                      <a:pt x="160814" y="0"/>
                      <a:pt x="359188" y="0"/>
                    </a:cubicBezTo>
                    <a:cubicBezTo>
                      <a:pt x="557562" y="0"/>
                      <a:pt x="718376" y="160814"/>
                      <a:pt x="718376" y="359188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226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196">
                <a:extLst>
                  <a:ext uri="{FF2B5EF4-FFF2-40B4-BE49-F238E27FC236}">
                    <a16:creationId xmlns:a16="http://schemas.microsoft.com/office/drawing/2014/main" id="{AC010701-B5DD-4B32-EE01-F0BE7A4B8875}"/>
                  </a:ext>
                </a:extLst>
              </p:cNvPr>
              <p:cNvSpPr/>
              <p:nvPr/>
            </p:nvSpPr>
            <p:spPr>
              <a:xfrm>
                <a:off x="-6689550" y="1967611"/>
                <a:ext cx="1247584" cy="622649"/>
              </a:xfrm>
              <a:custGeom>
                <a:avLst/>
                <a:gdLst>
                  <a:gd name="connsiteX0" fmla="*/ 1247585 w 1247584"/>
                  <a:gd name="connsiteY0" fmla="*/ 622649 h 622649"/>
                  <a:gd name="connsiteX1" fmla="*/ 623792 w 1247584"/>
                  <a:gd name="connsiteY1" fmla="*/ 0 h 622649"/>
                  <a:gd name="connsiteX2" fmla="*/ 0 w 1247584"/>
                  <a:gd name="connsiteY2" fmla="*/ 622649 h 622649"/>
                  <a:gd name="connsiteX3" fmla="*/ 1247585 w 1247584"/>
                  <a:gd name="connsiteY3" fmla="*/ 622649 h 62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7584" h="622649">
                    <a:moveTo>
                      <a:pt x="1247585" y="622649"/>
                    </a:moveTo>
                    <a:cubicBezTo>
                      <a:pt x="1246918" y="278701"/>
                      <a:pt x="967931" y="0"/>
                      <a:pt x="623792" y="0"/>
                    </a:cubicBezTo>
                    <a:cubicBezTo>
                      <a:pt x="279654" y="0"/>
                      <a:pt x="572" y="278606"/>
                      <a:pt x="0" y="622649"/>
                    </a:cubicBezTo>
                    <a:lnTo>
                      <a:pt x="1247585" y="622649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226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197">
                <a:extLst>
                  <a:ext uri="{FF2B5EF4-FFF2-40B4-BE49-F238E27FC236}">
                    <a16:creationId xmlns:a16="http://schemas.microsoft.com/office/drawing/2014/main" id="{2A0BEF79-2C9F-B55C-0BF6-28A3CD28F8DB}"/>
                  </a:ext>
                </a:extLst>
              </p:cNvPr>
              <p:cNvSpPr/>
              <p:nvPr/>
            </p:nvSpPr>
            <p:spPr>
              <a:xfrm>
                <a:off x="-6151197" y="2041239"/>
                <a:ext cx="170783" cy="497109"/>
              </a:xfrm>
              <a:custGeom>
                <a:avLst/>
                <a:gdLst>
                  <a:gd name="connsiteX0" fmla="*/ 169450 w 170783"/>
                  <a:gd name="connsiteY0" fmla="*/ 327088 h 497109"/>
                  <a:gd name="connsiteX1" fmla="*/ 129159 w 170783"/>
                  <a:gd name="connsiteY1" fmla="*/ 203740 h 497109"/>
                  <a:gd name="connsiteX2" fmla="*/ 95250 w 170783"/>
                  <a:gd name="connsiteY2" fmla="*/ 100013 h 497109"/>
                  <a:gd name="connsiteX3" fmla="*/ 119253 w 170783"/>
                  <a:gd name="connsiteY3" fmla="*/ 58483 h 497109"/>
                  <a:gd name="connsiteX4" fmla="*/ 153067 w 170783"/>
                  <a:gd name="connsiteY4" fmla="*/ 0 h 497109"/>
                  <a:gd name="connsiteX5" fmla="*/ 85439 w 170783"/>
                  <a:gd name="connsiteY5" fmla="*/ 0 h 497109"/>
                  <a:gd name="connsiteX6" fmla="*/ 17812 w 170783"/>
                  <a:gd name="connsiteY6" fmla="*/ 0 h 497109"/>
                  <a:gd name="connsiteX7" fmla="*/ 51625 w 170783"/>
                  <a:gd name="connsiteY7" fmla="*/ 58483 h 497109"/>
                  <a:gd name="connsiteX8" fmla="*/ 75533 w 170783"/>
                  <a:gd name="connsiteY8" fmla="*/ 100013 h 497109"/>
                  <a:gd name="connsiteX9" fmla="*/ 41719 w 170783"/>
                  <a:gd name="connsiteY9" fmla="*/ 203740 h 497109"/>
                  <a:gd name="connsiteX10" fmla="*/ 1333 w 170783"/>
                  <a:gd name="connsiteY10" fmla="*/ 327088 h 497109"/>
                  <a:gd name="connsiteX11" fmla="*/ 0 w 170783"/>
                  <a:gd name="connsiteY11" fmla="*/ 331089 h 497109"/>
                  <a:gd name="connsiteX12" fmla="*/ 3238 w 170783"/>
                  <a:gd name="connsiteY12" fmla="*/ 337471 h 497109"/>
                  <a:gd name="connsiteX13" fmla="*/ 41719 w 170783"/>
                  <a:gd name="connsiteY13" fmla="*/ 412051 h 497109"/>
                  <a:gd name="connsiteX14" fmla="*/ 85439 w 170783"/>
                  <a:gd name="connsiteY14" fmla="*/ 497110 h 497109"/>
                  <a:gd name="connsiteX15" fmla="*/ 129159 w 170783"/>
                  <a:gd name="connsiteY15" fmla="*/ 412051 h 497109"/>
                  <a:gd name="connsiteX16" fmla="*/ 167545 w 170783"/>
                  <a:gd name="connsiteY16" fmla="*/ 337471 h 497109"/>
                  <a:gd name="connsiteX17" fmla="*/ 170783 w 170783"/>
                  <a:gd name="connsiteY17" fmla="*/ 331089 h 497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0783" h="497109">
                    <a:moveTo>
                      <a:pt x="169450" y="327088"/>
                    </a:moveTo>
                    <a:lnTo>
                      <a:pt x="129159" y="203740"/>
                    </a:lnTo>
                    <a:lnTo>
                      <a:pt x="95250" y="100013"/>
                    </a:lnTo>
                    <a:lnTo>
                      <a:pt x="119253" y="58483"/>
                    </a:lnTo>
                    <a:lnTo>
                      <a:pt x="153067" y="0"/>
                    </a:lnTo>
                    <a:lnTo>
                      <a:pt x="85439" y="0"/>
                    </a:lnTo>
                    <a:lnTo>
                      <a:pt x="17812" y="0"/>
                    </a:lnTo>
                    <a:lnTo>
                      <a:pt x="51625" y="58483"/>
                    </a:lnTo>
                    <a:lnTo>
                      <a:pt x="75533" y="100013"/>
                    </a:lnTo>
                    <a:lnTo>
                      <a:pt x="41719" y="203740"/>
                    </a:lnTo>
                    <a:lnTo>
                      <a:pt x="1333" y="327088"/>
                    </a:lnTo>
                    <a:lnTo>
                      <a:pt x="0" y="331089"/>
                    </a:lnTo>
                    <a:lnTo>
                      <a:pt x="3238" y="337471"/>
                    </a:lnTo>
                    <a:lnTo>
                      <a:pt x="41719" y="412051"/>
                    </a:lnTo>
                    <a:lnTo>
                      <a:pt x="85439" y="497110"/>
                    </a:lnTo>
                    <a:lnTo>
                      <a:pt x="129159" y="412051"/>
                    </a:lnTo>
                    <a:lnTo>
                      <a:pt x="167545" y="337471"/>
                    </a:lnTo>
                    <a:lnTo>
                      <a:pt x="170783" y="331089"/>
                    </a:lnTo>
                    <a:close/>
                  </a:path>
                </a:pathLst>
              </a:custGeom>
              <a:solidFill>
                <a:srgbClr val="CF102D"/>
              </a:solidFill>
              <a:ln w="19050" cap="rnd">
                <a:solidFill>
                  <a:srgbClr val="00226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198">
                <a:extLst>
                  <a:ext uri="{FF2B5EF4-FFF2-40B4-BE49-F238E27FC236}">
                    <a16:creationId xmlns:a16="http://schemas.microsoft.com/office/drawing/2014/main" id="{810DF9A3-D285-55BA-9DA0-0439433E5548}"/>
                  </a:ext>
                </a:extLst>
              </p:cNvPr>
              <p:cNvSpPr/>
              <p:nvPr/>
            </p:nvSpPr>
            <p:spPr>
              <a:xfrm>
                <a:off x="-7081884" y="2926873"/>
                <a:ext cx="2032254" cy="314134"/>
              </a:xfrm>
              <a:custGeom>
                <a:avLst/>
                <a:gdLst>
                  <a:gd name="connsiteX0" fmla="*/ 0 w 2032254"/>
                  <a:gd name="connsiteY0" fmla="*/ 314134 h 314134"/>
                  <a:gd name="connsiteX1" fmla="*/ 0 w 2032254"/>
                  <a:gd name="connsiteY1" fmla="*/ 0 h 314134"/>
                  <a:gd name="connsiteX2" fmla="*/ 2032254 w 2032254"/>
                  <a:gd name="connsiteY2" fmla="*/ 0 h 314134"/>
                  <a:gd name="connsiteX3" fmla="*/ 2032254 w 2032254"/>
                  <a:gd name="connsiteY3" fmla="*/ 314134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254" h="314134">
                    <a:moveTo>
                      <a:pt x="0" y="314134"/>
                    </a:moveTo>
                    <a:lnTo>
                      <a:pt x="0" y="0"/>
                    </a:lnTo>
                    <a:lnTo>
                      <a:pt x="2032254" y="0"/>
                    </a:lnTo>
                    <a:lnTo>
                      <a:pt x="2032254" y="314134"/>
                    </a:lnTo>
                  </a:path>
                </a:pathLst>
              </a:custGeom>
              <a:noFill/>
              <a:ln w="19050" cap="rnd">
                <a:solidFill>
                  <a:srgbClr val="00226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199">
                <a:extLst>
                  <a:ext uri="{FF2B5EF4-FFF2-40B4-BE49-F238E27FC236}">
                    <a16:creationId xmlns:a16="http://schemas.microsoft.com/office/drawing/2014/main" id="{68343651-D0BC-1DD5-A431-CFDA2B0F5A3D}"/>
                  </a:ext>
                </a:extLst>
              </p:cNvPr>
              <p:cNvSpPr/>
              <p:nvPr/>
            </p:nvSpPr>
            <p:spPr>
              <a:xfrm>
                <a:off x="-6065758" y="2602261"/>
                <a:ext cx="9525" cy="638746"/>
              </a:xfrm>
              <a:custGeom>
                <a:avLst/>
                <a:gdLst>
                  <a:gd name="connsiteX0" fmla="*/ 0 w 9525"/>
                  <a:gd name="connsiteY0" fmla="*/ 0 h 638746"/>
                  <a:gd name="connsiteX1" fmla="*/ 0 w 9525"/>
                  <a:gd name="connsiteY1" fmla="*/ 638746 h 638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638746">
                    <a:moveTo>
                      <a:pt x="0" y="0"/>
                    </a:moveTo>
                    <a:lnTo>
                      <a:pt x="0" y="638746"/>
                    </a:lnTo>
                  </a:path>
                </a:pathLst>
              </a:custGeom>
              <a:ln w="19050" cap="rnd">
                <a:solidFill>
                  <a:srgbClr val="00226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200">
                <a:extLst>
                  <a:ext uri="{FF2B5EF4-FFF2-40B4-BE49-F238E27FC236}">
                    <a16:creationId xmlns:a16="http://schemas.microsoft.com/office/drawing/2014/main" id="{A6A05450-48A7-B5A0-4725-873CAC13BD4B}"/>
                  </a:ext>
                </a:extLst>
              </p:cNvPr>
              <p:cNvSpPr/>
              <p:nvPr/>
            </p:nvSpPr>
            <p:spPr>
              <a:xfrm>
                <a:off x="-7203043" y="3250723"/>
                <a:ext cx="246507" cy="246506"/>
              </a:xfrm>
              <a:custGeom>
                <a:avLst/>
                <a:gdLst>
                  <a:gd name="connsiteX0" fmla="*/ 246507 w 246507"/>
                  <a:gd name="connsiteY0" fmla="*/ 123254 h 246506"/>
                  <a:gd name="connsiteX1" fmla="*/ 123253 w 246507"/>
                  <a:gd name="connsiteY1" fmla="*/ 246507 h 246506"/>
                  <a:gd name="connsiteX2" fmla="*/ 0 w 246507"/>
                  <a:gd name="connsiteY2" fmla="*/ 123254 h 246506"/>
                  <a:gd name="connsiteX3" fmla="*/ 123253 w 246507"/>
                  <a:gd name="connsiteY3" fmla="*/ 0 h 246506"/>
                  <a:gd name="connsiteX4" fmla="*/ 246507 w 246507"/>
                  <a:gd name="connsiteY4" fmla="*/ 123254 h 24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07" h="246506">
                    <a:moveTo>
                      <a:pt x="246507" y="123254"/>
                    </a:moveTo>
                    <a:cubicBezTo>
                      <a:pt x="246507" y="191325"/>
                      <a:pt x="191325" y="246507"/>
                      <a:pt x="123253" y="246507"/>
                    </a:cubicBezTo>
                    <a:cubicBezTo>
                      <a:pt x="55182" y="246507"/>
                      <a:pt x="0" y="191325"/>
                      <a:pt x="0" y="123254"/>
                    </a:cubicBezTo>
                    <a:cubicBezTo>
                      <a:pt x="0" y="55183"/>
                      <a:pt x="55182" y="0"/>
                      <a:pt x="123253" y="0"/>
                    </a:cubicBezTo>
                    <a:cubicBezTo>
                      <a:pt x="191325" y="0"/>
                      <a:pt x="246507" y="55183"/>
                      <a:pt x="246507" y="123254"/>
                    </a:cubicBezTo>
                    <a:close/>
                  </a:path>
                </a:pathLst>
              </a:custGeom>
              <a:solidFill>
                <a:srgbClr val="CF102D"/>
              </a:solidFill>
              <a:ln w="19050" cap="rnd">
                <a:solidFill>
                  <a:srgbClr val="00226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201">
                <a:extLst>
                  <a:ext uri="{FF2B5EF4-FFF2-40B4-BE49-F238E27FC236}">
                    <a16:creationId xmlns:a16="http://schemas.microsoft.com/office/drawing/2014/main" id="{EAAAAD87-9C49-FF4E-3B04-4FEF91E4D0CB}"/>
                  </a:ext>
                </a:extLst>
              </p:cNvPr>
              <p:cNvSpPr/>
              <p:nvPr/>
            </p:nvSpPr>
            <p:spPr>
              <a:xfrm>
                <a:off x="-6189011" y="3250723"/>
                <a:ext cx="246506" cy="246506"/>
              </a:xfrm>
              <a:custGeom>
                <a:avLst/>
                <a:gdLst>
                  <a:gd name="connsiteX0" fmla="*/ 246507 w 246506"/>
                  <a:gd name="connsiteY0" fmla="*/ 123254 h 246506"/>
                  <a:gd name="connsiteX1" fmla="*/ 123253 w 246506"/>
                  <a:gd name="connsiteY1" fmla="*/ 246507 h 246506"/>
                  <a:gd name="connsiteX2" fmla="*/ 0 w 246506"/>
                  <a:gd name="connsiteY2" fmla="*/ 123254 h 246506"/>
                  <a:gd name="connsiteX3" fmla="*/ 123253 w 246506"/>
                  <a:gd name="connsiteY3" fmla="*/ 0 h 246506"/>
                  <a:gd name="connsiteX4" fmla="*/ 246507 w 246506"/>
                  <a:gd name="connsiteY4" fmla="*/ 123254 h 24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06" h="246506">
                    <a:moveTo>
                      <a:pt x="246507" y="123254"/>
                    </a:moveTo>
                    <a:cubicBezTo>
                      <a:pt x="246507" y="191325"/>
                      <a:pt x="191325" y="246507"/>
                      <a:pt x="123253" y="246507"/>
                    </a:cubicBezTo>
                    <a:cubicBezTo>
                      <a:pt x="55182" y="246507"/>
                      <a:pt x="0" y="191325"/>
                      <a:pt x="0" y="123254"/>
                    </a:cubicBezTo>
                    <a:cubicBezTo>
                      <a:pt x="0" y="55183"/>
                      <a:pt x="55182" y="0"/>
                      <a:pt x="123253" y="0"/>
                    </a:cubicBezTo>
                    <a:cubicBezTo>
                      <a:pt x="191325" y="0"/>
                      <a:pt x="246507" y="55183"/>
                      <a:pt x="246507" y="123254"/>
                    </a:cubicBezTo>
                    <a:close/>
                  </a:path>
                </a:pathLst>
              </a:custGeom>
              <a:solidFill>
                <a:srgbClr val="CF102D"/>
              </a:solidFill>
              <a:ln w="19050" cap="rnd">
                <a:solidFill>
                  <a:srgbClr val="00226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202">
                <a:extLst>
                  <a:ext uri="{FF2B5EF4-FFF2-40B4-BE49-F238E27FC236}">
                    <a16:creationId xmlns:a16="http://schemas.microsoft.com/office/drawing/2014/main" id="{D872D697-DAD2-3191-C8AB-2C44D13BAD57}"/>
                  </a:ext>
                </a:extLst>
              </p:cNvPr>
              <p:cNvSpPr/>
              <p:nvPr/>
            </p:nvSpPr>
            <p:spPr>
              <a:xfrm>
                <a:off x="-5171455" y="3250723"/>
                <a:ext cx="246506" cy="246506"/>
              </a:xfrm>
              <a:custGeom>
                <a:avLst/>
                <a:gdLst>
                  <a:gd name="connsiteX0" fmla="*/ 246507 w 246506"/>
                  <a:gd name="connsiteY0" fmla="*/ 123254 h 246506"/>
                  <a:gd name="connsiteX1" fmla="*/ 123253 w 246506"/>
                  <a:gd name="connsiteY1" fmla="*/ 246507 h 246506"/>
                  <a:gd name="connsiteX2" fmla="*/ 0 w 246506"/>
                  <a:gd name="connsiteY2" fmla="*/ 123254 h 246506"/>
                  <a:gd name="connsiteX3" fmla="*/ 123253 w 246506"/>
                  <a:gd name="connsiteY3" fmla="*/ 0 h 246506"/>
                  <a:gd name="connsiteX4" fmla="*/ 246507 w 246506"/>
                  <a:gd name="connsiteY4" fmla="*/ 123254 h 24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06" h="246506">
                    <a:moveTo>
                      <a:pt x="246507" y="123254"/>
                    </a:moveTo>
                    <a:cubicBezTo>
                      <a:pt x="246507" y="191325"/>
                      <a:pt x="191324" y="246507"/>
                      <a:pt x="123253" y="246507"/>
                    </a:cubicBezTo>
                    <a:cubicBezTo>
                      <a:pt x="55182" y="246507"/>
                      <a:pt x="0" y="191325"/>
                      <a:pt x="0" y="123254"/>
                    </a:cubicBezTo>
                    <a:cubicBezTo>
                      <a:pt x="0" y="55183"/>
                      <a:pt x="55182" y="0"/>
                      <a:pt x="123253" y="0"/>
                    </a:cubicBezTo>
                    <a:cubicBezTo>
                      <a:pt x="191324" y="0"/>
                      <a:pt x="246507" y="55183"/>
                      <a:pt x="246507" y="123254"/>
                    </a:cubicBezTo>
                    <a:close/>
                  </a:path>
                </a:pathLst>
              </a:custGeom>
              <a:solidFill>
                <a:srgbClr val="CF102D"/>
              </a:solidFill>
              <a:ln w="19050" cap="rnd">
                <a:solidFill>
                  <a:srgbClr val="00226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9" name="Graphic 190">
              <a:extLst>
                <a:ext uri="{FF2B5EF4-FFF2-40B4-BE49-F238E27FC236}">
                  <a16:creationId xmlns:a16="http://schemas.microsoft.com/office/drawing/2014/main" id="{643A062F-38D1-CD6A-799A-976EA73336BE}"/>
                </a:ext>
              </a:extLst>
            </p:cNvPr>
            <p:cNvGrpSpPr/>
            <p:nvPr/>
          </p:nvGrpSpPr>
          <p:grpSpPr>
            <a:xfrm>
              <a:off x="3487855" y="2732789"/>
              <a:ext cx="409342" cy="335791"/>
              <a:chOff x="3151376" y="2003549"/>
              <a:chExt cx="520391" cy="426887"/>
            </a:xfrm>
          </p:grpSpPr>
          <p:sp>
            <p:nvSpPr>
              <p:cNvPr id="61" name="Freeform: Shape 207">
                <a:extLst>
                  <a:ext uri="{FF2B5EF4-FFF2-40B4-BE49-F238E27FC236}">
                    <a16:creationId xmlns:a16="http://schemas.microsoft.com/office/drawing/2014/main" id="{05A17009-2683-0D80-71CB-D5E90552987E}"/>
                  </a:ext>
                </a:extLst>
              </p:cNvPr>
              <p:cNvSpPr/>
              <p:nvPr/>
            </p:nvSpPr>
            <p:spPr>
              <a:xfrm>
                <a:off x="3315008" y="2115669"/>
                <a:ext cx="193845" cy="110384"/>
              </a:xfrm>
              <a:custGeom>
                <a:avLst/>
                <a:gdLst>
                  <a:gd name="connsiteX0" fmla="*/ 0 w 193845"/>
                  <a:gd name="connsiteY0" fmla="*/ 107273 h 110384"/>
                  <a:gd name="connsiteX1" fmla="*/ 4368 w 193845"/>
                  <a:gd name="connsiteY1" fmla="*/ 35778 h 110384"/>
                  <a:gd name="connsiteX2" fmla="*/ 22017 w 193845"/>
                  <a:gd name="connsiteY2" fmla="*/ 17889 h 110384"/>
                  <a:gd name="connsiteX3" fmla="*/ 48461 w 193845"/>
                  <a:gd name="connsiteY3" fmla="*/ 4487 h 110384"/>
                  <a:gd name="connsiteX4" fmla="*/ 61684 w 193845"/>
                  <a:gd name="connsiteY4" fmla="*/ 0 h 110384"/>
                  <a:gd name="connsiteX5" fmla="*/ 83701 w 193845"/>
                  <a:gd name="connsiteY5" fmla="*/ 49179 h 110384"/>
                  <a:gd name="connsiteX6" fmla="*/ 96923 w 193845"/>
                  <a:gd name="connsiteY6" fmla="*/ 58094 h 110384"/>
                  <a:gd name="connsiteX7" fmla="*/ 105718 w 193845"/>
                  <a:gd name="connsiteY7" fmla="*/ 53607 h 110384"/>
                  <a:gd name="connsiteX8" fmla="*/ 136589 w 193845"/>
                  <a:gd name="connsiteY8" fmla="*/ 0 h 110384"/>
                  <a:gd name="connsiteX9" fmla="*/ 163034 w 193845"/>
                  <a:gd name="connsiteY9" fmla="*/ 8915 h 110384"/>
                  <a:gd name="connsiteX10" fmla="*/ 185051 w 193845"/>
                  <a:gd name="connsiteY10" fmla="*/ 22316 h 110384"/>
                  <a:gd name="connsiteX11" fmla="*/ 193846 w 193845"/>
                  <a:gd name="connsiteY11" fmla="*/ 80470 h 110384"/>
                  <a:gd name="connsiteX12" fmla="*/ 193068 w 193845"/>
                  <a:gd name="connsiteY12" fmla="*/ 110384 h 110384"/>
                  <a:gd name="connsiteX13" fmla="*/ 0 w 193845"/>
                  <a:gd name="connsiteY13" fmla="*/ 110384 h 11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3845" h="110384">
                    <a:moveTo>
                      <a:pt x="0" y="107273"/>
                    </a:moveTo>
                    <a:lnTo>
                      <a:pt x="4368" y="35778"/>
                    </a:lnTo>
                    <a:lnTo>
                      <a:pt x="22017" y="17889"/>
                    </a:lnTo>
                    <a:lnTo>
                      <a:pt x="48461" y="4487"/>
                    </a:lnTo>
                    <a:lnTo>
                      <a:pt x="61684" y="0"/>
                    </a:lnTo>
                    <a:lnTo>
                      <a:pt x="83701" y="49179"/>
                    </a:lnTo>
                    <a:lnTo>
                      <a:pt x="96923" y="58094"/>
                    </a:lnTo>
                    <a:lnTo>
                      <a:pt x="105718" y="53607"/>
                    </a:lnTo>
                    <a:lnTo>
                      <a:pt x="136589" y="0"/>
                    </a:lnTo>
                    <a:lnTo>
                      <a:pt x="163034" y="8915"/>
                    </a:lnTo>
                    <a:lnTo>
                      <a:pt x="185051" y="22316"/>
                    </a:lnTo>
                    <a:lnTo>
                      <a:pt x="193846" y="80470"/>
                    </a:lnTo>
                    <a:lnTo>
                      <a:pt x="193068" y="110384"/>
                    </a:lnTo>
                    <a:lnTo>
                      <a:pt x="0" y="110384"/>
                    </a:lnTo>
                  </a:path>
                </a:pathLst>
              </a:custGeom>
              <a:solidFill>
                <a:srgbClr val="D3202E"/>
              </a:solidFill>
              <a:ln w="5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208">
                <a:extLst>
                  <a:ext uri="{FF2B5EF4-FFF2-40B4-BE49-F238E27FC236}">
                    <a16:creationId xmlns:a16="http://schemas.microsoft.com/office/drawing/2014/main" id="{3FCF5E6A-6863-E53D-16CA-81273727976E}"/>
                  </a:ext>
                </a:extLst>
              </p:cNvPr>
              <p:cNvSpPr/>
              <p:nvPr/>
            </p:nvSpPr>
            <p:spPr>
              <a:xfrm rot="-5182800">
                <a:off x="3332324" y="2197766"/>
                <a:ext cx="38350" cy="13581"/>
              </a:xfrm>
              <a:custGeom>
                <a:avLst/>
                <a:gdLst>
                  <a:gd name="connsiteX0" fmla="*/ 0 w 38350"/>
                  <a:gd name="connsiteY0" fmla="*/ 0 h 13581"/>
                  <a:gd name="connsiteX1" fmla="*/ 38350 w 38350"/>
                  <a:gd name="connsiteY1" fmla="*/ 0 h 13581"/>
                  <a:gd name="connsiteX2" fmla="*/ 38350 w 38350"/>
                  <a:gd name="connsiteY2" fmla="*/ 13581 h 13581"/>
                  <a:gd name="connsiteX3" fmla="*/ 0 w 38350"/>
                  <a:gd name="connsiteY3" fmla="*/ 13581 h 1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50" h="13581">
                    <a:moveTo>
                      <a:pt x="0" y="0"/>
                    </a:moveTo>
                    <a:lnTo>
                      <a:pt x="38350" y="0"/>
                    </a:lnTo>
                    <a:lnTo>
                      <a:pt x="38350" y="13581"/>
                    </a:lnTo>
                    <a:lnTo>
                      <a:pt x="0" y="13581"/>
                    </a:lnTo>
                    <a:close/>
                  </a:path>
                </a:pathLst>
              </a:custGeom>
              <a:solidFill>
                <a:srgbClr val="29234D"/>
              </a:solidFill>
              <a:ln w="5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209">
                <a:extLst>
                  <a:ext uri="{FF2B5EF4-FFF2-40B4-BE49-F238E27FC236}">
                    <a16:creationId xmlns:a16="http://schemas.microsoft.com/office/drawing/2014/main" id="{040C0AB6-82EF-D2E0-F969-69E17195DFB0}"/>
                  </a:ext>
                </a:extLst>
              </p:cNvPr>
              <p:cNvSpPr/>
              <p:nvPr/>
            </p:nvSpPr>
            <p:spPr>
              <a:xfrm rot="-217200">
                <a:off x="3465050" y="2185447"/>
                <a:ext cx="13581" cy="38350"/>
              </a:xfrm>
              <a:custGeom>
                <a:avLst/>
                <a:gdLst>
                  <a:gd name="connsiteX0" fmla="*/ 0 w 13581"/>
                  <a:gd name="connsiteY0" fmla="*/ 0 h 38350"/>
                  <a:gd name="connsiteX1" fmla="*/ 13581 w 13581"/>
                  <a:gd name="connsiteY1" fmla="*/ 0 h 38350"/>
                  <a:gd name="connsiteX2" fmla="*/ 13581 w 13581"/>
                  <a:gd name="connsiteY2" fmla="*/ 38350 h 38350"/>
                  <a:gd name="connsiteX3" fmla="*/ 0 w 13581"/>
                  <a:gd name="connsiteY3" fmla="*/ 38350 h 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1" h="38350">
                    <a:moveTo>
                      <a:pt x="0" y="0"/>
                    </a:moveTo>
                    <a:lnTo>
                      <a:pt x="13581" y="0"/>
                    </a:lnTo>
                    <a:lnTo>
                      <a:pt x="13581" y="38350"/>
                    </a:lnTo>
                    <a:lnTo>
                      <a:pt x="0" y="38350"/>
                    </a:lnTo>
                    <a:close/>
                  </a:path>
                </a:pathLst>
              </a:custGeom>
              <a:solidFill>
                <a:srgbClr val="29234D"/>
              </a:solidFill>
              <a:ln w="5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210">
                <a:extLst>
                  <a:ext uri="{FF2B5EF4-FFF2-40B4-BE49-F238E27FC236}">
                    <a16:creationId xmlns:a16="http://schemas.microsoft.com/office/drawing/2014/main" id="{A2A0B35E-499D-9FDE-422A-BFD106001E06}"/>
                  </a:ext>
                </a:extLst>
              </p:cNvPr>
              <p:cNvSpPr/>
              <p:nvPr/>
            </p:nvSpPr>
            <p:spPr>
              <a:xfrm>
                <a:off x="3362392" y="2003549"/>
                <a:ext cx="98598" cy="98598"/>
              </a:xfrm>
              <a:custGeom>
                <a:avLst/>
                <a:gdLst>
                  <a:gd name="connsiteX0" fmla="*/ 49299 w 98598"/>
                  <a:gd name="connsiteY0" fmla="*/ 98598 h 98598"/>
                  <a:gd name="connsiteX1" fmla="*/ 98598 w 98598"/>
                  <a:gd name="connsiteY1" fmla="*/ 49299 h 98598"/>
                  <a:gd name="connsiteX2" fmla="*/ 49299 w 98598"/>
                  <a:gd name="connsiteY2" fmla="*/ 0 h 98598"/>
                  <a:gd name="connsiteX3" fmla="*/ 0 w 98598"/>
                  <a:gd name="connsiteY3" fmla="*/ 49299 h 98598"/>
                  <a:gd name="connsiteX4" fmla="*/ 49299 w 98598"/>
                  <a:gd name="connsiteY4" fmla="*/ 98598 h 98598"/>
                  <a:gd name="connsiteX5" fmla="*/ 49299 w 98598"/>
                  <a:gd name="connsiteY5" fmla="*/ 13581 h 98598"/>
                  <a:gd name="connsiteX6" fmla="*/ 85196 w 98598"/>
                  <a:gd name="connsiteY6" fmla="*/ 49478 h 98598"/>
                  <a:gd name="connsiteX7" fmla="*/ 49299 w 98598"/>
                  <a:gd name="connsiteY7" fmla="*/ 85376 h 98598"/>
                  <a:gd name="connsiteX8" fmla="*/ 13402 w 98598"/>
                  <a:gd name="connsiteY8" fmla="*/ 49478 h 98598"/>
                  <a:gd name="connsiteX9" fmla="*/ 49299 w 98598"/>
                  <a:gd name="connsiteY9" fmla="*/ 13581 h 9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598" h="98598">
                    <a:moveTo>
                      <a:pt x="49299" y="98598"/>
                    </a:moveTo>
                    <a:cubicBezTo>
                      <a:pt x="76526" y="98598"/>
                      <a:pt x="98598" y="76526"/>
                      <a:pt x="98598" y="49299"/>
                    </a:cubicBezTo>
                    <a:cubicBezTo>
                      <a:pt x="98598" y="22072"/>
                      <a:pt x="76526" y="0"/>
                      <a:pt x="49299" y="0"/>
                    </a:cubicBezTo>
                    <a:cubicBezTo>
                      <a:pt x="22072" y="0"/>
                      <a:pt x="0" y="22072"/>
                      <a:pt x="0" y="49299"/>
                    </a:cubicBezTo>
                    <a:cubicBezTo>
                      <a:pt x="33" y="76512"/>
                      <a:pt x="22086" y="98565"/>
                      <a:pt x="49299" y="98598"/>
                    </a:cubicBezTo>
                    <a:close/>
                    <a:moveTo>
                      <a:pt x="49299" y="13581"/>
                    </a:moveTo>
                    <a:cubicBezTo>
                      <a:pt x="69125" y="13581"/>
                      <a:pt x="85196" y="29653"/>
                      <a:pt x="85196" y="49478"/>
                    </a:cubicBezTo>
                    <a:cubicBezTo>
                      <a:pt x="85196" y="69304"/>
                      <a:pt x="69125" y="85376"/>
                      <a:pt x="49299" y="85376"/>
                    </a:cubicBezTo>
                    <a:cubicBezTo>
                      <a:pt x="29473" y="85376"/>
                      <a:pt x="13402" y="69304"/>
                      <a:pt x="13402" y="49478"/>
                    </a:cubicBezTo>
                    <a:cubicBezTo>
                      <a:pt x="13402" y="29653"/>
                      <a:pt x="29473" y="13581"/>
                      <a:pt x="49299" y="13581"/>
                    </a:cubicBezTo>
                    <a:close/>
                  </a:path>
                </a:pathLst>
              </a:custGeom>
              <a:solidFill>
                <a:srgbClr val="29234D"/>
              </a:solidFill>
              <a:ln w="4405" cap="flat">
                <a:solidFill>
                  <a:srgbClr val="28234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211">
                <a:extLst>
                  <a:ext uri="{FF2B5EF4-FFF2-40B4-BE49-F238E27FC236}">
                    <a16:creationId xmlns:a16="http://schemas.microsoft.com/office/drawing/2014/main" id="{0679E2A5-7350-08A7-CEF1-39E9B5571657}"/>
                  </a:ext>
                </a:extLst>
              </p:cNvPr>
              <p:cNvSpPr/>
              <p:nvPr/>
            </p:nvSpPr>
            <p:spPr>
              <a:xfrm rot="-215400">
                <a:off x="3625411" y="2189544"/>
                <a:ext cx="13581" cy="34222"/>
              </a:xfrm>
              <a:custGeom>
                <a:avLst/>
                <a:gdLst>
                  <a:gd name="connsiteX0" fmla="*/ 0 w 13581"/>
                  <a:gd name="connsiteY0" fmla="*/ 0 h 34222"/>
                  <a:gd name="connsiteX1" fmla="*/ 13581 w 13581"/>
                  <a:gd name="connsiteY1" fmla="*/ 0 h 34222"/>
                  <a:gd name="connsiteX2" fmla="*/ 13581 w 13581"/>
                  <a:gd name="connsiteY2" fmla="*/ 34222 h 34222"/>
                  <a:gd name="connsiteX3" fmla="*/ 0 w 13581"/>
                  <a:gd name="connsiteY3" fmla="*/ 34222 h 3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1" h="34222">
                    <a:moveTo>
                      <a:pt x="0" y="0"/>
                    </a:moveTo>
                    <a:lnTo>
                      <a:pt x="13581" y="0"/>
                    </a:lnTo>
                    <a:lnTo>
                      <a:pt x="13581" y="34222"/>
                    </a:lnTo>
                    <a:lnTo>
                      <a:pt x="0" y="34222"/>
                    </a:lnTo>
                    <a:close/>
                  </a:path>
                </a:pathLst>
              </a:custGeom>
              <a:solidFill>
                <a:srgbClr val="29234D"/>
              </a:solidFill>
              <a:ln w="5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212">
                <a:extLst>
                  <a:ext uri="{FF2B5EF4-FFF2-40B4-BE49-F238E27FC236}">
                    <a16:creationId xmlns:a16="http://schemas.microsoft.com/office/drawing/2014/main" id="{222C5E08-4756-3237-B457-2A9AAE50CDE7}"/>
                  </a:ext>
                </a:extLst>
              </p:cNvPr>
              <p:cNvSpPr/>
              <p:nvPr/>
            </p:nvSpPr>
            <p:spPr>
              <a:xfrm>
                <a:off x="3533862" y="2026643"/>
                <a:ext cx="89384" cy="89384"/>
              </a:xfrm>
              <a:custGeom>
                <a:avLst/>
                <a:gdLst>
                  <a:gd name="connsiteX0" fmla="*/ 44692 w 89384"/>
                  <a:gd name="connsiteY0" fmla="*/ 89384 h 89384"/>
                  <a:gd name="connsiteX1" fmla="*/ 89384 w 89384"/>
                  <a:gd name="connsiteY1" fmla="*/ 44692 h 89384"/>
                  <a:gd name="connsiteX2" fmla="*/ 44692 w 89384"/>
                  <a:gd name="connsiteY2" fmla="*/ 0 h 89384"/>
                  <a:gd name="connsiteX3" fmla="*/ 0 w 89384"/>
                  <a:gd name="connsiteY3" fmla="*/ 44692 h 89384"/>
                  <a:gd name="connsiteX4" fmla="*/ 44692 w 89384"/>
                  <a:gd name="connsiteY4" fmla="*/ 89384 h 89384"/>
                  <a:gd name="connsiteX5" fmla="*/ 44692 w 89384"/>
                  <a:gd name="connsiteY5" fmla="*/ 13521 h 89384"/>
                  <a:gd name="connsiteX6" fmla="*/ 75863 w 89384"/>
                  <a:gd name="connsiteY6" fmla="*/ 44692 h 89384"/>
                  <a:gd name="connsiteX7" fmla="*/ 44692 w 89384"/>
                  <a:gd name="connsiteY7" fmla="*/ 75863 h 89384"/>
                  <a:gd name="connsiteX8" fmla="*/ 13521 w 89384"/>
                  <a:gd name="connsiteY8" fmla="*/ 44692 h 89384"/>
                  <a:gd name="connsiteX9" fmla="*/ 44692 w 89384"/>
                  <a:gd name="connsiteY9" fmla="*/ 13521 h 8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84" h="89384">
                    <a:moveTo>
                      <a:pt x="44692" y="89384"/>
                    </a:moveTo>
                    <a:cubicBezTo>
                      <a:pt x="69378" y="89384"/>
                      <a:pt x="89384" y="69375"/>
                      <a:pt x="89384" y="44692"/>
                    </a:cubicBezTo>
                    <a:cubicBezTo>
                      <a:pt x="89384" y="20009"/>
                      <a:pt x="69378" y="0"/>
                      <a:pt x="44692" y="0"/>
                    </a:cubicBezTo>
                    <a:cubicBezTo>
                      <a:pt x="20009" y="0"/>
                      <a:pt x="0" y="20009"/>
                      <a:pt x="0" y="44692"/>
                    </a:cubicBezTo>
                    <a:cubicBezTo>
                      <a:pt x="33" y="69361"/>
                      <a:pt x="20023" y="89351"/>
                      <a:pt x="44692" y="89384"/>
                    </a:cubicBezTo>
                    <a:close/>
                    <a:moveTo>
                      <a:pt x="44692" y="13521"/>
                    </a:moveTo>
                    <a:cubicBezTo>
                      <a:pt x="61907" y="13521"/>
                      <a:pt x="75863" y="27477"/>
                      <a:pt x="75863" y="44692"/>
                    </a:cubicBezTo>
                    <a:cubicBezTo>
                      <a:pt x="75863" y="61907"/>
                      <a:pt x="61907" y="75863"/>
                      <a:pt x="44692" y="75863"/>
                    </a:cubicBezTo>
                    <a:cubicBezTo>
                      <a:pt x="27477" y="75863"/>
                      <a:pt x="13521" y="61907"/>
                      <a:pt x="13521" y="44692"/>
                    </a:cubicBezTo>
                    <a:cubicBezTo>
                      <a:pt x="13521" y="27477"/>
                      <a:pt x="27477" y="13521"/>
                      <a:pt x="44692" y="13521"/>
                    </a:cubicBezTo>
                    <a:close/>
                  </a:path>
                </a:pathLst>
              </a:custGeom>
              <a:solidFill>
                <a:srgbClr val="29234D"/>
              </a:solidFill>
              <a:ln w="4405" cap="flat">
                <a:solidFill>
                  <a:srgbClr val="28234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213">
                <a:extLst>
                  <a:ext uri="{FF2B5EF4-FFF2-40B4-BE49-F238E27FC236}">
                    <a16:creationId xmlns:a16="http://schemas.microsoft.com/office/drawing/2014/main" id="{A472D6F3-E8D4-41F2-5CB9-2EBFFBC58F01}"/>
                  </a:ext>
                </a:extLst>
              </p:cNvPr>
              <p:cNvSpPr/>
              <p:nvPr/>
            </p:nvSpPr>
            <p:spPr>
              <a:xfrm>
                <a:off x="3151376" y="2106993"/>
                <a:ext cx="520391" cy="117264"/>
              </a:xfrm>
              <a:custGeom>
                <a:avLst/>
                <a:gdLst>
                  <a:gd name="connsiteX0" fmla="*/ 17949 w 520391"/>
                  <a:gd name="connsiteY0" fmla="*/ 62641 h 117264"/>
                  <a:gd name="connsiteX1" fmla="*/ 22735 w 520391"/>
                  <a:gd name="connsiteY1" fmla="*/ 46846 h 117264"/>
                  <a:gd name="connsiteX2" fmla="*/ 35897 w 520391"/>
                  <a:gd name="connsiteY2" fmla="*/ 35897 h 117264"/>
                  <a:gd name="connsiteX3" fmla="*/ 56718 w 520391"/>
                  <a:gd name="connsiteY3" fmla="*/ 28419 h 117264"/>
                  <a:gd name="connsiteX4" fmla="*/ 82205 w 520391"/>
                  <a:gd name="connsiteY4" fmla="*/ 75803 h 117264"/>
                  <a:gd name="connsiteX5" fmla="*/ 104820 w 520391"/>
                  <a:gd name="connsiteY5" fmla="*/ 75803 h 117264"/>
                  <a:gd name="connsiteX6" fmla="*/ 130247 w 520391"/>
                  <a:gd name="connsiteY6" fmla="*/ 28419 h 117264"/>
                  <a:gd name="connsiteX7" fmla="*/ 151068 w 520391"/>
                  <a:gd name="connsiteY7" fmla="*/ 35897 h 117264"/>
                  <a:gd name="connsiteX8" fmla="*/ 163034 w 520391"/>
                  <a:gd name="connsiteY8" fmla="*/ 44573 h 117264"/>
                  <a:gd name="connsiteX9" fmla="*/ 161418 w 520391"/>
                  <a:gd name="connsiteY9" fmla="*/ 55342 h 117264"/>
                  <a:gd name="connsiteX10" fmla="*/ 156812 w 520391"/>
                  <a:gd name="connsiteY10" fmla="*/ 116487 h 117264"/>
                  <a:gd name="connsiteX11" fmla="*/ 170393 w 520391"/>
                  <a:gd name="connsiteY11" fmla="*/ 117025 h 117264"/>
                  <a:gd name="connsiteX12" fmla="*/ 174940 w 520391"/>
                  <a:gd name="connsiteY12" fmla="*/ 56120 h 117264"/>
                  <a:gd name="connsiteX13" fmla="*/ 180444 w 520391"/>
                  <a:gd name="connsiteY13" fmla="*/ 38171 h 117264"/>
                  <a:gd name="connsiteX14" fmla="*/ 195760 w 520391"/>
                  <a:gd name="connsiteY14" fmla="*/ 25547 h 117264"/>
                  <a:gd name="connsiteX15" fmla="*/ 219692 w 520391"/>
                  <a:gd name="connsiteY15" fmla="*/ 16932 h 117264"/>
                  <a:gd name="connsiteX16" fmla="*/ 248350 w 520391"/>
                  <a:gd name="connsiteY16" fmla="*/ 70239 h 117264"/>
                  <a:gd name="connsiteX17" fmla="*/ 272700 w 520391"/>
                  <a:gd name="connsiteY17" fmla="*/ 70239 h 117264"/>
                  <a:gd name="connsiteX18" fmla="*/ 301358 w 520391"/>
                  <a:gd name="connsiteY18" fmla="*/ 16932 h 117264"/>
                  <a:gd name="connsiteX19" fmla="*/ 325290 w 520391"/>
                  <a:gd name="connsiteY19" fmla="*/ 25547 h 117264"/>
                  <a:gd name="connsiteX20" fmla="*/ 340666 w 520391"/>
                  <a:gd name="connsiteY20" fmla="*/ 38231 h 117264"/>
                  <a:gd name="connsiteX21" fmla="*/ 346170 w 520391"/>
                  <a:gd name="connsiteY21" fmla="*/ 57077 h 117264"/>
                  <a:gd name="connsiteX22" fmla="*/ 350717 w 520391"/>
                  <a:gd name="connsiteY22" fmla="*/ 117265 h 117264"/>
                  <a:gd name="connsiteX23" fmla="*/ 364238 w 520391"/>
                  <a:gd name="connsiteY23" fmla="*/ 116726 h 117264"/>
                  <a:gd name="connsiteX24" fmla="*/ 359691 w 520391"/>
                  <a:gd name="connsiteY24" fmla="*/ 56359 h 117264"/>
                  <a:gd name="connsiteX25" fmla="*/ 358016 w 520391"/>
                  <a:gd name="connsiteY25" fmla="*/ 44752 h 117264"/>
                  <a:gd name="connsiteX26" fmla="*/ 369982 w 520391"/>
                  <a:gd name="connsiteY26" fmla="*/ 36137 h 117264"/>
                  <a:gd name="connsiteX27" fmla="*/ 390802 w 520391"/>
                  <a:gd name="connsiteY27" fmla="*/ 28658 h 117264"/>
                  <a:gd name="connsiteX28" fmla="*/ 416289 w 520391"/>
                  <a:gd name="connsiteY28" fmla="*/ 76043 h 117264"/>
                  <a:gd name="connsiteX29" fmla="*/ 438845 w 520391"/>
                  <a:gd name="connsiteY29" fmla="*/ 76043 h 117264"/>
                  <a:gd name="connsiteX30" fmla="*/ 464332 w 520391"/>
                  <a:gd name="connsiteY30" fmla="*/ 28658 h 117264"/>
                  <a:gd name="connsiteX31" fmla="*/ 484614 w 520391"/>
                  <a:gd name="connsiteY31" fmla="*/ 35897 h 117264"/>
                  <a:gd name="connsiteX32" fmla="*/ 497956 w 520391"/>
                  <a:gd name="connsiteY32" fmla="*/ 46846 h 117264"/>
                  <a:gd name="connsiteX33" fmla="*/ 502802 w 520391"/>
                  <a:gd name="connsiteY33" fmla="*/ 63419 h 117264"/>
                  <a:gd name="connsiteX34" fmla="*/ 506811 w 520391"/>
                  <a:gd name="connsiteY34" fmla="*/ 117265 h 117264"/>
                  <a:gd name="connsiteX35" fmla="*/ 520392 w 520391"/>
                  <a:gd name="connsiteY35" fmla="*/ 116726 h 117264"/>
                  <a:gd name="connsiteX36" fmla="*/ 516323 w 520391"/>
                  <a:gd name="connsiteY36" fmla="*/ 62880 h 117264"/>
                  <a:gd name="connsiteX37" fmla="*/ 509742 w 520391"/>
                  <a:gd name="connsiteY37" fmla="*/ 40325 h 117264"/>
                  <a:gd name="connsiteX38" fmla="*/ 489341 w 520391"/>
                  <a:gd name="connsiteY38" fmla="*/ 23333 h 117264"/>
                  <a:gd name="connsiteX39" fmla="*/ 457512 w 520391"/>
                  <a:gd name="connsiteY39" fmla="*/ 11966 h 117264"/>
                  <a:gd name="connsiteX40" fmla="*/ 430349 w 520391"/>
                  <a:gd name="connsiteY40" fmla="*/ 62222 h 117264"/>
                  <a:gd name="connsiteX41" fmla="*/ 423948 w 520391"/>
                  <a:gd name="connsiteY41" fmla="*/ 62222 h 117264"/>
                  <a:gd name="connsiteX42" fmla="*/ 396845 w 520391"/>
                  <a:gd name="connsiteY42" fmla="*/ 11726 h 117264"/>
                  <a:gd name="connsiteX43" fmla="*/ 364956 w 520391"/>
                  <a:gd name="connsiteY43" fmla="*/ 23333 h 117264"/>
                  <a:gd name="connsiteX44" fmla="*/ 352093 w 520391"/>
                  <a:gd name="connsiteY44" fmla="*/ 31111 h 117264"/>
                  <a:gd name="connsiteX45" fmla="*/ 329717 w 520391"/>
                  <a:gd name="connsiteY45" fmla="*/ 12744 h 117264"/>
                  <a:gd name="connsiteX46" fmla="*/ 294717 w 520391"/>
                  <a:gd name="connsiteY46" fmla="*/ 0 h 117264"/>
                  <a:gd name="connsiteX47" fmla="*/ 264384 w 520391"/>
                  <a:gd name="connsiteY47" fmla="*/ 56419 h 117264"/>
                  <a:gd name="connsiteX48" fmla="*/ 256247 w 520391"/>
                  <a:gd name="connsiteY48" fmla="*/ 56419 h 117264"/>
                  <a:gd name="connsiteX49" fmla="*/ 225914 w 520391"/>
                  <a:gd name="connsiteY49" fmla="*/ 0 h 117264"/>
                  <a:gd name="connsiteX50" fmla="*/ 190794 w 520391"/>
                  <a:gd name="connsiteY50" fmla="*/ 12564 h 117264"/>
                  <a:gd name="connsiteX51" fmla="*/ 168478 w 520391"/>
                  <a:gd name="connsiteY51" fmla="*/ 30932 h 117264"/>
                  <a:gd name="connsiteX52" fmla="*/ 155555 w 520391"/>
                  <a:gd name="connsiteY52" fmla="*/ 23333 h 117264"/>
                  <a:gd name="connsiteX53" fmla="*/ 123726 w 520391"/>
                  <a:gd name="connsiteY53" fmla="*/ 11966 h 117264"/>
                  <a:gd name="connsiteX54" fmla="*/ 96504 w 520391"/>
                  <a:gd name="connsiteY54" fmla="*/ 62222 h 117264"/>
                  <a:gd name="connsiteX55" fmla="*/ 90162 w 520391"/>
                  <a:gd name="connsiteY55" fmla="*/ 62222 h 117264"/>
                  <a:gd name="connsiteX56" fmla="*/ 63000 w 520391"/>
                  <a:gd name="connsiteY56" fmla="*/ 11726 h 117264"/>
                  <a:gd name="connsiteX57" fmla="*/ 31111 w 520391"/>
                  <a:gd name="connsiteY57" fmla="*/ 23333 h 117264"/>
                  <a:gd name="connsiteX58" fmla="*/ 10650 w 520391"/>
                  <a:gd name="connsiteY58" fmla="*/ 40325 h 117264"/>
                  <a:gd name="connsiteX59" fmla="*/ 4128 w 520391"/>
                  <a:gd name="connsiteY59" fmla="*/ 62162 h 117264"/>
                  <a:gd name="connsiteX60" fmla="*/ 0 w 520391"/>
                  <a:gd name="connsiteY60" fmla="*/ 116726 h 117264"/>
                  <a:gd name="connsiteX61" fmla="*/ 13521 w 520391"/>
                  <a:gd name="connsiteY61" fmla="*/ 117265 h 117264"/>
                  <a:gd name="connsiteX62" fmla="*/ 17949 w 520391"/>
                  <a:gd name="connsiteY62" fmla="*/ 62641 h 11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20391" h="117264">
                    <a:moveTo>
                      <a:pt x="17949" y="62641"/>
                    </a:moveTo>
                    <a:cubicBezTo>
                      <a:pt x="18155" y="57051"/>
                      <a:pt x="19804" y="51610"/>
                      <a:pt x="22735" y="46846"/>
                    </a:cubicBezTo>
                    <a:cubicBezTo>
                      <a:pt x="25661" y="41731"/>
                      <a:pt x="30334" y="37843"/>
                      <a:pt x="35897" y="35897"/>
                    </a:cubicBezTo>
                    <a:lnTo>
                      <a:pt x="56718" y="28419"/>
                    </a:lnTo>
                    <a:lnTo>
                      <a:pt x="82205" y="75803"/>
                    </a:lnTo>
                    <a:lnTo>
                      <a:pt x="104820" y="75803"/>
                    </a:lnTo>
                    <a:lnTo>
                      <a:pt x="130247" y="28419"/>
                    </a:lnTo>
                    <a:lnTo>
                      <a:pt x="151068" y="35897"/>
                    </a:lnTo>
                    <a:cubicBezTo>
                      <a:pt x="155836" y="37524"/>
                      <a:pt x="160005" y="40547"/>
                      <a:pt x="163034" y="44573"/>
                    </a:cubicBezTo>
                    <a:cubicBezTo>
                      <a:pt x="162022" y="48075"/>
                      <a:pt x="161479" y="51696"/>
                      <a:pt x="161418" y="55342"/>
                    </a:cubicBezTo>
                    <a:cubicBezTo>
                      <a:pt x="161418" y="55641"/>
                      <a:pt x="158008" y="86453"/>
                      <a:pt x="156812" y="116487"/>
                    </a:cubicBezTo>
                    <a:lnTo>
                      <a:pt x="170393" y="117025"/>
                    </a:lnTo>
                    <a:cubicBezTo>
                      <a:pt x="171529" y="87470"/>
                      <a:pt x="174880" y="57196"/>
                      <a:pt x="174940" y="56120"/>
                    </a:cubicBezTo>
                    <a:cubicBezTo>
                      <a:pt x="175234" y="49769"/>
                      <a:pt x="177127" y="43595"/>
                      <a:pt x="180444" y="38171"/>
                    </a:cubicBezTo>
                    <a:cubicBezTo>
                      <a:pt x="183903" y="32290"/>
                      <a:pt x="189327" y="27819"/>
                      <a:pt x="195760" y="25547"/>
                    </a:cubicBezTo>
                    <a:lnTo>
                      <a:pt x="219692" y="16932"/>
                    </a:lnTo>
                    <a:lnTo>
                      <a:pt x="248350" y="70239"/>
                    </a:lnTo>
                    <a:lnTo>
                      <a:pt x="272700" y="70239"/>
                    </a:lnTo>
                    <a:lnTo>
                      <a:pt x="301358" y="16932"/>
                    </a:lnTo>
                    <a:lnTo>
                      <a:pt x="325290" y="25547"/>
                    </a:lnTo>
                    <a:cubicBezTo>
                      <a:pt x="331747" y="27836"/>
                      <a:pt x="337191" y="32327"/>
                      <a:pt x="340666" y="38231"/>
                    </a:cubicBezTo>
                    <a:cubicBezTo>
                      <a:pt x="344075" y="43942"/>
                      <a:pt x="345970" y="50429"/>
                      <a:pt x="346170" y="57077"/>
                    </a:cubicBezTo>
                    <a:cubicBezTo>
                      <a:pt x="346170" y="57376"/>
                      <a:pt x="349520" y="87709"/>
                      <a:pt x="350717" y="117265"/>
                    </a:cubicBezTo>
                    <a:lnTo>
                      <a:pt x="364238" y="116726"/>
                    </a:lnTo>
                    <a:cubicBezTo>
                      <a:pt x="363042" y="86812"/>
                      <a:pt x="359691" y="56359"/>
                      <a:pt x="359691" y="56359"/>
                    </a:cubicBezTo>
                    <a:cubicBezTo>
                      <a:pt x="359658" y="52432"/>
                      <a:pt x="359095" y="48528"/>
                      <a:pt x="358016" y="44752"/>
                    </a:cubicBezTo>
                    <a:cubicBezTo>
                      <a:pt x="361064" y="40759"/>
                      <a:pt x="365228" y="37760"/>
                      <a:pt x="369982" y="36137"/>
                    </a:cubicBezTo>
                    <a:lnTo>
                      <a:pt x="390802" y="28658"/>
                    </a:lnTo>
                    <a:lnTo>
                      <a:pt x="416289" y="76043"/>
                    </a:lnTo>
                    <a:lnTo>
                      <a:pt x="438845" y="76043"/>
                    </a:lnTo>
                    <a:lnTo>
                      <a:pt x="464332" y="28658"/>
                    </a:lnTo>
                    <a:lnTo>
                      <a:pt x="484614" y="35897"/>
                    </a:lnTo>
                    <a:cubicBezTo>
                      <a:pt x="490232" y="37829"/>
                      <a:pt x="494964" y="41715"/>
                      <a:pt x="497956" y="46846"/>
                    </a:cubicBezTo>
                    <a:cubicBezTo>
                      <a:pt x="500989" y="51853"/>
                      <a:pt x="502658" y="57566"/>
                      <a:pt x="502802" y="63419"/>
                    </a:cubicBezTo>
                    <a:cubicBezTo>
                      <a:pt x="502802" y="63419"/>
                      <a:pt x="505793" y="90701"/>
                      <a:pt x="506811" y="117265"/>
                    </a:cubicBezTo>
                    <a:lnTo>
                      <a:pt x="520392" y="116726"/>
                    </a:lnTo>
                    <a:cubicBezTo>
                      <a:pt x="519315" y="90162"/>
                      <a:pt x="516323" y="62880"/>
                      <a:pt x="516323" y="62880"/>
                    </a:cubicBezTo>
                    <a:cubicBezTo>
                      <a:pt x="516138" y="54915"/>
                      <a:pt x="513870" y="47138"/>
                      <a:pt x="509742" y="40325"/>
                    </a:cubicBezTo>
                    <a:cubicBezTo>
                      <a:pt x="505171" y="32422"/>
                      <a:pt x="497938" y="26401"/>
                      <a:pt x="489341" y="23333"/>
                    </a:cubicBezTo>
                    <a:lnTo>
                      <a:pt x="457512" y="11966"/>
                    </a:lnTo>
                    <a:lnTo>
                      <a:pt x="430349" y="62222"/>
                    </a:lnTo>
                    <a:lnTo>
                      <a:pt x="423948" y="62222"/>
                    </a:lnTo>
                    <a:lnTo>
                      <a:pt x="396845" y="11726"/>
                    </a:lnTo>
                    <a:lnTo>
                      <a:pt x="364956" y="23333"/>
                    </a:lnTo>
                    <a:cubicBezTo>
                      <a:pt x="360223" y="25104"/>
                      <a:pt x="355860" y="27742"/>
                      <a:pt x="352093" y="31111"/>
                    </a:cubicBezTo>
                    <a:cubicBezTo>
                      <a:pt x="347007" y="22564"/>
                      <a:pt x="339091" y="16066"/>
                      <a:pt x="329717" y="12744"/>
                    </a:cubicBezTo>
                    <a:lnTo>
                      <a:pt x="294717" y="0"/>
                    </a:lnTo>
                    <a:lnTo>
                      <a:pt x="264384" y="56419"/>
                    </a:lnTo>
                    <a:lnTo>
                      <a:pt x="256247" y="56419"/>
                    </a:lnTo>
                    <a:lnTo>
                      <a:pt x="225914" y="0"/>
                    </a:lnTo>
                    <a:lnTo>
                      <a:pt x="190794" y="12564"/>
                    </a:lnTo>
                    <a:cubicBezTo>
                      <a:pt x="181427" y="15872"/>
                      <a:pt x="173525" y="22375"/>
                      <a:pt x="168478" y="30932"/>
                    </a:cubicBezTo>
                    <a:cubicBezTo>
                      <a:pt x="164693" y="27600"/>
                      <a:pt x="160307" y="25022"/>
                      <a:pt x="155555" y="23333"/>
                    </a:cubicBezTo>
                    <a:lnTo>
                      <a:pt x="123726" y="11966"/>
                    </a:lnTo>
                    <a:lnTo>
                      <a:pt x="96504" y="62222"/>
                    </a:lnTo>
                    <a:lnTo>
                      <a:pt x="90162" y="62222"/>
                    </a:lnTo>
                    <a:lnTo>
                      <a:pt x="63000" y="11726"/>
                    </a:lnTo>
                    <a:lnTo>
                      <a:pt x="31111" y="23333"/>
                    </a:lnTo>
                    <a:cubicBezTo>
                      <a:pt x="22495" y="26398"/>
                      <a:pt x="15245" y="32418"/>
                      <a:pt x="10650" y="40325"/>
                    </a:cubicBezTo>
                    <a:cubicBezTo>
                      <a:pt x="6587" y="46900"/>
                      <a:pt x="4336" y="54435"/>
                      <a:pt x="4128" y="62162"/>
                    </a:cubicBezTo>
                    <a:cubicBezTo>
                      <a:pt x="4128" y="62162"/>
                      <a:pt x="1077" y="89923"/>
                      <a:pt x="0" y="116726"/>
                    </a:cubicBezTo>
                    <a:lnTo>
                      <a:pt x="13521" y="117265"/>
                    </a:lnTo>
                    <a:cubicBezTo>
                      <a:pt x="14598" y="90701"/>
                      <a:pt x="17590" y="63658"/>
                      <a:pt x="17949" y="62641"/>
                    </a:cubicBezTo>
                    <a:close/>
                  </a:path>
                </a:pathLst>
              </a:custGeom>
              <a:solidFill>
                <a:srgbClr val="29234D"/>
              </a:solidFill>
              <a:ln w="5953" cap="flat">
                <a:solidFill>
                  <a:srgbClr val="28234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214">
                <a:extLst>
                  <a:ext uri="{FF2B5EF4-FFF2-40B4-BE49-F238E27FC236}">
                    <a16:creationId xmlns:a16="http://schemas.microsoft.com/office/drawing/2014/main" id="{0D481042-F5DF-5655-B701-440251580F1D}"/>
                  </a:ext>
                </a:extLst>
              </p:cNvPr>
              <p:cNvSpPr/>
              <p:nvPr/>
            </p:nvSpPr>
            <p:spPr>
              <a:xfrm rot="-5184600">
                <a:off x="3173936" y="2199883"/>
                <a:ext cx="34222" cy="13581"/>
              </a:xfrm>
              <a:custGeom>
                <a:avLst/>
                <a:gdLst>
                  <a:gd name="connsiteX0" fmla="*/ 0 w 34222"/>
                  <a:gd name="connsiteY0" fmla="*/ 0 h 13581"/>
                  <a:gd name="connsiteX1" fmla="*/ 34222 w 34222"/>
                  <a:gd name="connsiteY1" fmla="*/ 0 h 13581"/>
                  <a:gd name="connsiteX2" fmla="*/ 34222 w 34222"/>
                  <a:gd name="connsiteY2" fmla="*/ 13581 h 13581"/>
                  <a:gd name="connsiteX3" fmla="*/ 0 w 34222"/>
                  <a:gd name="connsiteY3" fmla="*/ 13581 h 1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22" h="13581">
                    <a:moveTo>
                      <a:pt x="0" y="0"/>
                    </a:moveTo>
                    <a:lnTo>
                      <a:pt x="34222" y="0"/>
                    </a:lnTo>
                    <a:lnTo>
                      <a:pt x="34222" y="13581"/>
                    </a:lnTo>
                    <a:lnTo>
                      <a:pt x="0" y="13581"/>
                    </a:lnTo>
                    <a:close/>
                  </a:path>
                </a:pathLst>
              </a:custGeom>
              <a:solidFill>
                <a:srgbClr val="29234D"/>
              </a:solidFill>
              <a:ln w="5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215">
                <a:extLst>
                  <a:ext uri="{FF2B5EF4-FFF2-40B4-BE49-F238E27FC236}">
                    <a16:creationId xmlns:a16="http://schemas.microsoft.com/office/drawing/2014/main" id="{1FE6189B-FA14-B24F-1082-49158DD9FDFA}"/>
                  </a:ext>
                </a:extLst>
              </p:cNvPr>
              <p:cNvSpPr/>
              <p:nvPr/>
            </p:nvSpPr>
            <p:spPr>
              <a:xfrm>
                <a:off x="3200017" y="2026643"/>
                <a:ext cx="89384" cy="89384"/>
              </a:xfrm>
              <a:custGeom>
                <a:avLst/>
                <a:gdLst>
                  <a:gd name="connsiteX0" fmla="*/ 44692 w 89384"/>
                  <a:gd name="connsiteY0" fmla="*/ 89384 h 89384"/>
                  <a:gd name="connsiteX1" fmla="*/ 89384 w 89384"/>
                  <a:gd name="connsiteY1" fmla="*/ 44692 h 89384"/>
                  <a:gd name="connsiteX2" fmla="*/ 44692 w 89384"/>
                  <a:gd name="connsiteY2" fmla="*/ 0 h 89384"/>
                  <a:gd name="connsiteX3" fmla="*/ 0 w 89384"/>
                  <a:gd name="connsiteY3" fmla="*/ 44692 h 89384"/>
                  <a:gd name="connsiteX4" fmla="*/ 44692 w 89384"/>
                  <a:gd name="connsiteY4" fmla="*/ 89384 h 89384"/>
                  <a:gd name="connsiteX5" fmla="*/ 44692 w 89384"/>
                  <a:gd name="connsiteY5" fmla="*/ 13521 h 89384"/>
                  <a:gd name="connsiteX6" fmla="*/ 75863 w 89384"/>
                  <a:gd name="connsiteY6" fmla="*/ 44692 h 89384"/>
                  <a:gd name="connsiteX7" fmla="*/ 44692 w 89384"/>
                  <a:gd name="connsiteY7" fmla="*/ 75863 h 89384"/>
                  <a:gd name="connsiteX8" fmla="*/ 13521 w 89384"/>
                  <a:gd name="connsiteY8" fmla="*/ 44692 h 89384"/>
                  <a:gd name="connsiteX9" fmla="*/ 44692 w 89384"/>
                  <a:gd name="connsiteY9" fmla="*/ 13521 h 8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84" h="89384">
                    <a:moveTo>
                      <a:pt x="44692" y="89384"/>
                    </a:moveTo>
                    <a:cubicBezTo>
                      <a:pt x="69375" y="89384"/>
                      <a:pt x="89384" y="69375"/>
                      <a:pt x="89384" y="44692"/>
                    </a:cubicBezTo>
                    <a:cubicBezTo>
                      <a:pt x="89384" y="20009"/>
                      <a:pt x="69375" y="0"/>
                      <a:pt x="44692" y="0"/>
                    </a:cubicBezTo>
                    <a:cubicBezTo>
                      <a:pt x="20009" y="0"/>
                      <a:pt x="0" y="20009"/>
                      <a:pt x="0" y="44692"/>
                    </a:cubicBezTo>
                    <a:cubicBezTo>
                      <a:pt x="33" y="69361"/>
                      <a:pt x="20023" y="89351"/>
                      <a:pt x="44692" y="89384"/>
                    </a:cubicBezTo>
                    <a:close/>
                    <a:moveTo>
                      <a:pt x="44692" y="13521"/>
                    </a:moveTo>
                    <a:cubicBezTo>
                      <a:pt x="61907" y="13521"/>
                      <a:pt x="75863" y="27477"/>
                      <a:pt x="75863" y="44692"/>
                    </a:cubicBezTo>
                    <a:cubicBezTo>
                      <a:pt x="75863" y="61907"/>
                      <a:pt x="61907" y="75863"/>
                      <a:pt x="44692" y="75863"/>
                    </a:cubicBezTo>
                    <a:cubicBezTo>
                      <a:pt x="27477" y="75863"/>
                      <a:pt x="13521" y="61907"/>
                      <a:pt x="13521" y="44692"/>
                    </a:cubicBezTo>
                    <a:cubicBezTo>
                      <a:pt x="13521" y="27477"/>
                      <a:pt x="27477" y="13521"/>
                      <a:pt x="44692" y="13521"/>
                    </a:cubicBezTo>
                    <a:close/>
                  </a:path>
                </a:pathLst>
              </a:custGeom>
              <a:solidFill>
                <a:srgbClr val="29234D"/>
              </a:solidFill>
              <a:ln w="4405" cap="flat">
                <a:solidFill>
                  <a:srgbClr val="28234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216">
                <a:extLst>
                  <a:ext uri="{FF2B5EF4-FFF2-40B4-BE49-F238E27FC236}">
                    <a16:creationId xmlns:a16="http://schemas.microsoft.com/office/drawing/2014/main" id="{0E78FFC5-A135-8F38-58C1-0656CCA2C600}"/>
                  </a:ext>
                </a:extLst>
              </p:cNvPr>
              <p:cNvSpPr/>
              <p:nvPr/>
            </p:nvSpPr>
            <p:spPr>
              <a:xfrm>
                <a:off x="3298794" y="2263051"/>
                <a:ext cx="344834" cy="142588"/>
              </a:xfrm>
              <a:custGeom>
                <a:avLst/>
                <a:gdLst>
                  <a:gd name="connsiteX0" fmla="*/ 215863 w 344834"/>
                  <a:gd name="connsiteY0" fmla="*/ 41976 h 142588"/>
                  <a:gd name="connsiteX1" fmla="*/ 314580 w 344834"/>
                  <a:gd name="connsiteY1" fmla="*/ 1352 h 142588"/>
                  <a:gd name="connsiteX2" fmla="*/ 336179 w 344834"/>
                  <a:gd name="connsiteY2" fmla="*/ 8292 h 142588"/>
                  <a:gd name="connsiteX3" fmla="*/ 342161 w 344834"/>
                  <a:gd name="connsiteY3" fmla="*/ 18224 h 142588"/>
                  <a:gd name="connsiteX4" fmla="*/ 336956 w 344834"/>
                  <a:gd name="connsiteY4" fmla="*/ 42156 h 142588"/>
                  <a:gd name="connsiteX5" fmla="*/ 203957 w 344834"/>
                  <a:gd name="connsiteY5" fmla="*/ 130523 h 142588"/>
                  <a:gd name="connsiteX6" fmla="*/ 160341 w 344834"/>
                  <a:gd name="connsiteY6" fmla="*/ 142489 h 142588"/>
                  <a:gd name="connsiteX7" fmla="*/ 0 w 344834"/>
                  <a:gd name="connsiteY7" fmla="*/ 133754 h 14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834" h="142588">
                    <a:moveTo>
                      <a:pt x="215863" y="41976"/>
                    </a:moveTo>
                    <a:lnTo>
                      <a:pt x="314580" y="1352"/>
                    </a:lnTo>
                    <a:cubicBezTo>
                      <a:pt x="322508" y="-1959"/>
                      <a:pt x="331667" y="984"/>
                      <a:pt x="336179" y="8292"/>
                    </a:cubicBezTo>
                    <a:lnTo>
                      <a:pt x="342161" y="18224"/>
                    </a:lnTo>
                    <a:cubicBezTo>
                      <a:pt x="347211" y="26291"/>
                      <a:pt x="344902" y="36914"/>
                      <a:pt x="336956" y="42156"/>
                    </a:cubicBezTo>
                    <a:lnTo>
                      <a:pt x="203957" y="130523"/>
                    </a:lnTo>
                    <a:cubicBezTo>
                      <a:pt x="191087" y="139108"/>
                      <a:pt x="175789" y="143302"/>
                      <a:pt x="160341" y="142489"/>
                    </a:cubicBezTo>
                    <a:lnTo>
                      <a:pt x="0" y="133754"/>
                    </a:lnTo>
                  </a:path>
                </a:pathLst>
              </a:custGeom>
              <a:noFill/>
              <a:ln w="15180" cap="sq">
                <a:solidFill>
                  <a:srgbClr val="28234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217">
                <a:extLst>
                  <a:ext uri="{FF2B5EF4-FFF2-40B4-BE49-F238E27FC236}">
                    <a16:creationId xmlns:a16="http://schemas.microsoft.com/office/drawing/2014/main" id="{67B18F11-F5D5-052D-5797-DA1BE1DF73A9}"/>
                  </a:ext>
                </a:extLst>
              </p:cNvPr>
              <p:cNvSpPr/>
              <p:nvPr/>
            </p:nvSpPr>
            <p:spPr>
              <a:xfrm>
                <a:off x="3260204" y="2264561"/>
                <a:ext cx="217860" cy="73399"/>
              </a:xfrm>
              <a:custGeom>
                <a:avLst/>
                <a:gdLst>
                  <a:gd name="connsiteX0" fmla="*/ 0 w 217860"/>
                  <a:gd name="connsiteY0" fmla="*/ 47944 h 73399"/>
                  <a:gd name="connsiteX1" fmla="*/ 143230 w 217860"/>
                  <a:gd name="connsiteY1" fmla="*/ 22038 h 73399"/>
                  <a:gd name="connsiteX2" fmla="*/ 205034 w 217860"/>
                  <a:gd name="connsiteY2" fmla="*/ 25389 h 73399"/>
                  <a:gd name="connsiteX3" fmla="*/ 217839 w 217860"/>
                  <a:gd name="connsiteY3" fmla="*/ 39703 h 73399"/>
                  <a:gd name="connsiteX4" fmla="*/ 217837 w 217860"/>
                  <a:gd name="connsiteY4" fmla="*/ 39748 h 73399"/>
                  <a:gd name="connsiteX5" fmla="*/ 216700 w 217860"/>
                  <a:gd name="connsiteY5" fmla="*/ 60568 h 73399"/>
                  <a:gd name="connsiteX6" fmla="*/ 202389 w 217860"/>
                  <a:gd name="connsiteY6" fmla="*/ 73378 h 73399"/>
                  <a:gd name="connsiteX7" fmla="*/ 202281 w 217860"/>
                  <a:gd name="connsiteY7" fmla="*/ 73371 h 73399"/>
                  <a:gd name="connsiteX8" fmla="*/ 126897 w 217860"/>
                  <a:gd name="connsiteY8" fmla="*/ 69183 h 7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860" h="73399">
                    <a:moveTo>
                      <a:pt x="0" y="47944"/>
                    </a:moveTo>
                    <a:cubicBezTo>
                      <a:pt x="32427" y="-1355"/>
                      <a:pt x="110205" y="-17150"/>
                      <a:pt x="143230" y="22038"/>
                    </a:cubicBezTo>
                    <a:lnTo>
                      <a:pt x="205034" y="25389"/>
                    </a:lnTo>
                    <a:cubicBezTo>
                      <a:pt x="212523" y="25805"/>
                      <a:pt x="218256" y="32214"/>
                      <a:pt x="217839" y="39703"/>
                    </a:cubicBezTo>
                    <a:cubicBezTo>
                      <a:pt x="217839" y="39718"/>
                      <a:pt x="217838" y="39733"/>
                      <a:pt x="217837" y="39748"/>
                    </a:cubicBezTo>
                    <a:lnTo>
                      <a:pt x="216700" y="60568"/>
                    </a:lnTo>
                    <a:cubicBezTo>
                      <a:pt x="216286" y="68058"/>
                      <a:pt x="209879" y="73793"/>
                      <a:pt x="202389" y="73378"/>
                    </a:cubicBezTo>
                    <a:cubicBezTo>
                      <a:pt x="202353" y="73376"/>
                      <a:pt x="202317" y="73374"/>
                      <a:pt x="202281" y="73371"/>
                    </a:cubicBezTo>
                    <a:lnTo>
                      <a:pt x="126897" y="69183"/>
                    </a:lnTo>
                  </a:path>
                </a:pathLst>
              </a:custGeom>
              <a:noFill/>
              <a:ln w="15180" cap="sq">
                <a:solidFill>
                  <a:srgbClr val="28234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218">
                <a:extLst>
                  <a:ext uri="{FF2B5EF4-FFF2-40B4-BE49-F238E27FC236}">
                    <a16:creationId xmlns:a16="http://schemas.microsoft.com/office/drawing/2014/main" id="{E179AAD6-0842-3A8C-FE0E-AB94F5D66E75}"/>
                  </a:ext>
                </a:extLst>
              </p:cNvPr>
              <p:cNvSpPr/>
              <p:nvPr/>
            </p:nvSpPr>
            <p:spPr>
              <a:xfrm rot="4872601">
                <a:off x="3166411" y="2331459"/>
                <a:ext cx="130726" cy="59649"/>
              </a:xfrm>
              <a:custGeom>
                <a:avLst/>
                <a:gdLst>
                  <a:gd name="connsiteX0" fmla="*/ 0 w 130726"/>
                  <a:gd name="connsiteY0" fmla="*/ 0 h 59649"/>
                  <a:gd name="connsiteX1" fmla="*/ 130726 w 130726"/>
                  <a:gd name="connsiteY1" fmla="*/ 0 h 59649"/>
                  <a:gd name="connsiteX2" fmla="*/ 130726 w 130726"/>
                  <a:gd name="connsiteY2" fmla="*/ 59649 h 59649"/>
                  <a:gd name="connsiteX3" fmla="*/ 0 w 130726"/>
                  <a:gd name="connsiteY3" fmla="*/ 59649 h 5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726" h="59649">
                    <a:moveTo>
                      <a:pt x="0" y="0"/>
                    </a:moveTo>
                    <a:lnTo>
                      <a:pt x="130726" y="0"/>
                    </a:lnTo>
                    <a:lnTo>
                      <a:pt x="130726" y="59649"/>
                    </a:lnTo>
                    <a:lnTo>
                      <a:pt x="0" y="59649"/>
                    </a:lnTo>
                    <a:close/>
                  </a:path>
                </a:pathLst>
              </a:custGeom>
              <a:solidFill>
                <a:srgbClr val="CF0A2C"/>
              </a:solidFill>
              <a:ln w="15180" cap="sq">
                <a:solidFill>
                  <a:srgbClr val="28234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27FE002-4928-2AFC-A61A-DD1A002213D9}"/>
                </a:ext>
              </a:extLst>
            </p:cNvPr>
            <p:cNvGrpSpPr/>
            <p:nvPr/>
          </p:nvGrpSpPr>
          <p:grpSpPr>
            <a:xfrm>
              <a:off x="7436312" y="2636369"/>
              <a:ext cx="383246" cy="529197"/>
              <a:chOff x="8947621" y="1967572"/>
              <a:chExt cx="383246" cy="529197"/>
            </a:xfrm>
          </p:grpSpPr>
          <p:sp>
            <p:nvSpPr>
              <p:cNvPr id="51" name="Freeform: Shape 220">
                <a:extLst>
                  <a:ext uri="{FF2B5EF4-FFF2-40B4-BE49-F238E27FC236}">
                    <a16:creationId xmlns:a16="http://schemas.microsoft.com/office/drawing/2014/main" id="{58E02FCD-00CF-62E1-AE6C-51F86AEBBD28}"/>
                  </a:ext>
                </a:extLst>
              </p:cNvPr>
              <p:cNvSpPr/>
              <p:nvPr/>
            </p:nvSpPr>
            <p:spPr>
              <a:xfrm>
                <a:off x="8992727" y="2014244"/>
                <a:ext cx="67628" cy="65919"/>
              </a:xfrm>
              <a:custGeom>
                <a:avLst/>
                <a:gdLst>
                  <a:gd name="connsiteX0" fmla="*/ 34898 w 67628"/>
                  <a:gd name="connsiteY0" fmla="*/ 65920 h 65919"/>
                  <a:gd name="connsiteX1" fmla="*/ 34898 w 67628"/>
                  <a:gd name="connsiteY1" fmla="*/ 65920 h 65919"/>
                  <a:gd name="connsiteX2" fmla="*/ 67628 w 67628"/>
                  <a:gd name="connsiteY2" fmla="*/ 28389 h 65919"/>
                  <a:gd name="connsiteX3" fmla="*/ 34898 w 67628"/>
                  <a:gd name="connsiteY3" fmla="*/ 236 h 65919"/>
                  <a:gd name="connsiteX4" fmla="*/ 0 w 67628"/>
                  <a:gd name="connsiteY4" fmla="*/ 28389 h 65919"/>
                  <a:gd name="connsiteX5" fmla="*/ 34898 w 67628"/>
                  <a:gd name="connsiteY5" fmla="*/ 65920 h 65919"/>
                  <a:gd name="connsiteX6" fmla="*/ 34898 w 67628"/>
                  <a:gd name="connsiteY6" fmla="*/ 65920 h 6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28" h="65919">
                    <a:moveTo>
                      <a:pt x="34898" y="65920"/>
                    </a:moveTo>
                    <a:lnTo>
                      <a:pt x="34898" y="65920"/>
                    </a:lnTo>
                    <a:cubicBezTo>
                      <a:pt x="54524" y="65920"/>
                      <a:pt x="67628" y="49028"/>
                      <a:pt x="67628" y="28389"/>
                    </a:cubicBezTo>
                    <a:cubicBezTo>
                      <a:pt x="67628" y="7750"/>
                      <a:pt x="58899" y="-1627"/>
                      <a:pt x="34898" y="236"/>
                    </a:cubicBezTo>
                    <a:cubicBezTo>
                      <a:pt x="10897" y="-1648"/>
                      <a:pt x="0" y="7750"/>
                      <a:pt x="0" y="28389"/>
                    </a:cubicBezTo>
                    <a:cubicBezTo>
                      <a:pt x="-20" y="49028"/>
                      <a:pt x="15251" y="65920"/>
                      <a:pt x="34898" y="65920"/>
                    </a:cubicBezTo>
                    <a:lnTo>
                      <a:pt x="34898" y="65920"/>
                    </a:lnTo>
                    <a:close/>
                  </a:path>
                </a:pathLst>
              </a:custGeom>
              <a:solidFill>
                <a:srgbClr val="CF102D"/>
              </a:solidFill>
              <a:ln w="3990" cap="rnd">
                <a:solidFill>
                  <a:srgbClr val="00226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225">
                <a:extLst>
                  <a:ext uri="{FF2B5EF4-FFF2-40B4-BE49-F238E27FC236}">
                    <a16:creationId xmlns:a16="http://schemas.microsoft.com/office/drawing/2014/main" id="{AA33B099-D4FF-2DBC-00BD-8A686289C99C}"/>
                  </a:ext>
                </a:extLst>
              </p:cNvPr>
              <p:cNvSpPr/>
              <p:nvPr/>
            </p:nvSpPr>
            <p:spPr>
              <a:xfrm>
                <a:off x="9219993" y="2014244"/>
                <a:ext cx="65788" cy="65919"/>
              </a:xfrm>
              <a:custGeom>
                <a:avLst/>
                <a:gdLst>
                  <a:gd name="connsiteX0" fmla="*/ 31965 w 65788"/>
                  <a:gd name="connsiteY0" fmla="*/ 65920 h 65919"/>
                  <a:gd name="connsiteX1" fmla="*/ 31965 w 65788"/>
                  <a:gd name="connsiteY1" fmla="*/ 65920 h 65919"/>
                  <a:gd name="connsiteX2" fmla="*/ 65789 w 65788"/>
                  <a:gd name="connsiteY2" fmla="*/ 28389 h 65919"/>
                  <a:gd name="connsiteX3" fmla="*/ 31965 w 65788"/>
                  <a:gd name="connsiteY3" fmla="*/ 236 h 65919"/>
                  <a:gd name="connsiteX4" fmla="*/ 267 w 65788"/>
                  <a:gd name="connsiteY4" fmla="*/ 28389 h 65919"/>
                  <a:gd name="connsiteX5" fmla="*/ 31965 w 65788"/>
                  <a:gd name="connsiteY5" fmla="*/ 65920 h 65919"/>
                  <a:gd name="connsiteX6" fmla="*/ 31965 w 65788"/>
                  <a:gd name="connsiteY6" fmla="*/ 65920 h 6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788" h="65919">
                    <a:moveTo>
                      <a:pt x="31965" y="65920"/>
                    </a:moveTo>
                    <a:lnTo>
                      <a:pt x="31965" y="65920"/>
                    </a:lnTo>
                    <a:cubicBezTo>
                      <a:pt x="50983" y="65920"/>
                      <a:pt x="65789" y="49028"/>
                      <a:pt x="65789" y="28389"/>
                    </a:cubicBezTo>
                    <a:cubicBezTo>
                      <a:pt x="65789" y="7750"/>
                      <a:pt x="55216" y="-1627"/>
                      <a:pt x="31965" y="236"/>
                    </a:cubicBezTo>
                    <a:cubicBezTo>
                      <a:pt x="8713" y="-1648"/>
                      <a:pt x="-1860" y="7750"/>
                      <a:pt x="267" y="28389"/>
                    </a:cubicBezTo>
                    <a:cubicBezTo>
                      <a:pt x="-1839" y="49028"/>
                      <a:pt x="12946" y="65920"/>
                      <a:pt x="31965" y="65920"/>
                    </a:cubicBezTo>
                    <a:lnTo>
                      <a:pt x="31965" y="65920"/>
                    </a:lnTo>
                    <a:close/>
                  </a:path>
                </a:pathLst>
              </a:custGeom>
              <a:solidFill>
                <a:srgbClr val="CF102D"/>
              </a:solidFill>
              <a:ln w="3990" cap="rnd">
                <a:solidFill>
                  <a:srgbClr val="00226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226">
                <a:extLst>
                  <a:ext uri="{FF2B5EF4-FFF2-40B4-BE49-F238E27FC236}">
                    <a16:creationId xmlns:a16="http://schemas.microsoft.com/office/drawing/2014/main" id="{562A79CB-659B-DA9A-FB34-E033681DEE1D}"/>
                  </a:ext>
                </a:extLst>
              </p:cNvPr>
              <p:cNvSpPr/>
              <p:nvPr/>
            </p:nvSpPr>
            <p:spPr>
              <a:xfrm>
                <a:off x="9096275" y="1967572"/>
                <a:ext cx="85938" cy="90069"/>
              </a:xfrm>
              <a:custGeom>
                <a:avLst/>
                <a:gdLst>
                  <a:gd name="connsiteX0" fmla="*/ 38230 w 85938"/>
                  <a:gd name="connsiteY0" fmla="*/ 90070 h 90069"/>
                  <a:gd name="connsiteX1" fmla="*/ 38230 w 85938"/>
                  <a:gd name="connsiteY1" fmla="*/ 90070 h 90069"/>
                  <a:gd name="connsiteX2" fmla="*/ 42969 w 85938"/>
                  <a:gd name="connsiteY2" fmla="*/ 90070 h 90069"/>
                  <a:gd name="connsiteX3" fmla="*/ 45339 w 85938"/>
                  <a:gd name="connsiteY3" fmla="*/ 90070 h 90069"/>
                  <a:gd name="connsiteX4" fmla="*/ 85685 w 85938"/>
                  <a:gd name="connsiteY4" fmla="*/ 38604 h 90069"/>
                  <a:gd name="connsiteX5" fmla="*/ 42969 w 85938"/>
                  <a:gd name="connsiteY5" fmla="*/ 0 h 90069"/>
                  <a:gd name="connsiteX6" fmla="*/ 254 w 85938"/>
                  <a:gd name="connsiteY6" fmla="*/ 38604 h 90069"/>
                  <a:gd name="connsiteX7" fmla="*/ 38230 w 85938"/>
                  <a:gd name="connsiteY7" fmla="*/ 90070 h 90069"/>
                  <a:gd name="connsiteX8" fmla="*/ 38230 w 85938"/>
                  <a:gd name="connsiteY8" fmla="*/ 90070 h 9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38" h="90069">
                    <a:moveTo>
                      <a:pt x="38230" y="90070"/>
                    </a:moveTo>
                    <a:lnTo>
                      <a:pt x="38230" y="90070"/>
                    </a:lnTo>
                    <a:cubicBezTo>
                      <a:pt x="40600" y="90070"/>
                      <a:pt x="40600" y="90070"/>
                      <a:pt x="42969" y="90070"/>
                    </a:cubicBezTo>
                    <a:lnTo>
                      <a:pt x="45339" y="90070"/>
                    </a:lnTo>
                    <a:cubicBezTo>
                      <a:pt x="69077" y="87923"/>
                      <a:pt x="88055" y="66474"/>
                      <a:pt x="85685" y="38604"/>
                    </a:cubicBezTo>
                    <a:cubicBezTo>
                      <a:pt x="88055" y="10714"/>
                      <a:pt x="73816" y="0"/>
                      <a:pt x="42969" y="0"/>
                    </a:cubicBezTo>
                    <a:cubicBezTo>
                      <a:pt x="12122" y="0"/>
                      <a:pt x="-2116" y="10714"/>
                      <a:pt x="254" y="38604"/>
                    </a:cubicBezTo>
                    <a:cubicBezTo>
                      <a:pt x="-2116" y="66494"/>
                      <a:pt x="16862" y="87923"/>
                      <a:pt x="38230" y="90070"/>
                    </a:cubicBezTo>
                    <a:lnTo>
                      <a:pt x="38230" y="90070"/>
                    </a:lnTo>
                    <a:close/>
                  </a:path>
                </a:pathLst>
              </a:custGeom>
              <a:solidFill>
                <a:srgbClr val="CF102D"/>
              </a:solidFill>
              <a:ln w="3990" cap="rnd">
                <a:solidFill>
                  <a:srgbClr val="00226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11F69AC-4F3B-8847-7D1E-0814FC465B01}"/>
                  </a:ext>
                </a:extLst>
              </p:cNvPr>
              <p:cNvGrpSpPr/>
              <p:nvPr/>
            </p:nvGrpSpPr>
            <p:grpSpPr>
              <a:xfrm>
                <a:off x="8947621" y="2068903"/>
                <a:ext cx="383246" cy="427866"/>
                <a:chOff x="8947621" y="2068903"/>
                <a:chExt cx="383246" cy="427866"/>
              </a:xfrm>
            </p:grpSpPr>
            <p:sp>
              <p:nvSpPr>
                <p:cNvPr id="55" name="Freeform: Shape 221">
                  <a:extLst>
                    <a:ext uri="{FF2B5EF4-FFF2-40B4-BE49-F238E27FC236}">
                      <a16:creationId xmlns:a16="http://schemas.microsoft.com/office/drawing/2014/main" id="{D4B8DA05-DDCB-52A8-210E-B8689112330F}"/>
                    </a:ext>
                  </a:extLst>
                </p:cNvPr>
                <p:cNvSpPr/>
                <p:nvPr/>
              </p:nvSpPr>
              <p:spPr>
                <a:xfrm>
                  <a:off x="9208675" y="2093836"/>
                  <a:ext cx="122192" cy="361392"/>
                </a:xfrm>
                <a:custGeom>
                  <a:avLst/>
                  <a:gdLst>
                    <a:gd name="connsiteX0" fmla="*/ 0 w 122192"/>
                    <a:gd name="connsiteY0" fmla="*/ 208171 h 361392"/>
                    <a:gd name="connsiteX1" fmla="*/ 7210 w 122192"/>
                    <a:gd name="connsiteY1" fmla="*/ 353089 h 361392"/>
                    <a:gd name="connsiteX2" fmla="*/ 15272 w 122192"/>
                    <a:gd name="connsiteY2" fmla="*/ 361393 h 361392"/>
                    <a:gd name="connsiteX3" fmla="*/ 71760 w 122192"/>
                    <a:gd name="connsiteY3" fmla="*/ 361393 h 361392"/>
                    <a:gd name="connsiteX4" fmla="*/ 79821 w 122192"/>
                    <a:gd name="connsiteY4" fmla="*/ 353089 h 361392"/>
                    <a:gd name="connsiteX5" fmla="*/ 89908 w 122192"/>
                    <a:gd name="connsiteY5" fmla="*/ 182772 h 361392"/>
                    <a:gd name="connsiteX6" fmla="*/ 89908 w 122192"/>
                    <a:gd name="connsiteY6" fmla="*/ 180686 h 361392"/>
                    <a:gd name="connsiteX7" fmla="*/ 89908 w 122192"/>
                    <a:gd name="connsiteY7" fmla="*/ 85148 h 361392"/>
                    <a:gd name="connsiteX8" fmla="*/ 95964 w 122192"/>
                    <a:gd name="connsiteY8" fmla="*/ 76844 h 361392"/>
                    <a:gd name="connsiteX9" fmla="*/ 95964 w 122192"/>
                    <a:gd name="connsiteY9" fmla="*/ 180686 h 361392"/>
                    <a:gd name="connsiteX10" fmla="*/ 116137 w 122192"/>
                    <a:gd name="connsiteY10" fmla="*/ 180686 h 361392"/>
                    <a:gd name="connsiteX11" fmla="*/ 122193 w 122192"/>
                    <a:gd name="connsiteY11" fmla="*/ 172382 h 361392"/>
                    <a:gd name="connsiteX12" fmla="*/ 122193 w 122192"/>
                    <a:gd name="connsiteY12" fmla="*/ 26999 h 361392"/>
                    <a:gd name="connsiteX13" fmla="*/ 116137 w 122192"/>
                    <a:gd name="connsiteY13" fmla="*/ 16608 h 361392"/>
                    <a:gd name="connsiteX14" fmla="*/ 116137 w 122192"/>
                    <a:gd name="connsiteY14" fmla="*/ 16608 h 361392"/>
                    <a:gd name="connsiteX15" fmla="*/ 116137 w 122192"/>
                    <a:gd name="connsiteY15" fmla="*/ 16608 h 361392"/>
                    <a:gd name="connsiteX16" fmla="*/ 69735 w 122192"/>
                    <a:gd name="connsiteY16" fmla="*/ 0 h 361392"/>
                    <a:gd name="connsiteX17" fmla="*/ 43506 w 122192"/>
                    <a:gd name="connsiteY17" fmla="*/ 51931 h 361392"/>
                    <a:gd name="connsiteX18" fmla="*/ 29591 w 122192"/>
                    <a:gd name="connsiteY18" fmla="*/ 27991 h 361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2192" h="361392">
                      <a:moveTo>
                        <a:pt x="0" y="208171"/>
                      </a:moveTo>
                      <a:lnTo>
                        <a:pt x="7210" y="353089"/>
                      </a:lnTo>
                      <a:cubicBezTo>
                        <a:pt x="7210" y="357241"/>
                        <a:pt x="11241" y="361393"/>
                        <a:pt x="15272" y="361393"/>
                      </a:cubicBezTo>
                      <a:lnTo>
                        <a:pt x="71760" y="361393"/>
                      </a:lnTo>
                      <a:cubicBezTo>
                        <a:pt x="75791" y="361393"/>
                        <a:pt x="79821" y="357241"/>
                        <a:pt x="79821" y="353089"/>
                      </a:cubicBezTo>
                      <a:lnTo>
                        <a:pt x="89908" y="182772"/>
                      </a:lnTo>
                      <a:lnTo>
                        <a:pt x="89908" y="180686"/>
                      </a:lnTo>
                      <a:lnTo>
                        <a:pt x="89908" y="85148"/>
                      </a:lnTo>
                      <a:cubicBezTo>
                        <a:pt x="89908" y="76844"/>
                        <a:pt x="95964" y="76844"/>
                        <a:pt x="95964" y="76844"/>
                      </a:cubicBezTo>
                      <a:lnTo>
                        <a:pt x="95964" y="180686"/>
                      </a:lnTo>
                      <a:lnTo>
                        <a:pt x="116137" y="180686"/>
                      </a:lnTo>
                      <a:cubicBezTo>
                        <a:pt x="120167" y="180686"/>
                        <a:pt x="122193" y="176534"/>
                        <a:pt x="122193" y="172382"/>
                      </a:cubicBezTo>
                      <a:lnTo>
                        <a:pt x="122193" y="26999"/>
                      </a:lnTo>
                      <a:cubicBezTo>
                        <a:pt x="122193" y="22847"/>
                        <a:pt x="120167" y="18694"/>
                        <a:pt x="116137" y="16608"/>
                      </a:cubicBezTo>
                      <a:lnTo>
                        <a:pt x="116137" y="16608"/>
                      </a:lnTo>
                      <a:lnTo>
                        <a:pt x="116137" y="16608"/>
                      </a:lnTo>
                      <a:cubicBezTo>
                        <a:pt x="116137" y="16608"/>
                        <a:pt x="97989" y="4152"/>
                        <a:pt x="69735" y="0"/>
                      </a:cubicBezTo>
                      <a:cubicBezTo>
                        <a:pt x="63679" y="22847"/>
                        <a:pt x="51587" y="35303"/>
                        <a:pt x="43506" y="51931"/>
                      </a:cubicBezTo>
                      <a:cubicBezTo>
                        <a:pt x="38908" y="42452"/>
                        <a:pt x="34736" y="36903"/>
                        <a:pt x="29591" y="27991"/>
                      </a:cubicBezTo>
                    </a:path>
                  </a:pathLst>
                </a:custGeom>
                <a:noFill/>
                <a:ln w="6350" cap="rnd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6" name="Freeform: Shape 222">
                  <a:extLst>
                    <a:ext uri="{FF2B5EF4-FFF2-40B4-BE49-F238E27FC236}">
                      <a16:creationId xmlns:a16="http://schemas.microsoft.com/office/drawing/2014/main" id="{436F8644-7704-17B4-C202-860A23DBDC92}"/>
                    </a:ext>
                  </a:extLst>
                </p:cNvPr>
                <p:cNvSpPr/>
                <p:nvPr/>
              </p:nvSpPr>
              <p:spPr>
                <a:xfrm>
                  <a:off x="9070664" y="2284912"/>
                  <a:ext cx="137160" cy="211857"/>
                </a:xfrm>
                <a:custGeom>
                  <a:avLst/>
                  <a:gdLst>
                    <a:gd name="connsiteX0" fmla="*/ 0 w 137160"/>
                    <a:gd name="connsiteY0" fmla="*/ 0 h 211857"/>
                    <a:gd name="connsiteX1" fmla="*/ 14117 w 137160"/>
                    <a:gd name="connsiteY1" fmla="*/ 0 h 211857"/>
                    <a:gd name="connsiteX2" fmla="*/ 26229 w 137160"/>
                    <a:gd name="connsiteY2" fmla="*/ 203553 h 211857"/>
                    <a:gd name="connsiteX3" fmla="*/ 34290 w 137160"/>
                    <a:gd name="connsiteY3" fmla="*/ 211857 h 211857"/>
                    <a:gd name="connsiteX4" fmla="*/ 100845 w 137160"/>
                    <a:gd name="connsiteY4" fmla="*/ 211857 h 211857"/>
                    <a:gd name="connsiteX5" fmla="*/ 110931 w 137160"/>
                    <a:gd name="connsiteY5" fmla="*/ 203553 h 211857"/>
                    <a:gd name="connsiteX6" fmla="*/ 121018 w 137160"/>
                    <a:gd name="connsiteY6" fmla="*/ 0 h 211857"/>
                    <a:gd name="connsiteX7" fmla="*/ 137160 w 137160"/>
                    <a:gd name="connsiteY7" fmla="*/ 0 h 211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160" h="211857">
                      <a:moveTo>
                        <a:pt x="0" y="0"/>
                      </a:moveTo>
                      <a:lnTo>
                        <a:pt x="14117" y="0"/>
                      </a:lnTo>
                      <a:lnTo>
                        <a:pt x="26229" y="203553"/>
                      </a:lnTo>
                      <a:cubicBezTo>
                        <a:pt x="26229" y="207705"/>
                        <a:pt x="30260" y="211857"/>
                        <a:pt x="34290" y="211857"/>
                      </a:cubicBezTo>
                      <a:lnTo>
                        <a:pt x="100845" y="211857"/>
                      </a:lnTo>
                      <a:cubicBezTo>
                        <a:pt x="106901" y="211857"/>
                        <a:pt x="110931" y="207705"/>
                        <a:pt x="110931" y="203553"/>
                      </a:cubicBezTo>
                      <a:lnTo>
                        <a:pt x="121018" y="0"/>
                      </a:lnTo>
                      <a:lnTo>
                        <a:pt x="137160" y="0"/>
                      </a:lnTo>
                    </a:path>
                  </a:pathLst>
                </a:custGeom>
                <a:noFill/>
                <a:ln w="6350" cap="rnd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" name="Freeform: Shape 223">
                  <a:extLst>
                    <a:ext uri="{FF2B5EF4-FFF2-40B4-BE49-F238E27FC236}">
                      <a16:creationId xmlns:a16="http://schemas.microsoft.com/office/drawing/2014/main" id="{BB0E8404-6F5C-993A-390B-DE8CF8D18E8A}"/>
                    </a:ext>
                  </a:extLst>
                </p:cNvPr>
                <p:cNvSpPr/>
                <p:nvPr/>
              </p:nvSpPr>
              <p:spPr>
                <a:xfrm>
                  <a:off x="8947621" y="2091770"/>
                  <a:ext cx="121969" cy="363458"/>
                </a:xfrm>
                <a:custGeom>
                  <a:avLst/>
                  <a:gdLst>
                    <a:gd name="connsiteX0" fmla="*/ 92298 w 121969"/>
                    <a:gd name="connsiteY0" fmla="*/ 28518 h 363458"/>
                    <a:gd name="connsiteX1" fmla="*/ 78667 w 121969"/>
                    <a:gd name="connsiteY1" fmla="*/ 53997 h 363458"/>
                    <a:gd name="connsiteX2" fmla="*/ 52438 w 121969"/>
                    <a:gd name="connsiteY2" fmla="*/ 0 h 363458"/>
                    <a:gd name="connsiteX3" fmla="*/ 6036 w 121969"/>
                    <a:gd name="connsiteY3" fmla="*/ 18694 h 363458"/>
                    <a:gd name="connsiteX4" fmla="*/ 0 w 121969"/>
                    <a:gd name="connsiteY4" fmla="*/ 29065 h 363458"/>
                    <a:gd name="connsiteX5" fmla="*/ 0 w 121969"/>
                    <a:gd name="connsiteY5" fmla="*/ 174448 h 363458"/>
                    <a:gd name="connsiteX6" fmla="*/ 6056 w 121969"/>
                    <a:gd name="connsiteY6" fmla="*/ 182752 h 363458"/>
                    <a:gd name="connsiteX7" fmla="*/ 24204 w 121969"/>
                    <a:gd name="connsiteY7" fmla="*/ 182752 h 363458"/>
                    <a:gd name="connsiteX8" fmla="*/ 24204 w 121969"/>
                    <a:gd name="connsiteY8" fmla="*/ 78910 h 363458"/>
                    <a:gd name="connsiteX9" fmla="*/ 32265 w 121969"/>
                    <a:gd name="connsiteY9" fmla="*/ 87214 h 363458"/>
                    <a:gd name="connsiteX10" fmla="*/ 32265 w 121969"/>
                    <a:gd name="connsiteY10" fmla="*/ 182752 h 363458"/>
                    <a:gd name="connsiteX11" fmla="*/ 32265 w 121969"/>
                    <a:gd name="connsiteY11" fmla="*/ 184838 h 363458"/>
                    <a:gd name="connsiteX12" fmla="*/ 42351 w 121969"/>
                    <a:gd name="connsiteY12" fmla="*/ 355154 h 363458"/>
                    <a:gd name="connsiteX13" fmla="*/ 50412 w 121969"/>
                    <a:gd name="connsiteY13" fmla="*/ 363459 h 363458"/>
                    <a:gd name="connsiteX14" fmla="*/ 106901 w 121969"/>
                    <a:gd name="connsiteY14" fmla="*/ 363459 h 363458"/>
                    <a:gd name="connsiteX15" fmla="*/ 112957 w 121969"/>
                    <a:gd name="connsiteY15" fmla="*/ 355154 h 363458"/>
                    <a:gd name="connsiteX16" fmla="*/ 121970 w 121969"/>
                    <a:gd name="connsiteY16" fmla="*/ 210338 h 36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1969" h="363458">
                      <a:moveTo>
                        <a:pt x="92298" y="28518"/>
                      </a:moveTo>
                      <a:cubicBezTo>
                        <a:pt x="86019" y="37895"/>
                        <a:pt x="81867" y="44073"/>
                        <a:pt x="78667" y="53997"/>
                      </a:cubicBezTo>
                      <a:cubicBezTo>
                        <a:pt x="70606" y="37389"/>
                        <a:pt x="56488" y="24912"/>
                        <a:pt x="52438" y="0"/>
                      </a:cubicBezTo>
                      <a:cubicBezTo>
                        <a:pt x="24204" y="6238"/>
                        <a:pt x="6036" y="18694"/>
                        <a:pt x="6036" y="18694"/>
                      </a:cubicBezTo>
                      <a:cubicBezTo>
                        <a:pt x="2025" y="20760"/>
                        <a:pt x="0" y="24912"/>
                        <a:pt x="0" y="29065"/>
                      </a:cubicBezTo>
                      <a:lnTo>
                        <a:pt x="0" y="174448"/>
                      </a:lnTo>
                      <a:cubicBezTo>
                        <a:pt x="0" y="178600"/>
                        <a:pt x="2025" y="182752"/>
                        <a:pt x="6056" y="182752"/>
                      </a:cubicBezTo>
                      <a:lnTo>
                        <a:pt x="24204" y="182752"/>
                      </a:lnTo>
                      <a:lnTo>
                        <a:pt x="24204" y="78910"/>
                      </a:lnTo>
                      <a:cubicBezTo>
                        <a:pt x="24204" y="78910"/>
                        <a:pt x="32265" y="78910"/>
                        <a:pt x="32265" y="87214"/>
                      </a:cubicBezTo>
                      <a:lnTo>
                        <a:pt x="32265" y="182752"/>
                      </a:lnTo>
                      <a:lnTo>
                        <a:pt x="32265" y="184838"/>
                      </a:lnTo>
                      <a:lnTo>
                        <a:pt x="42351" y="355154"/>
                      </a:lnTo>
                      <a:cubicBezTo>
                        <a:pt x="42351" y="359307"/>
                        <a:pt x="46382" y="363459"/>
                        <a:pt x="50412" y="363459"/>
                      </a:cubicBezTo>
                      <a:lnTo>
                        <a:pt x="106901" y="363459"/>
                      </a:lnTo>
                      <a:cubicBezTo>
                        <a:pt x="110931" y="363459"/>
                        <a:pt x="112957" y="359307"/>
                        <a:pt x="112957" y="355154"/>
                      </a:cubicBezTo>
                      <a:lnTo>
                        <a:pt x="121970" y="210338"/>
                      </a:lnTo>
                    </a:path>
                  </a:pathLst>
                </a:custGeom>
                <a:noFill/>
                <a:ln w="6350" cap="rnd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" name="Freeform: Shape 224">
                  <a:extLst>
                    <a:ext uri="{FF2B5EF4-FFF2-40B4-BE49-F238E27FC236}">
                      <a16:creationId xmlns:a16="http://schemas.microsoft.com/office/drawing/2014/main" id="{37D5C8CC-6DE1-F32F-B0FC-4A014B117A0B}"/>
                    </a:ext>
                  </a:extLst>
                </p:cNvPr>
                <p:cNvSpPr/>
                <p:nvPr/>
              </p:nvSpPr>
              <p:spPr>
                <a:xfrm>
                  <a:off x="9046461" y="2068903"/>
                  <a:ext cx="185567" cy="85147"/>
                </a:xfrm>
                <a:custGeom>
                  <a:avLst/>
                  <a:gdLst>
                    <a:gd name="connsiteX0" fmla="*/ 185567 w 185567"/>
                    <a:gd name="connsiteY0" fmla="*/ 41541 h 85147"/>
                    <a:gd name="connsiteX1" fmla="*/ 185567 w 185567"/>
                    <a:gd name="connsiteY1" fmla="*/ 35303 h 85147"/>
                    <a:gd name="connsiteX2" fmla="*/ 123043 w 185567"/>
                    <a:gd name="connsiteY2" fmla="*/ 0 h 85147"/>
                    <a:gd name="connsiteX3" fmla="*/ 92784 w 185567"/>
                    <a:gd name="connsiteY3" fmla="*/ 85148 h 85147"/>
                    <a:gd name="connsiteX4" fmla="*/ 62524 w 185567"/>
                    <a:gd name="connsiteY4" fmla="*/ 0 h 85147"/>
                    <a:gd name="connsiteX5" fmla="*/ 0 w 185567"/>
                    <a:gd name="connsiteY5" fmla="*/ 35303 h 85147"/>
                    <a:gd name="connsiteX6" fmla="*/ 0 w 185567"/>
                    <a:gd name="connsiteY6" fmla="*/ 41541 h 85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567" h="85147">
                      <a:moveTo>
                        <a:pt x="185567" y="41541"/>
                      </a:moveTo>
                      <a:lnTo>
                        <a:pt x="185567" y="35303"/>
                      </a:lnTo>
                      <a:cubicBezTo>
                        <a:pt x="185567" y="31151"/>
                        <a:pt x="155308" y="8304"/>
                        <a:pt x="123043" y="0"/>
                      </a:cubicBezTo>
                      <a:cubicBezTo>
                        <a:pt x="116987" y="37389"/>
                        <a:pt x="100865" y="58149"/>
                        <a:pt x="92784" y="85148"/>
                      </a:cubicBezTo>
                      <a:cubicBezTo>
                        <a:pt x="82697" y="58149"/>
                        <a:pt x="68580" y="37369"/>
                        <a:pt x="62524" y="0"/>
                      </a:cubicBezTo>
                      <a:cubicBezTo>
                        <a:pt x="28234" y="6238"/>
                        <a:pt x="0" y="31151"/>
                        <a:pt x="0" y="35303"/>
                      </a:cubicBezTo>
                      <a:lnTo>
                        <a:pt x="0" y="41541"/>
                      </a:lnTo>
                    </a:path>
                  </a:pathLst>
                </a:custGeom>
                <a:noFill/>
                <a:ln w="6350" cap="rnd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9" name="Freeform: Shape 227">
                  <a:extLst>
                    <a:ext uri="{FF2B5EF4-FFF2-40B4-BE49-F238E27FC236}">
                      <a16:creationId xmlns:a16="http://schemas.microsoft.com/office/drawing/2014/main" id="{03FD09CD-C3AF-77C6-8BFE-A8972DAABF63}"/>
                    </a:ext>
                  </a:extLst>
                </p:cNvPr>
                <p:cNvSpPr/>
                <p:nvPr/>
              </p:nvSpPr>
              <p:spPr>
                <a:xfrm>
                  <a:off x="9207824" y="2110444"/>
                  <a:ext cx="24203" cy="174468"/>
                </a:xfrm>
                <a:custGeom>
                  <a:avLst/>
                  <a:gdLst>
                    <a:gd name="connsiteX0" fmla="*/ 24204 w 24203"/>
                    <a:gd name="connsiteY0" fmla="*/ 0 h 174468"/>
                    <a:gd name="connsiteX1" fmla="*/ 0 w 24203"/>
                    <a:gd name="connsiteY1" fmla="*/ 174468 h 17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203" h="174468">
                      <a:moveTo>
                        <a:pt x="24204" y="0"/>
                      </a:moveTo>
                      <a:lnTo>
                        <a:pt x="0" y="174468"/>
                      </a:lnTo>
                    </a:path>
                  </a:pathLst>
                </a:custGeom>
                <a:ln w="6350" cap="rnd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Freeform: Shape 228">
                  <a:extLst>
                    <a:ext uri="{FF2B5EF4-FFF2-40B4-BE49-F238E27FC236}">
                      <a16:creationId xmlns:a16="http://schemas.microsoft.com/office/drawing/2014/main" id="{6D28A0A7-D09F-AF06-6BCD-90AD4BEF9B7F}"/>
                    </a:ext>
                  </a:extLst>
                </p:cNvPr>
                <p:cNvSpPr/>
                <p:nvPr/>
              </p:nvSpPr>
              <p:spPr>
                <a:xfrm>
                  <a:off x="9046461" y="2110444"/>
                  <a:ext cx="24203" cy="174468"/>
                </a:xfrm>
                <a:custGeom>
                  <a:avLst/>
                  <a:gdLst>
                    <a:gd name="connsiteX0" fmla="*/ 0 w 24203"/>
                    <a:gd name="connsiteY0" fmla="*/ 0 h 174468"/>
                    <a:gd name="connsiteX1" fmla="*/ 24204 w 24203"/>
                    <a:gd name="connsiteY1" fmla="*/ 174468 h 17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203" h="174468">
                      <a:moveTo>
                        <a:pt x="0" y="0"/>
                      </a:moveTo>
                      <a:lnTo>
                        <a:pt x="24204" y="174468"/>
                      </a:lnTo>
                    </a:path>
                  </a:pathLst>
                </a:custGeom>
                <a:ln w="6350" cap="rnd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4" name="Picture 3" descr="A cartoon character walking with a cane&#10;&#10;Description automatically generated">
            <a:extLst>
              <a:ext uri="{FF2B5EF4-FFF2-40B4-BE49-F238E27FC236}">
                <a16:creationId xmlns:a16="http://schemas.microsoft.com/office/drawing/2014/main" id="{FC711757-76BA-0E18-5521-E14B7E2821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8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F442A-4294-EAB8-F5BC-6731DBCD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Team Structure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FBA41C0-8E3B-197E-6CA5-1FAFD87C59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Different Value Iterations = Different Resources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1F4F77-9262-DC09-30A3-8067A667C0C3}"/>
              </a:ext>
            </a:extLst>
          </p:cNvPr>
          <p:cNvGrpSpPr/>
          <p:nvPr/>
        </p:nvGrpSpPr>
        <p:grpSpPr>
          <a:xfrm>
            <a:off x="614630" y="1419761"/>
            <a:ext cx="10922000" cy="4290604"/>
            <a:chOff x="571500" y="1333501"/>
            <a:chExt cx="10922000" cy="42906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D148FF2-8E06-815F-C8DB-03AFECCDBF8C}"/>
                </a:ext>
              </a:extLst>
            </p:cNvPr>
            <p:cNvGrpSpPr/>
            <p:nvPr/>
          </p:nvGrpSpPr>
          <p:grpSpPr>
            <a:xfrm>
              <a:off x="571500" y="1333501"/>
              <a:ext cx="10922000" cy="4290604"/>
              <a:chOff x="685800" y="1600200"/>
              <a:chExt cx="13106400" cy="514872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DD5DE62-656B-525C-D17F-EAB71B963903}"/>
                  </a:ext>
                </a:extLst>
              </p:cNvPr>
              <p:cNvSpPr/>
              <p:nvPr/>
            </p:nvSpPr>
            <p:spPr bwMode="auto">
              <a:xfrm>
                <a:off x="5041102" y="2404879"/>
                <a:ext cx="1371600" cy="1371600"/>
              </a:xfrm>
              <a:prstGeom prst="ellipse">
                <a:avLst/>
              </a:prstGeom>
              <a:blipFill dpi="0" rotWithShape="1">
                <a:blip r:embed="rId2"/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endParaRPr lang="en-US" sz="1333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F3BD44-59CD-E5A5-3EA6-DB5E194B0BAC}"/>
                  </a:ext>
                </a:extLst>
              </p:cNvPr>
              <p:cNvSpPr txBox="1"/>
              <p:nvPr/>
            </p:nvSpPr>
            <p:spPr>
              <a:xfrm>
                <a:off x="4750404" y="1632674"/>
                <a:ext cx="1952996" cy="480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ARCHITECT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AF57D4-071E-2448-088A-EFF0B57B1E26}"/>
                  </a:ext>
                </a:extLst>
              </p:cNvPr>
              <p:cNvSpPr txBox="1"/>
              <p:nvPr/>
            </p:nvSpPr>
            <p:spPr>
              <a:xfrm>
                <a:off x="4263862" y="3836910"/>
                <a:ext cx="2926080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Ensures the Capability is Built Right 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71890A2-6F65-ECE5-308F-4BA774D6F01F}"/>
                  </a:ext>
                </a:extLst>
              </p:cNvPr>
              <p:cNvSpPr/>
              <p:nvPr/>
            </p:nvSpPr>
            <p:spPr bwMode="auto">
              <a:xfrm>
                <a:off x="8117347" y="2404879"/>
                <a:ext cx="1371600" cy="1371600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endParaRPr lang="en-US" sz="1333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2F4EE3-F8E0-7568-BFC8-5E4511D6142B}"/>
                  </a:ext>
                </a:extLst>
              </p:cNvPr>
              <p:cNvSpPr txBox="1"/>
              <p:nvPr/>
            </p:nvSpPr>
            <p:spPr>
              <a:xfrm>
                <a:off x="7556036" y="1632674"/>
                <a:ext cx="2494222" cy="480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PROJECT LEAD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636CBA-6B81-76F8-A0DB-58B46D104172}"/>
                  </a:ext>
                </a:extLst>
              </p:cNvPr>
              <p:cNvSpPr txBox="1"/>
              <p:nvPr/>
            </p:nvSpPr>
            <p:spPr>
              <a:xfrm>
                <a:off x="7389395" y="3836910"/>
                <a:ext cx="2827506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Coordinates the Capability Build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AE0B04C-FBEC-72BB-7F2E-AD164BBF803E}"/>
                  </a:ext>
                </a:extLst>
              </p:cNvPr>
              <p:cNvSpPr/>
              <p:nvPr/>
            </p:nvSpPr>
            <p:spPr bwMode="auto">
              <a:xfrm>
                <a:off x="11212736" y="2404879"/>
                <a:ext cx="1371600" cy="1371600"/>
              </a:xfrm>
              <a:prstGeom prst="ellipse">
                <a:avLst/>
              </a:prstGeom>
              <a:blipFill dpi="0" rotWithShape="1">
                <a:blip r:embed="rId4"/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endParaRPr lang="en-US" sz="1333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8F93F9-81EE-34B8-A47D-D826150540E8}"/>
                  </a:ext>
                </a:extLst>
              </p:cNvPr>
              <p:cNvSpPr txBox="1"/>
              <p:nvPr/>
            </p:nvSpPr>
            <p:spPr>
              <a:xfrm>
                <a:off x="10530662" y="1632674"/>
                <a:ext cx="2735748" cy="480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TEAM MEMBERS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24AF99-33EE-EF2A-CCD7-318C31A2D117}"/>
                  </a:ext>
                </a:extLst>
              </p:cNvPr>
              <p:cNvSpPr txBox="1"/>
              <p:nvPr/>
            </p:nvSpPr>
            <p:spPr>
              <a:xfrm>
                <a:off x="10484784" y="3836910"/>
                <a:ext cx="2827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Builds the Capability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4E0A36E-F5C3-DF98-BE67-D9D1A20BC60A}"/>
                  </a:ext>
                </a:extLst>
              </p:cNvPr>
              <p:cNvSpPr/>
              <p:nvPr/>
            </p:nvSpPr>
            <p:spPr bwMode="auto">
              <a:xfrm>
                <a:off x="1926568" y="2404879"/>
                <a:ext cx="1371600" cy="1371600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endParaRPr lang="en-US" sz="1333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3D6ED8-F2E4-6CA5-4BBC-C0DA69D9D4C2}"/>
                  </a:ext>
                </a:extLst>
              </p:cNvPr>
              <p:cNvSpPr txBox="1"/>
              <p:nvPr/>
            </p:nvSpPr>
            <p:spPr>
              <a:xfrm>
                <a:off x="1896595" y="1632674"/>
                <a:ext cx="1431546" cy="480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OWNER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BA21EA-651F-DB12-F83F-68190474B07E}"/>
                  </a:ext>
                </a:extLst>
              </p:cNvPr>
              <p:cNvSpPr txBox="1"/>
              <p:nvPr/>
            </p:nvSpPr>
            <p:spPr>
              <a:xfrm>
                <a:off x="1198615" y="3836910"/>
                <a:ext cx="2827506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Ensures the Right Capability is Built 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34632B6-64DB-3BAD-9FD7-7652EA5C04B5}"/>
                  </a:ext>
                </a:extLst>
              </p:cNvPr>
              <p:cNvCxnSpPr/>
              <p:nvPr/>
            </p:nvCxnSpPr>
            <p:spPr bwMode="auto">
              <a:xfrm flipV="1">
                <a:off x="1012168" y="3119777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42DFB40-0CCB-580C-0C5E-D2A616BFBE8D}"/>
                  </a:ext>
                </a:extLst>
              </p:cNvPr>
              <p:cNvCxnSpPr>
                <a:stCxn id="14" idx="6"/>
                <a:endCxn id="5" idx="2"/>
              </p:cNvCxnSpPr>
              <p:nvPr/>
            </p:nvCxnSpPr>
            <p:spPr bwMode="auto">
              <a:xfrm>
                <a:off x="3298168" y="3090679"/>
                <a:ext cx="174293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8840EAB-8EBE-F39E-4D78-39DB6A6CBC91}"/>
                  </a:ext>
                </a:extLst>
              </p:cNvPr>
              <p:cNvCxnSpPr>
                <a:stCxn id="5" idx="6"/>
                <a:endCxn id="8" idx="2"/>
              </p:cNvCxnSpPr>
              <p:nvPr/>
            </p:nvCxnSpPr>
            <p:spPr bwMode="auto">
              <a:xfrm>
                <a:off x="6412702" y="3090679"/>
                <a:ext cx="170464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4499842-F8A2-2029-F461-7756F569909E}"/>
                  </a:ext>
                </a:extLst>
              </p:cNvPr>
              <p:cNvCxnSpPr>
                <a:stCxn id="8" idx="6"/>
                <a:endCxn id="11" idx="2"/>
              </p:cNvCxnSpPr>
              <p:nvPr/>
            </p:nvCxnSpPr>
            <p:spPr bwMode="auto">
              <a:xfrm>
                <a:off x="9488947" y="3090679"/>
                <a:ext cx="172378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C41F9D5-D676-FDB7-E2F9-1B3A69DFBE29}"/>
                  </a:ext>
                </a:extLst>
              </p:cNvPr>
              <p:cNvCxnSpPr>
                <a:stCxn id="11" idx="6"/>
              </p:cNvCxnSpPr>
              <p:nvPr/>
            </p:nvCxnSpPr>
            <p:spPr bwMode="auto">
              <a:xfrm flipV="1">
                <a:off x="12584336" y="3078690"/>
                <a:ext cx="979265" cy="1198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sm"/>
              </a:ln>
              <a:effectLst/>
            </p:spPr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F3910A3-ECD6-9F93-88D6-C82F3C8EB85C}"/>
                  </a:ext>
                </a:extLst>
              </p:cNvPr>
              <p:cNvSpPr/>
              <p:nvPr/>
            </p:nvSpPr>
            <p:spPr bwMode="auto">
              <a:xfrm>
                <a:off x="1930500" y="4839285"/>
                <a:ext cx="1371600" cy="1371601"/>
              </a:xfrm>
              <a:prstGeom prst="ellipse">
                <a:avLst/>
              </a:prstGeom>
              <a:blipFill dpi="0" rotWithShape="1">
                <a:blip r:embed="rId6"/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endParaRPr lang="en-US" sz="1333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25548F-EE22-776E-FBAE-043C92F5B653}"/>
                  </a:ext>
                </a:extLst>
              </p:cNvPr>
              <p:cNvSpPr txBox="1"/>
              <p:nvPr/>
            </p:nvSpPr>
            <p:spPr>
              <a:xfrm>
                <a:off x="1409546" y="6305727"/>
                <a:ext cx="2413507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STAKEHOLDERS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33587ED-05D6-2588-A339-97D3302AC5E9}"/>
                  </a:ext>
                </a:extLst>
              </p:cNvPr>
              <p:cNvSpPr/>
              <p:nvPr/>
            </p:nvSpPr>
            <p:spPr bwMode="auto">
              <a:xfrm>
                <a:off x="11209700" y="4839285"/>
                <a:ext cx="1371600" cy="1371601"/>
              </a:xfrm>
              <a:prstGeom prst="ellipse">
                <a:avLst/>
              </a:prstGeom>
              <a:blipFill dpi="0" rotWithShape="1">
                <a:blip r:embed="rId7"/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endParaRPr lang="en-US" sz="1333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174B51-DC09-18CE-0B01-05BDFFF6B367}"/>
                  </a:ext>
                </a:extLst>
              </p:cNvPr>
              <p:cNvSpPr txBox="1"/>
              <p:nvPr/>
            </p:nvSpPr>
            <p:spPr>
              <a:xfrm>
                <a:off x="10929544" y="6305727"/>
                <a:ext cx="1931915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SPECIALISTS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8B105A-7AEB-0011-2166-57D82BA7DC74}"/>
                  </a:ext>
                </a:extLst>
              </p:cNvPr>
              <p:cNvSpPr txBox="1"/>
              <p:nvPr/>
            </p:nvSpPr>
            <p:spPr>
              <a:xfrm>
                <a:off x="1432814" y="1975453"/>
                <a:ext cx="2359108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Product/Service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9FA8D9-FDEE-D1CF-1084-76CB6E11835D}"/>
                  </a:ext>
                </a:extLst>
              </p:cNvPr>
              <p:cNvSpPr txBox="1"/>
              <p:nvPr/>
            </p:nvSpPr>
            <p:spPr>
              <a:xfrm>
                <a:off x="4978274" y="1975453"/>
                <a:ext cx="1497256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Tech/Ops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955B90-1CA6-4D41-8C79-B0DFA18971A2}"/>
                  </a:ext>
                </a:extLst>
              </p:cNvPr>
              <p:cNvSpPr txBox="1"/>
              <p:nvPr/>
            </p:nvSpPr>
            <p:spPr>
              <a:xfrm>
                <a:off x="7663028" y="1975453"/>
                <a:ext cx="2280239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Project Specific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867DB8-C2A3-2267-AD5C-0F141B5765F3}"/>
                  </a:ext>
                </a:extLst>
              </p:cNvPr>
              <p:cNvSpPr txBox="1"/>
              <p:nvPr/>
            </p:nvSpPr>
            <p:spPr>
              <a:xfrm>
                <a:off x="10758418" y="1975453"/>
                <a:ext cx="2280239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Project Specific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932F3C2-0B2A-FA30-FF4A-F9DC00FEB8A2}"/>
                  </a:ext>
                </a:extLst>
              </p:cNvPr>
              <p:cNvSpPr/>
              <p:nvPr/>
            </p:nvSpPr>
            <p:spPr bwMode="auto">
              <a:xfrm>
                <a:off x="4287298" y="4811853"/>
                <a:ext cx="2755679" cy="1426464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Arial" panose="020B0604020202020204" pitchFamily="34" charset="0"/>
                  <a:buChar char="•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Executives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Arial" panose="020B0604020202020204" pitchFamily="34" charset="0"/>
                  <a:buChar char="•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Operations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Arial" panose="020B0604020202020204" pitchFamily="34" charset="0"/>
                  <a:buChar char="•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Technology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Arial" panose="020B0604020202020204" pitchFamily="34" charset="0"/>
                  <a:buChar char="•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External Orgs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DE61ADD-A67E-E46F-40B1-91BB3BDE3D7C}"/>
                  </a:ext>
                </a:extLst>
              </p:cNvPr>
              <p:cNvCxnSpPr>
                <a:stCxn id="22" idx="6"/>
                <a:endCxn id="32" idx="1"/>
              </p:cNvCxnSpPr>
              <p:nvPr/>
            </p:nvCxnSpPr>
            <p:spPr bwMode="auto">
              <a:xfrm flipV="1">
                <a:off x="3302100" y="5525085"/>
                <a:ext cx="985198" cy="1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399712B-CC2A-40D7-F5FE-3AEA73F1DC65}"/>
                  </a:ext>
                </a:extLst>
              </p:cNvPr>
              <p:cNvSpPr/>
              <p:nvPr/>
            </p:nvSpPr>
            <p:spPr bwMode="auto">
              <a:xfrm>
                <a:off x="7441985" y="4811853"/>
                <a:ext cx="2755679" cy="1426464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Arial" panose="020B0604020202020204" pitchFamily="34" charset="0"/>
                  <a:buChar char="•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Functional Experts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Arial" panose="020B0604020202020204" pitchFamily="34" charset="0"/>
                  <a:buChar char="•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Operational Experts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Arial" panose="020B0604020202020204" pitchFamily="34" charset="0"/>
                  <a:buChar char="•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Technology Experts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Arial" panose="020B0604020202020204" pitchFamily="34" charset="0"/>
                  <a:buChar char="•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External Experts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4BCE687B-ECC8-2D7B-065C-4AB41F0F79FD}"/>
                  </a:ext>
                </a:extLst>
              </p:cNvPr>
              <p:cNvCxnSpPr>
                <a:stCxn id="25" idx="2"/>
                <a:endCxn id="34" idx="3"/>
              </p:cNvCxnSpPr>
              <p:nvPr/>
            </p:nvCxnSpPr>
            <p:spPr bwMode="auto">
              <a:xfrm flipH="1" flipV="1">
                <a:off x="10197664" y="5525085"/>
                <a:ext cx="1012037" cy="1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9DFFCB8-A288-AE5B-88A9-6B5B409481BE}"/>
                  </a:ext>
                </a:extLst>
              </p:cNvPr>
              <p:cNvSpPr/>
              <p:nvPr/>
            </p:nvSpPr>
            <p:spPr bwMode="auto">
              <a:xfrm>
                <a:off x="685800" y="1600200"/>
                <a:ext cx="13106400" cy="2962656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endParaRPr lang="en-US" sz="1333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1967D2C-511F-EE0A-0F60-86695FA0A436}"/>
                </a:ext>
              </a:extLst>
            </p:cNvPr>
            <p:cNvGrpSpPr/>
            <p:nvPr/>
          </p:nvGrpSpPr>
          <p:grpSpPr>
            <a:xfrm>
              <a:off x="1112804" y="3486573"/>
              <a:ext cx="510871" cy="1147952"/>
              <a:chOff x="1112804" y="3486573"/>
              <a:chExt cx="510871" cy="1147952"/>
            </a:xfrm>
          </p:grpSpPr>
          <p:sp>
            <p:nvSpPr>
              <p:cNvPr id="37" name="Arrow: Up 36">
                <a:extLst>
                  <a:ext uri="{FF2B5EF4-FFF2-40B4-BE49-F238E27FC236}">
                    <a16:creationId xmlns:a16="http://schemas.microsoft.com/office/drawing/2014/main" id="{8FDCD675-A52F-7D4B-B1DC-9F7D8179DD61}"/>
                  </a:ext>
                </a:extLst>
              </p:cNvPr>
              <p:cNvSpPr/>
              <p:nvPr/>
            </p:nvSpPr>
            <p:spPr>
              <a:xfrm>
                <a:off x="1112804" y="3486573"/>
                <a:ext cx="138023" cy="1143000"/>
              </a:xfrm>
              <a:prstGeom prst="upArrow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3B7533D-9FBF-32AA-862F-B693A4B306AD}"/>
                  </a:ext>
                </a:extLst>
              </p:cNvPr>
              <p:cNvSpPr/>
              <p:nvPr/>
            </p:nvSpPr>
            <p:spPr>
              <a:xfrm>
                <a:off x="1166475" y="4570517"/>
                <a:ext cx="457200" cy="64008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2208190-AD2D-6B74-D3C8-D12B4B3E1C94}"/>
                </a:ext>
              </a:extLst>
            </p:cNvPr>
            <p:cNvGrpSpPr/>
            <p:nvPr/>
          </p:nvGrpSpPr>
          <p:grpSpPr>
            <a:xfrm>
              <a:off x="10488731" y="3486573"/>
              <a:ext cx="491142" cy="1153706"/>
              <a:chOff x="10488731" y="3486573"/>
              <a:chExt cx="491142" cy="1153706"/>
            </a:xfrm>
          </p:grpSpPr>
          <p:sp>
            <p:nvSpPr>
              <p:cNvPr id="38" name="Arrow: Up 37">
                <a:extLst>
                  <a:ext uri="{FF2B5EF4-FFF2-40B4-BE49-F238E27FC236}">
                    <a16:creationId xmlns:a16="http://schemas.microsoft.com/office/drawing/2014/main" id="{34872276-FC5B-A8B4-6E54-8037B83897A4}"/>
                  </a:ext>
                </a:extLst>
              </p:cNvPr>
              <p:cNvSpPr/>
              <p:nvPr/>
            </p:nvSpPr>
            <p:spPr>
              <a:xfrm>
                <a:off x="10841850" y="3486573"/>
                <a:ext cx="138023" cy="1143000"/>
              </a:xfrm>
              <a:prstGeom prst="upArrow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53C69E2-587E-53BE-9859-95640D01A0E2}"/>
                  </a:ext>
                </a:extLst>
              </p:cNvPr>
              <p:cNvSpPr/>
              <p:nvPr/>
            </p:nvSpPr>
            <p:spPr>
              <a:xfrm>
                <a:off x="10488731" y="4576271"/>
                <a:ext cx="457200" cy="64008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423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528C-D09B-FC83-16A6-2185BF88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Team Roles &amp; Responsibilities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A5A6C1-43E3-6D8D-CE31-4A901A8FF7EA}"/>
              </a:ext>
            </a:extLst>
          </p:cNvPr>
          <p:cNvGrpSpPr/>
          <p:nvPr/>
        </p:nvGrpSpPr>
        <p:grpSpPr>
          <a:xfrm>
            <a:off x="576489" y="1077104"/>
            <a:ext cx="11031367" cy="4692269"/>
            <a:chOff x="628245" y="1094356"/>
            <a:chExt cx="11031367" cy="46922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639B6C-B738-3F97-9A7D-C2581CB45328}"/>
                </a:ext>
              </a:extLst>
            </p:cNvPr>
            <p:cNvGrpSpPr/>
            <p:nvPr/>
          </p:nvGrpSpPr>
          <p:grpSpPr>
            <a:xfrm>
              <a:off x="628245" y="1094356"/>
              <a:ext cx="2468880" cy="4692269"/>
              <a:chOff x="628245" y="1094356"/>
              <a:chExt cx="2468880" cy="469226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F1BABC9-4CFD-736C-0652-763347229316}"/>
                  </a:ext>
                </a:extLst>
              </p:cNvPr>
              <p:cNvSpPr/>
              <p:nvPr/>
            </p:nvSpPr>
            <p:spPr bwMode="auto">
              <a:xfrm>
                <a:off x="1291185" y="1469848"/>
                <a:ext cx="1143000" cy="1143000"/>
              </a:xfrm>
              <a:prstGeom prst="ellipse">
                <a:avLst/>
              </a:prstGeom>
              <a:blipFill dpi="0" rotWithShape="1">
                <a:blip r:embed="rId2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endParaRPr lang="en-US" sz="1333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E080EC-2D50-7163-19E3-81D68C8BD54C}"/>
                  </a:ext>
                </a:extLst>
              </p:cNvPr>
              <p:cNvSpPr txBox="1"/>
              <p:nvPr/>
            </p:nvSpPr>
            <p:spPr>
              <a:xfrm>
                <a:off x="1266208" y="1094356"/>
                <a:ext cx="11929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OWNER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5F467E-70FC-2E18-91E6-264C580F6A41}"/>
                  </a:ext>
                </a:extLst>
              </p:cNvPr>
              <p:cNvSpPr txBox="1"/>
              <p:nvPr/>
            </p:nvSpPr>
            <p:spPr>
              <a:xfrm>
                <a:off x="811125" y="2671833"/>
                <a:ext cx="2103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Ensures the Right Capability is Built 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5AF0728-37F1-03E5-1E28-A4D96A38D80F}"/>
                  </a:ext>
                </a:extLst>
              </p:cNvPr>
              <p:cNvSpPr/>
              <p:nvPr/>
            </p:nvSpPr>
            <p:spPr bwMode="auto">
              <a:xfrm>
                <a:off x="628245" y="3226305"/>
                <a:ext cx="2468880" cy="2560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Arial" panose="020B0604020202020204" pitchFamily="34" charset="0"/>
                  <a:buChar char="•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Defines capabilities to be built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Arial" panose="020B0604020202020204" pitchFamily="34" charset="0"/>
                  <a:buChar char="•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Prioritizes iterations.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Arial" panose="020B0604020202020204" pitchFamily="34" charset="0"/>
                  <a:buChar char="•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Updates Sr. Stakeholders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Arial" panose="020B0604020202020204" pitchFamily="34" charset="0"/>
                  <a:buChar char="•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Consolidates input from </a:t>
                </a:r>
                <a:r>
                  <a:rPr lang="en-US" sz="16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Architect &amp;</a:t>
                </a: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Project Lead</a:t>
                </a:r>
                <a:endParaRPr lang="en-US" sz="16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47269A2-7992-F34E-2F1C-28EB74C23B6C}"/>
                </a:ext>
              </a:extLst>
            </p:cNvPr>
            <p:cNvGrpSpPr/>
            <p:nvPr/>
          </p:nvGrpSpPr>
          <p:grpSpPr>
            <a:xfrm>
              <a:off x="3482407" y="1094356"/>
              <a:ext cx="2468880" cy="4685570"/>
              <a:chOff x="3482407" y="1094356"/>
              <a:chExt cx="2468880" cy="468557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56EDF4C-4C7D-1790-8610-6507276CA556}"/>
                  </a:ext>
                </a:extLst>
              </p:cNvPr>
              <p:cNvSpPr/>
              <p:nvPr/>
            </p:nvSpPr>
            <p:spPr bwMode="auto">
              <a:xfrm>
                <a:off x="4145347" y="1469848"/>
                <a:ext cx="1143000" cy="1143000"/>
              </a:xfrm>
              <a:prstGeom prst="ellipse">
                <a:avLst/>
              </a:prstGeom>
              <a:blipFill dpi="0" rotWithShape="1">
                <a:blip r:embed="rId3">
                  <a:grayscl/>
                </a:blip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endParaRPr lang="en-US" sz="1333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636129-830C-FA2C-8813-40AECE14F6AA}"/>
                  </a:ext>
                </a:extLst>
              </p:cNvPr>
              <p:cNvSpPr txBox="1"/>
              <p:nvPr/>
            </p:nvSpPr>
            <p:spPr>
              <a:xfrm>
                <a:off x="3903099" y="1094356"/>
                <a:ext cx="16274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ARCHITECT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8551DA-C30A-9AC6-2201-AD6E015137E4}"/>
                  </a:ext>
                </a:extLst>
              </p:cNvPr>
              <p:cNvSpPr txBox="1"/>
              <p:nvPr/>
            </p:nvSpPr>
            <p:spPr>
              <a:xfrm>
                <a:off x="3665287" y="2671833"/>
                <a:ext cx="2103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Ensures the Capability is Built Right 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35B1FA-3288-6D0E-369F-93BD0EBBD723}"/>
                  </a:ext>
                </a:extLst>
              </p:cNvPr>
              <p:cNvSpPr/>
              <p:nvPr/>
            </p:nvSpPr>
            <p:spPr bwMode="auto">
              <a:xfrm>
                <a:off x="3482407" y="3219606"/>
                <a:ext cx="2468880" cy="2560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Brings technical expertise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Oversees solution testing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Validates design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Provides input to </a:t>
                </a:r>
                <a:r>
                  <a:rPr lang="en-US" sz="16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Owner </a:t>
                </a: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approvals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0A1FBBC-1234-649C-413F-68F6B3A95348}"/>
                </a:ext>
              </a:extLst>
            </p:cNvPr>
            <p:cNvGrpSpPr/>
            <p:nvPr/>
          </p:nvGrpSpPr>
          <p:grpSpPr>
            <a:xfrm>
              <a:off x="6336569" y="1094356"/>
              <a:ext cx="2468880" cy="4692269"/>
              <a:chOff x="6336569" y="1094356"/>
              <a:chExt cx="2468880" cy="469226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1B67889-B1A3-3B5B-9BB0-EB67BA361B73}"/>
                  </a:ext>
                </a:extLst>
              </p:cNvPr>
              <p:cNvSpPr/>
              <p:nvPr/>
            </p:nvSpPr>
            <p:spPr bwMode="auto">
              <a:xfrm>
                <a:off x="6999509" y="1469848"/>
                <a:ext cx="1143000" cy="1143000"/>
              </a:xfrm>
              <a:prstGeom prst="ellipse">
                <a:avLst/>
              </a:prstGeom>
              <a:blipFill dpi="0" rotWithShape="1">
                <a:blip r:embed="rId4">
                  <a:grayscl/>
                </a:blip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endParaRPr lang="en-US" sz="1333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5C63E4-88E7-586D-F614-52965424159B}"/>
                  </a:ext>
                </a:extLst>
              </p:cNvPr>
              <p:cNvSpPr txBox="1"/>
              <p:nvPr/>
            </p:nvSpPr>
            <p:spPr>
              <a:xfrm>
                <a:off x="6531750" y="1094356"/>
                <a:ext cx="20785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PROJECT LEAD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EA1C-00CF-2E5D-A954-F2809B0B87D8}"/>
                  </a:ext>
                </a:extLst>
              </p:cNvPr>
              <p:cNvSpPr txBox="1"/>
              <p:nvPr/>
            </p:nvSpPr>
            <p:spPr>
              <a:xfrm>
                <a:off x="6519449" y="2671833"/>
                <a:ext cx="2103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Coordinates the Capability Build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30BE4E-450F-68AC-E603-01D3CC27C499}"/>
                  </a:ext>
                </a:extLst>
              </p:cNvPr>
              <p:cNvSpPr/>
              <p:nvPr/>
            </p:nvSpPr>
            <p:spPr bwMode="auto">
              <a:xfrm>
                <a:off x="6336569" y="3226305"/>
                <a:ext cx="2468880" cy="2560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Coordinates activities 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Integrates functional teams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Plans &amp; controls the iteration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Provides status to </a:t>
                </a:r>
                <a:r>
                  <a:rPr lang="en-US" sz="16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Owner</a:t>
                </a: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Facilitates team meetings.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8E7EC2C-300B-5839-4F0A-6A6B0B16B4FC}"/>
                </a:ext>
              </a:extLst>
            </p:cNvPr>
            <p:cNvGrpSpPr/>
            <p:nvPr/>
          </p:nvGrpSpPr>
          <p:grpSpPr>
            <a:xfrm>
              <a:off x="9190732" y="1094356"/>
              <a:ext cx="2468880" cy="4692269"/>
              <a:chOff x="9190732" y="1094356"/>
              <a:chExt cx="2468880" cy="469226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D7FBC99-5A53-7681-24C0-492640E7EEE0}"/>
                  </a:ext>
                </a:extLst>
              </p:cNvPr>
              <p:cNvSpPr/>
              <p:nvPr/>
            </p:nvSpPr>
            <p:spPr bwMode="auto">
              <a:xfrm>
                <a:off x="9853672" y="1469848"/>
                <a:ext cx="1143000" cy="1143000"/>
              </a:xfrm>
              <a:prstGeom prst="ellipse">
                <a:avLst/>
              </a:prstGeom>
              <a:blipFill dpi="0" rotWithShape="1">
                <a:blip r:embed="rId5">
                  <a:grayscl/>
                </a:blip>
                <a:srcRect/>
                <a:stretch>
                  <a:fillRect l="10000" t="10000" r="10000" b="10000"/>
                </a:stretch>
              </a:blipFill>
              <a:ln w="5715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endParaRPr lang="en-US" sz="1333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20EF81-0B04-2D70-767D-64452D8AE9FB}"/>
                  </a:ext>
                </a:extLst>
              </p:cNvPr>
              <p:cNvSpPr txBox="1"/>
              <p:nvPr/>
            </p:nvSpPr>
            <p:spPr>
              <a:xfrm>
                <a:off x="9285277" y="1094356"/>
                <a:ext cx="22797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TEAM MEMBERS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1BC505-9B60-9D57-C9FE-E1FD19AA4812}"/>
                  </a:ext>
                </a:extLst>
              </p:cNvPr>
              <p:cNvSpPr txBox="1"/>
              <p:nvPr/>
            </p:nvSpPr>
            <p:spPr>
              <a:xfrm>
                <a:off x="9373612" y="2671833"/>
                <a:ext cx="2103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Builds the Capability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F26526-3E5D-95DA-24A4-6B435CFE4DF2}"/>
                  </a:ext>
                </a:extLst>
              </p:cNvPr>
              <p:cNvSpPr/>
              <p:nvPr/>
            </p:nvSpPr>
            <p:spPr bwMode="auto">
              <a:xfrm>
                <a:off x="9190732" y="3226305"/>
                <a:ext cx="2468880" cy="2560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Provides </a:t>
                </a:r>
                <a:r>
                  <a:rPr lang="en-US" sz="16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Lead </a:t>
                </a: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with activities, durations, and dependencies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Performs the work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Provides updates to</a:t>
                </a:r>
                <a:r>
                  <a:rPr lang="en-US" sz="16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Lead 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Coordinates change of scope </a:t>
                </a:r>
              </a:p>
              <a:p>
                <a:pPr marL="182880" indent="-182880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Performs testing and deployment of solution.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47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BB48-46FB-4070-801D-DB383EDD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Viable Product into Agile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20E8AF2-B5BB-4412-3BDC-6EDB7EBE13AA}"/>
              </a:ext>
            </a:extLst>
          </p:cNvPr>
          <p:cNvGrpSpPr/>
          <p:nvPr/>
        </p:nvGrpSpPr>
        <p:grpSpPr>
          <a:xfrm>
            <a:off x="683727" y="1049493"/>
            <a:ext cx="10555773" cy="4292895"/>
            <a:chOff x="683727" y="1282405"/>
            <a:chExt cx="10555773" cy="4292895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89509BC-27D4-4666-8EB1-28F7C22F82A9}"/>
                </a:ext>
              </a:extLst>
            </p:cNvPr>
            <p:cNvGrpSpPr/>
            <p:nvPr/>
          </p:nvGrpSpPr>
          <p:grpSpPr>
            <a:xfrm>
              <a:off x="683727" y="1282405"/>
              <a:ext cx="10555773" cy="4292895"/>
              <a:chOff x="838200" y="2078666"/>
              <a:chExt cx="12666928" cy="515147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DA712D1-B77D-4458-A28B-67F3F77B2725}"/>
                  </a:ext>
                </a:extLst>
              </p:cNvPr>
              <p:cNvGrpSpPr/>
              <p:nvPr/>
            </p:nvGrpSpPr>
            <p:grpSpPr>
              <a:xfrm>
                <a:off x="838200" y="2552700"/>
                <a:ext cx="1601972" cy="3848100"/>
                <a:chOff x="838200" y="2552700"/>
                <a:chExt cx="1601972" cy="3848100"/>
              </a:xfrm>
            </p:grpSpPr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9D6DB387-B3B0-4EBA-BFAE-331167ED66FD}"/>
                    </a:ext>
                  </a:extLst>
                </p:cNvPr>
                <p:cNvSpPr/>
                <p:nvPr/>
              </p:nvSpPr>
              <p:spPr bwMode="auto">
                <a:xfrm>
                  <a:off x="838200" y="3048000"/>
                  <a:ext cx="1600200" cy="381000"/>
                </a:xfrm>
                <a:prstGeom prst="roundRect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6200" tIns="38100" rIns="7620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333" dirty="0">
                      <a:solidFill>
                        <a:schemeClr val="bg1"/>
                      </a:solidFill>
                    </a:rPr>
                    <a:t>MVP</a:t>
                  </a:r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F1512B32-343D-494C-8384-664EC2F02C72}"/>
                    </a:ext>
                  </a:extLst>
                </p:cNvPr>
                <p:cNvSpPr/>
                <p:nvPr/>
              </p:nvSpPr>
              <p:spPr bwMode="auto">
                <a:xfrm>
                  <a:off x="838200" y="3543300"/>
                  <a:ext cx="1600200" cy="381000"/>
                </a:xfrm>
                <a:prstGeom prst="roundRect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6200" tIns="38100" rIns="7620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333" dirty="0">
                      <a:solidFill>
                        <a:schemeClr val="bg1"/>
                      </a:solidFill>
                    </a:rPr>
                    <a:t>Iteration A</a:t>
                  </a:r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E6436FC-B220-4ADA-822D-F74E2EDE638B}"/>
                    </a:ext>
                  </a:extLst>
                </p:cNvPr>
                <p:cNvSpPr/>
                <p:nvPr/>
              </p:nvSpPr>
              <p:spPr bwMode="auto">
                <a:xfrm>
                  <a:off x="838200" y="4038600"/>
                  <a:ext cx="1600200" cy="381000"/>
                </a:xfrm>
                <a:prstGeom prst="roundRect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6200" tIns="38100" rIns="7620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333" dirty="0">
                      <a:solidFill>
                        <a:schemeClr val="bg1"/>
                      </a:solidFill>
                    </a:rPr>
                    <a:t>Iteration B</a:t>
                  </a:r>
                </a:p>
              </p:txBody>
            </p:sp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5AB5A8F1-1F3C-48D8-A485-B734464BE8B9}"/>
                    </a:ext>
                  </a:extLst>
                </p:cNvPr>
                <p:cNvSpPr/>
                <p:nvPr/>
              </p:nvSpPr>
              <p:spPr bwMode="auto">
                <a:xfrm>
                  <a:off x="838200" y="4533900"/>
                  <a:ext cx="1600200" cy="381000"/>
                </a:xfrm>
                <a:prstGeom prst="roundRect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6200" tIns="38100" rIns="7620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333" dirty="0">
                      <a:solidFill>
                        <a:schemeClr val="bg1"/>
                      </a:solidFill>
                    </a:rPr>
                    <a:t>Iteration C</a:t>
                  </a:r>
                </a:p>
              </p:txBody>
            </p:sp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B5A4782-018E-42B4-BEF8-407672E569EC}"/>
                    </a:ext>
                  </a:extLst>
                </p:cNvPr>
                <p:cNvSpPr/>
                <p:nvPr/>
              </p:nvSpPr>
              <p:spPr bwMode="auto">
                <a:xfrm>
                  <a:off x="838200" y="5029200"/>
                  <a:ext cx="1600200" cy="381000"/>
                </a:xfrm>
                <a:prstGeom prst="roundRect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6200" tIns="38100" rIns="7620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333" dirty="0">
                      <a:solidFill>
                        <a:schemeClr val="bg1"/>
                      </a:solidFill>
                    </a:rPr>
                    <a:t>Iteration D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B627100-A2C9-4091-930F-6B5E5EB73A0E}"/>
                    </a:ext>
                  </a:extLst>
                </p:cNvPr>
                <p:cNvSpPr/>
                <p:nvPr/>
              </p:nvSpPr>
              <p:spPr bwMode="auto">
                <a:xfrm>
                  <a:off x="838200" y="5524500"/>
                  <a:ext cx="1600200" cy="381000"/>
                </a:xfrm>
                <a:prstGeom prst="roundRect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6200" tIns="38100" rIns="7620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333" dirty="0">
                      <a:solidFill>
                        <a:schemeClr val="bg1"/>
                      </a:solidFill>
                    </a:rPr>
                    <a:t>Iteration E</a:t>
                  </a: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52988E7F-535E-4037-A6EE-A505DB552376}"/>
                    </a:ext>
                  </a:extLst>
                </p:cNvPr>
                <p:cNvSpPr/>
                <p:nvPr/>
              </p:nvSpPr>
              <p:spPr bwMode="auto">
                <a:xfrm>
                  <a:off x="839972" y="6019800"/>
                  <a:ext cx="1600200" cy="381000"/>
                </a:xfrm>
                <a:prstGeom prst="roundRect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6200" tIns="38100" rIns="7620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333" dirty="0">
                      <a:solidFill>
                        <a:schemeClr val="bg1"/>
                      </a:solidFill>
                    </a:rPr>
                    <a:t>Iteration F</a:t>
                  </a: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1D3D5AF3-5001-4934-8EF6-1FB98018065F}"/>
                    </a:ext>
                  </a:extLst>
                </p:cNvPr>
                <p:cNvSpPr/>
                <p:nvPr/>
              </p:nvSpPr>
              <p:spPr bwMode="auto">
                <a:xfrm>
                  <a:off x="838200" y="2552700"/>
                  <a:ext cx="1600200" cy="381000"/>
                </a:xfrm>
                <a:prstGeom prst="roundRect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6200" tIns="38100" rIns="7620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333" dirty="0">
                      <a:solidFill>
                        <a:schemeClr val="bg1"/>
                      </a:solidFill>
                    </a:rPr>
                    <a:t>ITERATIONS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C9AA753-51C6-473C-AE52-4003009DA12B}"/>
                  </a:ext>
                </a:extLst>
              </p:cNvPr>
              <p:cNvGrpSpPr/>
              <p:nvPr/>
            </p:nvGrpSpPr>
            <p:grpSpPr>
              <a:xfrm>
                <a:off x="2542961" y="2078666"/>
                <a:ext cx="10962167" cy="857250"/>
                <a:chOff x="2667000" y="1752600"/>
                <a:chExt cx="10962167" cy="85725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D6899CD-7931-4FA0-A6FF-05740FBC5998}"/>
                    </a:ext>
                  </a:extLst>
                </p:cNvPr>
                <p:cNvGrpSpPr/>
                <p:nvPr/>
              </p:nvGrpSpPr>
              <p:grpSpPr>
                <a:xfrm>
                  <a:off x="2667000" y="1752600"/>
                  <a:ext cx="10962167" cy="381000"/>
                  <a:chOff x="2667000" y="1863356"/>
                  <a:chExt cx="10962167" cy="381000"/>
                </a:xfrm>
              </p:grpSpPr>
              <p:sp>
                <p:nvSpPr>
                  <p:cNvPr id="12" name="Rectangle: Rounded Corners 11">
                    <a:extLst>
                      <a:ext uri="{FF2B5EF4-FFF2-40B4-BE49-F238E27FC236}">
                        <a16:creationId xmlns:a16="http://schemas.microsoft.com/office/drawing/2014/main" id="{31E3907C-4233-4624-BDE7-3FBDC07B8C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67000" y="1863356"/>
                    <a:ext cx="54864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76200" tIns="38100" rIns="7620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1333" dirty="0">
                        <a:solidFill>
                          <a:schemeClr val="bg1"/>
                        </a:solidFill>
                      </a:rPr>
                      <a:t>YEAR - 1</a:t>
                    </a:r>
                  </a:p>
                </p:txBody>
              </p:sp>
              <p:sp>
                <p:nvSpPr>
                  <p:cNvPr id="13" name="Rectangle: Rounded Corners 12">
                    <a:extLst>
                      <a:ext uri="{FF2B5EF4-FFF2-40B4-BE49-F238E27FC236}">
                        <a16:creationId xmlns:a16="http://schemas.microsoft.com/office/drawing/2014/main" id="{E74A4A42-640A-4B6A-974C-5D356E17A15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42767" y="1863356"/>
                    <a:ext cx="54864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76200" tIns="38100" rIns="7620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1333" dirty="0">
                        <a:solidFill>
                          <a:schemeClr val="bg1"/>
                        </a:solidFill>
                      </a:rPr>
                      <a:t>YEAR - 2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91790180-58FA-477C-B3A7-1E938F701AE8}"/>
                    </a:ext>
                  </a:extLst>
                </p:cNvPr>
                <p:cNvGrpSpPr/>
                <p:nvPr/>
              </p:nvGrpSpPr>
              <p:grpSpPr>
                <a:xfrm>
                  <a:off x="2667000" y="2228850"/>
                  <a:ext cx="10958622" cy="381000"/>
                  <a:chOff x="2667000" y="2228850"/>
                  <a:chExt cx="10958622" cy="381000"/>
                </a:xfrm>
              </p:grpSpPr>
              <p:sp>
                <p:nvSpPr>
                  <p:cNvPr id="15" name="Rectangle: Rounded Corners 14">
                    <a:extLst>
                      <a:ext uri="{FF2B5EF4-FFF2-40B4-BE49-F238E27FC236}">
                        <a16:creationId xmlns:a16="http://schemas.microsoft.com/office/drawing/2014/main" id="{09D31122-6AD9-4559-8C8E-6F949D8B33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67000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Mth1</a:t>
                    </a:r>
                  </a:p>
                </p:txBody>
              </p:sp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9E3DA979-702C-4164-BAA3-0A44FB049F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23584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Mth2</a:t>
                    </a:r>
                  </a:p>
                </p:txBody>
              </p:sp>
              <p:sp>
                <p:nvSpPr>
                  <p:cNvPr id="17" name="Rectangle: Rounded Corners 16">
                    <a:extLst>
                      <a:ext uri="{FF2B5EF4-FFF2-40B4-BE49-F238E27FC236}">
                        <a16:creationId xmlns:a16="http://schemas.microsoft.com/office/drawing/2014/main" id="{E34B33DA-635F-4142-80C9-449B71A5D5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0168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Mth3</a:t>
                    </a:r>
                  </a:p>
                </p:txBody>
              </p:sp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id="{4B88F146-D974-4E7D-B88E-A95696B662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036752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Mth4</a:t>
                    </a:r>
                  </a:p>
                </p:txBody>
              </p:sp>
              <p:sp>
                <p:nvSpPr>
                  <p:cNvPr id="19" name="Rectangle: Rounded Corners 18">
                    <a:extLst>
                      <a:ext uri="{FF2B5EF4-FFF2-40B4-BE49-F238E27FC236}">
                        <a16:creationId xmlns:a16="http://schemas.microsoft.com/office/drawing/2014/main" id="{C47C8EA4-9612-47DD-99BF-6B2C723AEB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93336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Mth5</a:t>
                    </a:r>
                  </a:p>
                </p:txBody>
              </p:sp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id="{A18F0414-BED5-484A-B701-FC943EB8006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49920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Mth6</a:t>
                    </a:r>
                  </a:p>
                </p:txBody>
              </p:sp>
              <p:sp>
                <p:nvSpPr>
                  <p:cNvPr id="21" name="Rectangle: Rounded Corners 20">
                    <a:extLst>
                      <a:ext uri="{FF2B5EF4-FFF2-40B4-BE49-F238E27FC236}">
                        <a16:creationId xmlns:a16="http://schemas.microsoft.com/office/drawing/2014/main" id="{FFCC394B-0D7D-4D12-8D53-F8B2C890CD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06504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Mth7</a:t>
                    </a:r>
                  </a:p>
                </p:txBody>
              </p:sp>
              <p:sp>
                <p:nvSpPr>
                  <p:cNvPr id="22" name="Rectangle: Rounded Corners 21">
                    <a:extLst>
                      <a:ext uri="{FF2B5EF4-FFF2-40B4-BE49-F238E27FC236}">
                        <a16:creationId xmlns:a16="http://schemas.microsoft.com/office/drawing/2014/main" id="{9FD3C5AC-E7F3-49E8-8AC4-9612EB848D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3088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Mth8</a:t>
                    </a:r>
                  </a:p>
                </p:txBody>
              </p:sp>
              <p:sp>
                <p:nvSpPr>
                  <p:cNvPr id="23" name="Rectangle: Rounded Corners 22">
                    <a:extLst>
                      <a:ext uri="{FF2B5EF4-FFF2-40B4-BE49-F238E27FC236}">
                        <a16:creationId xmlns:a16="http://schemas.microsoft.com/office/drawing/2014/main" id="{1FBAC023-4536-4AA9-8E07-982C9FB0141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19672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Mth9</a:t>
                    </a:r>
                  </a:p>
                </p:txBody>
              </p:sp>
              <p:sp>
                <p:nvSpPr>
                  <p:cNvPr id="24" name="Rectangle: Rounded Corners 23">
                    <a:extLst>
                      <a:ext uri="{FF2B5EF4-FFF2-40B4-BE49-F238E27FC236}">
                        <a16:creationId xmlns:a16="http://schemas.microsoft.com/office/drawing/2014/main" id="{25656A6C-5D7E-4956-A9DC-4731F939BBB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76256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Mth10</a:t>
                    </a:r>
                  </a:p>
                </p:txBody>
              </p:sp>
              <p:sp>
                <p:nvSpPr>
                  <p:cNvPr id="25" name="Rectangle: Rounded Corners 24">
                    <a:extLst>
                      <a:ext uri="{FF2B5EF4-FFF2-40B4-BE49-F238E27FC236}">
                        <a16:creationId xmlns:a16="http://schemas.microsoft.com/office/drawing/2014/main" id="{4D24F05E-7A2A-41CF-9546-74811688C0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32840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Mth11</a:t>
                    </a:r>
                  </a:p>
                </p:txBody>
              </p:sp>
              <p:sp>
                <p:nvSpPr>
                  <p:cNvPr id="26" name="Rectangle: Rounded Corners 25">
                    <a:extLst>
                      <a:ext uri="{FF2B5EF4-FFF2-40B4-BE49-F238E27FC236}">
                        <a16:creationId xmlns:a16="http://schemas.microsoft.com/office/drawing/2014/main" id="{0A422ABB-6404-464B-85ED-BAA57FD8E4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89424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Mth12</a:t>
                    </a:r>
                  </a:p>
                </p:txBody>
              </p:sp>
              <p:sp>
                <p:nvSpPr>
                  <p:cNvPr id="27" name="Rectangle: Rounded Corners 26">
                    <a:extLst>
                      <a:ext uri="{FF2B5EF4-FFF2-40B4-BE49-F238E27FC236}">
                        <a16:creationId xmlns:a16="http://schemas.microsoft.com/office/drawing/2014/main" id="{965911EE-F890-4212-B5D8-898E5E1EA0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46008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Mth1</a:t>
                    </a:r>
                  </a:p>
                </p:txBody>
              </p:sp>
              <p:sp>
                <p:nvSpPr>
                  <p:cNvPr id="28" name="Rectangle: Rounded Corners 27">
                    <a:extLst>
                      <a:ext uri="{FF2B5EF4-FFF2-40B4-BE49-F238E27FC236}">
                        <a16:creationId xmlns:a16="http://schemas.microsoft.com/office/drawing/2014/main" id="{56E5F384-399F-4289-8851-5318533713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602592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Mth2</a:t>
                    </a:r>
                  </a:p>
                </p:txBody>
              </p:sp>
              <p:sp>
                <p:nvSpPr>
                  <p:cNvPr id="29" name="Rectangle: Rounded Corners 28">
                    <a:extLst>
                      <a:ext uri="{FF2B5EF4-FFF2-40B4-BE49-F238E27FC236}">
                        <a16:creationId xmlns:a16="http://schemas.microsoft.com/office/drawing/2014/main" id="{6F6FADC8-FDDD-48FA-BB79-55FB19AB0BF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59176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Mth3</a:t>
                    </a:r>
                  </a:p>
                </p:txBody>
              </p:sp>
              <p:sp>
                <p:nvSpPr>
                  <p:cNvPr id="30" name="Rectangle: Rounded Corners 29">
                    <a:extLst>
                      <a:ext uri="{FF2B5EF4-FFF2-40B4-BE49-F238E27FC236}">
                        <a16:creationId xmlns:a16="http://schemas.microsoft.com/office/drawing/2014/main" id="{201A195F-929B-4F80-9CC9-6FABB791B2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15760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Mth4</a:t>
                    </a:r>
                  </a:p>
                </p:txBody>
              </p:sp>
              <p:sp>
                <p:nvSpPr>
                  <p:cNvPr id="31" name="Rectangle: Rounded Corners 30">
                    <a:extLst>
                      <a:ext uri="{FF2B5EF4-FFF2-40B4-BE49-F238E27FC236}">
                        <a16:creationId xmlns:a16="http://schemas.microsoft.com/office/drawing/2014/main" id="{C3DADCB3-E8AD-4089-99D3-7363F6444D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972344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Mth5</a:t>
                    </a:r>
                  </a:p>
                </p:txBody>
              </p:sp>
              <p:sp>
                <p:nvSpPr>
                  <p:cNvPr id="32" name="Rectangle: Rounded Corners 31">
                    <a:extLst>
                      <a:ext uri="{FF2B5EF4-FFF2-40B4-BE49-F238E27FC236}">
                        <a16:creationId xmlns:a16="http://schemas.microsoft.com/office/drawing/2014/main" id="{FA1E5E92-04CE-4D0A-B46A-73B9664C89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428928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Mth6</a:t>
                    </a:r>
                  </a:p>
                </p:txBody>
              </p:sp>
              <p:sp>
                <p:nvSpPr>
                  <p:cNvPr id="33" name="Rectangle: Rounded Corners 32">
                    <a:extLst>
                      <a:ext uri="{FF2B5EF4-FFF2-40B4-BE49-F238E27FC236}">
                        <a16:creationId xmlns:a16="http://schemas.microsoft.com/office/drawing/2014/main" id="{AE330B59-E9D2-4519-956F-5062A9557B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885512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Mth7</a:t>
                    </a:r>
                  </a:p>
                </p:txBody>
              </p:sp>
              <p:sp>
                <p:nvSpPr>
                  <p:cNvPr id="34" name="Rectangle: Rounded Corners 33">
                    <a:extLst>
                      <a:ext uri="{FF2B5EF4-FFF2-40B4-BE49-F238E27FC236}">
                        <a16:creationId xmlns:a16="http://schemas.microsoft.com/office/drawing/2014/main" id="{C0AA0238-11BB-4976-95DB-B6CFFB4165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342096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Mth8</a:t>
                    </a:r>
                  </a:p>
                </p:txBody>
              </p:sp>
              <p:sp>
                <p:nvSpPr>
                  <p:cNvPr id="35" name="Rectangle: Rounded Corners 34">
                    <a:extLst>
                      <a:ext uri="{FF2B5EF4-FFF2-40B4-BE49-F238E27FC236}">
                        <a16:creationId xmlns:a16="http://schemas.microsoft.com/office/drawing/2014/main" id="{CB78C70C-6C35-4968-AB55-E6053BA961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798680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Mth9</a:t>
                    </a:r>
                  </a:p>
                </p:txBody>
              </p:sp>
              <p:sp>
                <p:nvSpPr>
                  <p:cNvPr id="36" name="Rectangle: Rounded Corners 35">
                    <a:extLst>
                      <a:ext uri="{FF2B5EF4-FFF2-40B4-BE49-F238E27FC236}">
                        <a16:creationId xmlns:a16="http://schemas.microsoft.com/office/drawing/2014/main" id="{6FB836A0-7669-4133-A9C5-A8B627539A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255264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Mth10</a:t>
                    </a:r>
                  </a:p>
                </p:txBody>
              </p:sp>
              <p:sp>
                <p:nvSpPr>
                  <p:cNvPr id="37" name="Rectangle: Rounded Corners 36">
                    <a:extLst>
                      <a:ext uri="{FF2B5EF4-FFF2-40B4-BE49-F238E27FC236}">
                        <a16:creationId xmlns:a16="http://schemas.microsoft.com/office/drawing/2014/main" id="{EAC4C711-D454-4242-A023-EAD0261E37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711848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Mth11</a:t>
                    </a:r>
                  </a:p>
                </p:txBody>
              </p:sp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385B2CEF-E147-4727-8F50-CDEB44B27C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168422" y="2228850"/>
                    <a:ext cx="457200" cy="381000"/>
                  </a:xfrm>
                  <a:prstGeom prst="round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38100" rIns="0" bIns="381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79662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58744" algn="l"/>
                        <a:tab pos="519886" algn="l"/>
                        <a:tab pos="4338993" algn="r"/>
                        <a:tab pos="4815224" algn="r"/>
                        <a:tab pos="5143294" algn="r"/>
                        <a:tab pos="5721386" algn="l"/>
                        <a:tab pos="5853673" algn="l"/>
                        <a:tab pos="6241271" algn="r"/>
                        <a:tab pos="6288894" algn="r"/>
                        <a:tab pos="6815394" algn="r"/>
                        <a:tab pos="6906672" algn="r"/>
                      </a:tabLst>
                    </a:pPr>
                    <a:r>
                      <a:rPr lang="en-US" sz="833" dirty="0">
                        <a:solidFill>
                          <a:schemeClr val="bg1"/>
                        </a:solidFill>
                      </a:rPr>
                      <a:t>Mth12</a:t>
                    </a:r>
                  </a:p>
                </p:txBody>
              </p: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7717F43-D37A-4775-BBAF-88EB86E60266}"/>
                  </a:ext>
                </a:extLst>
              </p:cNvPr>
              <p:cNvGrpSpPr/>
              <p:nvPr/>
            </p:nvGrpSpPr>
            <p:grpSpPr>
              <a:xfrm>
                <a:off x="2521935" y="6849140"/>
                <a:ext cx="10571240" cy="381000"/>
                <a:chOff x="2521935" y="6849140"/>
                <a:chExt cx="10571240" cy="381000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9E429D64-E6B4-4FC9-B024-E9B0891329AC}"/>
                    </a:ext>
                  </a:extLst>
                </p:cNvPr>
                <p:cNvSpPr/>
                <p:nvPr/>
              </p:nvSpPr>
              <p:spPr bwMode="auto">
                <a:xfrm>
                  <a:off x="2521935" y="6849140"/>
                  <a:ext cx="2115632" cy="381000"/>
                </a:xfrm>
                <a:prstGeom prst="roundRect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500" dirty="0">
                      <a:solidFill>
                        <a:schemeClr val="bg1"/>
                      </a:solidFill>
                    </a:rPr>
                    <a:t>Planning</a:t>
                  </a:r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2C0CF941-4613-4F56-A190-41525DF5F424}"/>
                    </a:ext>
                  </a:extLst>
                </p:cNvPr>
                <p:cNvSpPr/>
                <p:nvPr/>
              </p:nvSpPr>
              <p:spPr bwMode="auto">
                <a:xfrm>
                  <a:off x="4635837" y="6849140"/>
                  <a:ext cx="2115632" cy="381000"/>
                </a:xfrm>
                <a:prstGeom prst="roundRect">
                  <a:avLst/>
                </a:prstGeom>
                <a:solidFill>
                  <a:srgbClr val="FFC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500" dirty="0">
                      <a:solidFill>
                        <a:schemeClr val="bg1"/>
                      </a:solidFill>
                    </a:rPr>
                    <a:t>Building/Testing</a:t>
                  </a: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CB19C2D5-01C9-4517-A950-E0929357F73E}"/>
                    </a:ext>
                  </a:extLst>
                </p:cNvPr>
                <p:cNvSpPr/>
                <p:nvPr/>
              </p:nvSpPr>
              <p:spPr bwMode="auto">
                <a:xfrm>
                  <a:off x="6749739" y="6849140"/>
                  <a:ext cx="2115632" cy="38100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500" dirty="0">
                      <a:solidFill>
                        <a:schemeClr val="bg1"/>
                      </a:solidFill>
                    </a:rPr>
                    <a:t>Review/Feedback</a:t>
                  </a: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CCF9BFFA-A52E-4BEA-BA65-36FB76363926}"/>
                    </a:ext>
                  </a:extLst>
                </p:cNvPr>
                <p:cNvSpPr/>
                <p:nvPr/>
              </p:nvSpPr>
              <p:spPr bwMode="auto">
                <a:xfrm>
                  <a:off x="8863641" y="6849140"/>
                  <a:ext cx="2115632" cy="381000"/>
                </a:xfrm>
                <a:prstGeom prst="roundRect">
                  <a:avLst/>
                </a:prstGeom>
                <a:solidFill>
                  <a:srgbClr val="7030A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500" dirty="0">
                      <a:solidFill>
                        <a:schemeClr val="bg1"/>
                      </a:solidFill>
                    </a:rPr>
                    <a:t>Approve</a:t>
                  </a: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619CFAEC-FD66-427B-B914-B95F0D6DBE00}"/>
                    </a:ext>
                  </a:extLst>
                </p:cNvPr>
                <p:cNvSpPr/>
                <p:nvPr/>
              </p:nvSpPr>
              <p:spPr bwMode="auto">
                <a:xfrm>
                  <a:off x="10977543" y="6849140"/>
                  <a:ext cx="2115632" cy="381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r>
                    <a:rPr lang="en-US" sz="1500" dirty="0">
                      <a:solidFill>
                        <a:schemeClr val="bg1"/>
                      </a:solidFill>
                    </a:rPr>
                    <a:t>Adjust/Track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415B2D8A-4CC0-4A70-893D-7CBDF8290682}"/>
                  </a:ext>
                </a:extLst>
              </p:cNvPr>
              <p:cNvGrpSpPr/>
              <p:nvPr/>
            </p:nvGrpSpPr>
            <p:grpSpPr>
              <a:xfrm>
                <a:off x="2626403" y="3057746"/>
                <a:ext cx="2443496" cy="381000"/>
                <a:chOff x="2626403" y="3057746"/>
                <a:chExt cx="2443496" cy="381000"/>
              </a:xfrm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B64C0A09-C4E3-4D66-9175-0B36B84DC408}"/>
                    </a:ext>
                  </a:extLst>
                </p:cNvPr>
                <p:cNvSpPr/>
                <p:nvPr/>
              </p:nvSpPr>
              <p:spPr bwMode="auto">
                <a:xfrm>
                  <a:off x="2626403" y="3057746"/>
                  <a:ext cx="329184" cy="381000"/>
                </a:xfrm>
                <a:prstGeom prst="roundRect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C3FD43AA-7745-4696-9D11-4382D6082B89}"/>
                    </a:ext>
                  </a:extLst>
                </p:cNvPr>
                <p:cNvSpPr/>
                <p:nvPr/>
              </p:nvSpPr>
              <p:spPr bwMode="auto">
                <a:xfrm>
                  <a:off x="2965234" y="3057746"/>
                  <a:ext cx="987552" cy="381000"/>
                </a:xfrm>
                <a:prstGeom prst="roundRect">
                  <a:avLst/>
                </a:prstGeom>
                <a:solidFill>
                  <a:srgbClr val="FFC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DADBBB26-67FB-4E53-8606-C79CA8903637}"/>
                    </a:ext>
                  </a:extLst>
                </p:cNvPr>
                <p:cNvSpPr/>
                <p:nvPr/>
              </p:nvSpPr>
              <p:spPr bwMode="auto">
                <a:xfrm>
                  <a:off x="3964794" y="3057746"/>
                  <a:ext cx="548640" cy="38100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EEA93020-34C0-4FCD-A212-66A85DF48000}"/>
                    </a:ext>
                  </a:extLst>
                </p:cNvPr>
                <p:cNvSpPr/>
                <p:nvPr/>
              </p:nvSpPr>
              <p:spPr bwMode="auto">
                <a:xfrm>
                  <a:off x="4514444" y="3057746"/>
                  <a:ext cx="109728" cy="381000"/>
                </a:xfrm>
                <a:prstGeom prst="roundRect">
                  <a:avLst/>
                </a:prstGeom>
                <a:solidFill>
                  <a:srgbClr val="7030A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EED83412-82F3-4FAF-B47B-28453E94F352}"/>
                    </a:ext>
                  </a:extLst>
                </p:cNvPr>
                <p:cNvSpPr/>
                <p:nvPr/>
              </p:nvSpPr>
              <p:spPr bwMode="auto">
                <a:xfrm>
                  <a:off x="4630987" y="3057746"/>
                  <a:ext cx="438912" cy="381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98BCA21-4ECD-4749-87CC-8D6F2E230F95}"/>
                  </a:ext>
                </a:extLst>
              </p:cNvPr>
              <p:cNvGrpSpPr/>
              <p:nvPr/>
            </p:nvGrpSpPr>
            <p:grpSpPr>
              <a:xfrm>
                <a:off x="4828913" y="3543300"/>
                <a:ext cx="1190887" cy="381000"/>
                <a:chOff x="3896840" y="3057746"/>
                <a:chExt cx="1190887" cy="381000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EA17546D-1AA1-4A33-9ED2-31414116B83B}"/>
                    </a:ext>
                  </a:extLst>
                </p:cNvPr>
                <p:cNvSpPr/>
                <p:nvPr/>
              </p:nvSpPr>
              <p:spPr bwMode="auto">
                <a:xfrm>
                  <a:off x="3896840" y="3057746"/>
                  <a:ext cx="91440" cy="381000"/>
                </a:xfrm>
                <a:prstGeom prst="roundRect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F829B2D1-01FD-470C-9AE7-C32FD915E7A5}"/>
                    </a:ext>
                  </a:extLst>
                </p:cNvPr>
                <p:cNvSpPr/>
                <p:nvPr/>
              </p:nvSpPr>
              <p:spPr bwMode="auto">
                <a:xfrm>
                  <a:off x="3988822" y="3057746"/>
                  <a:ext cx="548640" cy="381000"/>
                </a:xfrm>
                <a:prstGeom prst="roundRect">
                  <a:avLst/>
                </a:prstGeom>
                <a:solidFill>
                  <a:srgbClr val="FFC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4028C73C-0930-4E2E-83CC-1F8AD46DADAB}"/>
                    </a:ext>
                  </a:extLst>
                </p:cNvPr>
                <p:cNvSpPr/>
                <p:nvPr/>
              </p:nvSpPr>
              <p:spPr bwMode="auto">
                <a:xfrm>
                  <a:off x="4538004" y="3057746"/>
                  <a:ext cx="182880" cy="38100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446F68DF-EBE1-4E03-BE00-27F29EA784CD}"/>
                    </a:ext>
                  </a:extLst>
                </p:cNvPr>
                <p:cNvSpPr/>
                <p:nvPr/>
              </p:nvSpPr>
              <p:spPr bwMode="auto">
                <a:xfrm>
                  <a:off x="4721426" y="3057746"/>
                  <a:ext cx="91440" cy="381000"/>
                </a:xfrm>
                <a:prstGeom prst="roundRect">
                  <a:avLst/>
                </a:prstGeom>
                <a:solidFill>
                  <a:srgbClr val="7030A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0CC376D5-2341-4402-9460-73494CC359B4}"/>
                    </a:ext>
                  </a:extLst>
                </p:cNvPr>
                <p:cNvSpPr/>
                <p:nvPr/>
              </p:nvSpPr>
              <p:spPr bwMode="auto">
                <a:xfrm>
                  <a:off x="4813407" y="3057746"/>
                  <a:ext cx="274320" cy="381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08A01EE-D05E-4E44-B242-9AEF646E07D4}"/>
                  </a:ext>
                </a:extLst>
              </p:cNvPr>
              <p:cNvGrpSpPr/>
              <p:nvPr/>
            </p:nvGrpSpPr>
            <p:grpSpPr>
              <a:xfrm>
                <a:off x="5888666" y="5029200"/>
                <a:ext cx="1190887" cy="381000"/>
                <a:chOff x="3896840" y="3057746"/>
                <a:chExt cx="1190887" cy="381000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6CB5EB37-172F-4D41-AE5C-A8EFB3153C17}"/>
                    </a:ext>
                  </a:extLst>
                </p:cNvPr>
                <p:cNvSpPr/>
                <p:nvPr/>
              </p:nvSpPr>
              <p:spPr bwMode="auto">
                <a:xfrm>
                  <a:off x="3896840" y="3057746"/>
                  <a:ext cx="91440" cy="381000"/>
                </a:xfrm>
                <a:prstGeom prst="roundRect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A2C478FD-78D4-4EC2-A8AD-F0BF56D3C98D}"/>
                    </a:ext>
                  </a:extLst>
                </p:cNvPr>
                <p:cNvSpPr/>
                <p:nvPr/>
              </p:nvSpPr>
              <p:spPr bwMode="auto">
                <a:xfrm>
                  <a:off x="3988822" y="3057746"/>
                  <a:ext cx="548640" cy="381000"/>
                </a:xfrm>
                <a:prstGeom prst="roundRect">
                  <a:avLst/>
                </a:prstGeom>
                <a:solidFill>
                  <a:srgbClr val="FFC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347677EC-2F68-4120-92A8-1F6E1A994162}"/>
                    </a:ext>
                  </a:extLst>
                </p:cNvPr>
                <p:cNvSpPr/>
                <p:nvPr/>
              </p:nvSpPr>
              <p:spPr bwMode="auto">
                <a:xfrm>
                  <a:off x="4538004" y="3057746"/>
                  <a:ext cx="182880" cy="38100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E85BF03E-A301-41C8-9BF8-51A44EC3BD16}"/>
                    </a:ext>
                  </a:extLst>
                </p:cNvPr>
                <p:cNvSpPr/>
                <p:nvPr/>
              </p:nvSpPr>
              <p:spPr bwMode="auto">
                <a:xfrm>
                  <a:off x="4721426" y="3057746"/>
                  <a:ext cx="91440" cy="381000"/>
                </a:xfrm>
                <a:prstGeom prst="roundRect">
                  <a:avLst/>
                </a:prstGeom>
                <a:solidFill>
                  <a:srgbClr val="7030A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ED41702E-A1A1-4AA4-9167-8139A0C04DEB}"/>
                    </a:ext>
                  </a:extLst>
                </p:cNvPr>
                <p:cNvSpPr/>
                <p:nvPr/>
              </p:nvSpPr>
              <p:spPr bwMode="auto">
                <a:xfrm>
                  <a:off x="4813407" y="3057746"/>
                  <a:ext cx="274320" cy="381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8A67625-962E-4DBB-B58B-A0365379B752}"/>
                  </a:ext>
                </a:extLst>
              </p:cNvPr>
              <p:cNvGrpSpPr/>
              <p:nvPr/>
            </p:nvGrpSpPr>
            <p:grpSpPr>
              <a:xfrm>
                <a:off x="6810113" y="4032399"/>
                <a:ext cx="1190887" cy="381000"/>
                <a:chOff x="3896840" y="3057746"/>
                <a:chExt cx="1190887" cy="381000"/>
              </a:xfrm>
            </p:grpSpPr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14B35A3F-D236-4AE2-A1AE-986F1EB6EE77}"/>
                    </a:ext>
                  </a:extLst>
                </p:cNvPr>
                <p:cNvSpPr/>
                <p:nvPr/>
              </p:nvSpPr>
              <p:spPr bwMode="auto">
                <a:xfrm>
                  <a:off x="3896840" y="3057746"/>
                  <a:ext cx="91440" cy="381000"/>
                </a:xfrm>
                <a:prstGeom prst="roundRect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CDDA3EC1-A309-4824-9E69-F0D757E5ACB5}"/>
                    </a:ext>
                  </a:extLst>
                </p:cNvPr>
                <p:cNvSpPr/>
                <p:nvPr/>
              </p:nvSpPr>
              <p:spPr bwMode="auto">
                <a:xfrm>
                  <a:off x="3988822" y="3057746"/>
                  <a:ext cx="548640" cy="381000"/>
                </a:xfrm>
                <a:prstGeom prst="roundRect">
                  <a:avLst/>
                </a:prstGeom>
                <a:solidFill>
                  <a:srgbClr val="FFC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7DBDA7A8-8A09-4AB8-A3F2-6B1C60A307F6}"/>
                    </a:ext>
                  </a:extLst>
                </p:cNvPr>
                <p:cNvSpPr/>
                <p:nvPr/>
              </p:nvSpPr>
              <p:spPr bwMode="auto">
                <a:xfrm>
                  <a:off x="4538004" y="3057746"/>
                  <a:ext cx="182880" cy="38100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A3C23A4D-6668-434F-B29B-168C2A853E04}"/>
                    </a:ext>
                  </a:extLst>
                </p:cNvPr>
                <p:cNvSpPr/>
                <p:nvPr/>
              </p:nvSpPr>
              <p:spPr bwMode="auto">
                <a:xfrm>
                  <a:off x="4721426" y="3057746"/>
                  <a:ext cx="91440" cy="381000"/>
                </a:xfrm>
                <a:prstGeom prst="roundRect">
                  <a:avLst/>
                </a:prstGeom>
                <a:solidFill>
                  <a:srgbClr val="7030A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EF43E252-9D55-4155-B3EE-8CBAEEF20F68}"/>
                    </a:ext>
                  </a:extLst>
                </p:cNvPr>
                <p:cNvSpPr/>
                <p:nvPr/>
              </p:nvSpPr>
              <p:spPr bwMode="auto">
                <a:xfrm>
                  <a:off x="4813407" y="3057746"/>
                  <a:ext cx="274320" cy="381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81149B2-28D1-4B22-89E4-1610E7736F98}"/>
                  </a:ext>
                </a:extLst>
              </p:cNvPr>
              <p:cNvGrpSpPr/>
              <p:nvPr/>
            </p:nvGrpSpPr>
            <p:grpSpPr>
              <a:xfrm>
                <a:off x="7738732" y="4536115"/>
                <a:ext cx="1190887" cy="381000"/>
                <a:chOff x="3896840" y="3057746"/>
                <a:chExt cx="1190887" cy="381000"/>
              </a:xfrm>
            </p:grpSpPr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27AF8816-097A-469A-9E55-EF00621892BA}"/>
                    </a:ext>
                  </a:extLst>
                </p:cNvPr>
                <p:cNvSpPr/>
                <p:nvPr/>
              </p:nvSpPr>
              <p:spPr bwMode="auto">
                <a:xfrm>
                  <a:off x="3896840" y="3057746"/>
                  <a:ext cx="91440" cy="381000"/>
                </a:xfrm>
                <a:prstGeom prst="roundRect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DFF05B25-26B8-4F03-A465-DCEC0E31F11B}"/>
                    </a:ext>
                  </a:extLst>
                </p:cNvPr>
                <p:cNvSpPr/>
                <p:nvPr/>
              </p:nvSpPr>
              <p:spPr bwMode="auto">
                <a:xfrm>
                  <a:off x="3988822" y="3057746"/>
                  <a:ext cx="548640" cy="381000"/>
                </a:xfrm>
                <a:prstGeom prst="roundRect">
                  <a:avLst/>
                </a:prstGeom>
                <a:solidFill>
                  <a:srgbClr val="FFC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E320C3F9-7D09-4788-8B3D-D64B88ECFA75}"/>
                    </a:ext>
                  </a:extLst>
                </p:cNvPr>
                <p:cNvSpPr/>
                <p:nvPr/>
              </p:nvSpPr>
              <p:spPr bwMode="auto">
                <a:xfrm>
                  <a:off x="4538004" y="3057746"/>
                  <a:ext cx="182880" cy="38100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B1B52BF9-5E58-4CAB-BADB-DB513EF78B7D}"/>
                    </a:ext>
                  </a:extLst>
                </p:cNvPr>
                <p:cNvSpPr/>
                <p:nvPr/>
              </p:nvSpPr>
              <p:spPr bwMode="auto">
                <a:xfrm>
                  <a:off x="4721426" y="3057746"/>
                  <a:ext cx="91440" cy="381000"/>
                </a:xfrm>
                <a:prstGeom prst="roundRect">
                  <a:avLst/>
                </a:prstGeom>
                <a:solidFill>
                  <a:srgbClr val="7030A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39A2CA92-8D52-4687-A5B1-38B0560BA6AF}"/>
                    </a:ext>
                  </a:extLst>
                </p:cNvPr>
                <p:cNvSpPr/>
                <p:nvPr/>
              </p:nvSpPr>
              <p:spPr bwMode="auto">
                <a:xfrm>
                  <a:off x="4813407" y="3057746"/>
                  <a:ext cx="274320" cy="381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43D2C50D-B1FC-4102-86D2-EAF80917BA35}"/>
                  </a:ext>
                </a:extLst>
              </p:cNvPr>
              <p:cNvGrpSpPr/>
              <p:nvPr/>
            </p:nvGrpSpPr>
            <p:grpSpPr>
              <a:xfrm>
                <a:off x="8715113" y="6019800"/>
                <a:ext cx="1190887" cy="381000"/>
                <a:chOff x="3896840" y="3057746"/>
                <a:chExt cx="1190887" cy="381000"/>
              </a:xfrm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057EEC4A-4B84-4C60-A74B-D5477F82924F}"/>
                    </a:ext>
                  </a:extLst>
                </p:cNvPr>
                <p:cNvSpPr/>
                <p:nvPr/>
              </p:nvSpPr>
              <p:spPr bwMode="auto">
                <a:xfrm>
                  <a:off x="3896840" y="3057746"/>
                  <a:ext cx="91440" cy="381000"/>
                </a:xfrm>
                <a:prstGeom prst="roundRect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DB204804-AD5B-44B9-8865-E29DF967B79B}"/>
                    </a:ext>
                  </a:extLst>
                </p:cNvPr>
                <p:cNvSpPr/>
                <p:nvPr/>
              </p:nvSpPr>
              <p:spPr bwMode="auto">
                <a:xfrm>
                  <a:off x="3988822" y="3057746"/>
                  <a:ext cx="548640" cy="381000"/>
                </a:xfrm>
                <a:prstGeom prst="roundRect">
                  <a:avLst/>
                </a:prstGeom>
                <a:solidFill>
                  <a:srgbClr val="FFC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A0BAD04-B739-428D-8176-9F356C2A7CC7}"/>
                    </a:ext>
                  </a:extLst>
                </p:cNvPr>
                <p:cNvSpPr/>
                <p:nvPr/>
              </p:nvSpPr>
              <p:spPr bwMode="auto">
                <a:xfrm>
                  <a:off x="4538004" y="3057746"/>
                  <a:ext cx="182880" cy="38100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CD322842-B748-486C-B609-AAA7E97B3F3F}"/>
                    </a:ext>
                  </a:extLst>
                </p:cNvPr>
                <p:cNvSpPr/>
                <p:nvPr/>
              </p:nvSpPr>
              <p:spPr bwMode="auto">
                <a:xfrm>
                  <a:off x="4721426" y="3057746"/>
                  <a:ext cx="91440" cy="381000"/>
                </a:xfrm>
                <a:prstGeom prst="roundRect">
                  <a:avLst/>
                </a:prstGeom>
                <a:solidFill>
                  <a:srgbClr val="7030A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04488FD0-6FDB-4754-8F12-6FF75824625D}"/>
                    </a:ext>
                  </a:extLst>
                </p:cNvPr>
                <p:cNvSpPr/>
                <p:nvPr/>
              </p:nvSpPr>
              <p:spPr bwMode="auto">
                <a:xfrm>
                  <a:off x="4813407" y="3057746"/>
                  <a:ext cx="274320" cy="381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D9995BC-F937-4EEC-9CED-6D4D77862223}"/>
                  </a:ext>
                </a:extLst>
              </p:cNvPr>
              <p:cNvGrpSpPr/>
              <p:nvPr/>
            </p:nvGrpSpPr>
            <p:grpSpPr>
              <a:xfrm>
                <a:off x="9629513" y="5524500"/>
                <a:ext cx="1190887" cy="381000"/>
                <a:chOff x="3896840" y="3057746"/>
                <a:chExt cx="1190887" cy="381000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6BCC6544-8628-406A-9977-D16D5FF2EF79}"/>
                    </a:ext>
                  </a:extLst>
                </p:cNvPr>
                <p:cNvSpPr/>
                <p:nvPr/>
              </p:nvSpPr>
              <p:spPr bwMode="auto">
                <a:xfrm>
                  <a:off x="3896840" y="3057746"/>
                  <a:ext cx="91440" cy="381000"/>
                </a:xfrm>
                <a:prstGeom prst="roundRect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103DACCA-85C8-4960-B8D9-F03FFA3D3C6B}"/>
                    </a:ext>
                  </a:extLst>
                </p:cNvPr>
                <p:cNvSpPr/>
                <p:nvPr/>
              </p:nvSpPr>
              <p:spPr bwMode="auto">
                <a:xfrm>
                  <a:off x="3988822" y="3057746"/>
                  <a:ext cx="548640" cy="381000"/>
                </a:xfrm>
                <a:prstGeom prst="roundRect">
                  <a:avLst/>
                </a:prstGeom>
                <a:solidFill>
                  <a:srgbClr val="FFC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6465C054-D332-483B-8954-DDE9F961C55B}"/>
                    </a:ext>
                  </a:extLst>
                </p:cNvPr>
                <p:cNvSpPr/>
                <p:nvPr/>
              </p:nvSpPr>
              <p:spPr bwMode="auto">
                <a:xfrm>
                  <a:off x="4538004" y="3057746"/>
                  <a:ext cx="182880" cy="38100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E4A2B2A3-099A-4ED1-9DC4-33CA76515A35}"/>
                    </a:ext>
                  </a:extLst>
                </p:cNvPr>
                <p:cNvSpPr/>
                <p:nvPr/>
              </p:nvSpPr>
              <p:spPr bwMode="auto">
                <a:xfrm>
                  <a:off x="4721426" y="3057746"/>
                  <a:ext cx="91440" cy="381000"/>
                </a:xfrm>
                <a:prstGeom prst="roundRect">
                  <a:avLst/>
                </a:prstGeom>
                <a:solidFill>
                  <a:srgbClr val="7030A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Rectangle: Rounded Corners 87">
                  <a:extLst>
                    <a:ext uri="{FF2B5EF4-FFF2-40B4-BE49-F238E27FC236}">
                      <a16:creationId xmlns:a16="http://schemas.microsoft.com/office/drawing/2014/main" id="{B5B6C925-7D9C-44D1-AC06-7E34925C027B}"/>
                    </a:ext>
                  </a:extLst>
                </p:cNvPr>
                <p:cNvSpPr/>
                <p:nvPr/>
              </p:nvSpPr>
              <p:spPr bwMode="auto">
                <a:xfrm>
                  <a:off x="4813407" y="3057746"/>
                  <a:ext cx="274320" cy="381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38100" rIns="0" bIns="381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79662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58744" algn="l"/>
                      <a:tab pos="519886" algn="l"/>
                      <a:tab pos="4338993" algn="r"/>
                      <a:tab pos="4815224" algn="r"/>
                      <a:tab pos="5143294" algn="r"/>
                      <a:tab pos="5721386" algn="l"/>
                      <a:tab pos="5853673" algn="l"/>
                      <a:tab pos="6241271" algn="r"/>
                      <a:tab pos="6288894" algn="r"/>
                      <a:tab pos="6815394" algn="r"/>
                      <a:tab pos="6906672" algn="r"/>
                    </a:tabLst>
                  </a:pPr>
                  <a:endParaRPr lang="en-US" sz="15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06EC0D0A-C6B6-4E1A-A651-BFF93C4EF9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62200" y="3471532"/>
                <a:ext cx="1106318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0D95D60-9E53-4DB9-AF3A-B00635EE17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62200" y="3975694"/>
                <a:ext cx="1106318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988F477-D666-4BF9-9F50-E16B076857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62200" y="4480735"/>
                <a:ext cx="1106318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AB40175-C959-49CD-96F3-ABDFE4D7F8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62200" y="4963633"/>
                <a:ext cx="1106318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65C3050-E64C-442D-8B37-D8EDFFA77C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62200" y="5465134"/>
                <a:ext cx="1106318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8630B3CF-A2C5-449C-8DA1-736E505D14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62200" y="5954233"/>
                <a:ext cx="1106318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C6E982F-481E-4F08-B924-7888DBA7A80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62200" y="6477000"/>
                <a:ext cx="1106318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sm"/>
              </a:ln>
              <a:effectLst/>
            </p:spPr>
          </p:cxnSp>
        </p:grp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CB20513D-6CD6-4200-82DA-3941C8AF575D}"/>
                </a:ext>
              </a:extLst>
            </p:cNvPr>
            <p:cNvSpPr/>
            <p:nvPr/>
          </p:nvSpPr>
          <p:spPr bwMode="auto">
            <a:xfrm>
              <a:off x="2196487" y="2219325"/>
              <a:ext cx="2011680" cy="76200"/>
            </a:xfrm>
            <a:prstGeom prst="roundRect">
              <a:avLst/>
            </a:prstGeom>
            <a:solidFill>
              <a:srgbClr val="00FF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379662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endParaRPr lang="en-US" sz="1333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C41B872-D20E-4CF8-8732-9045C651DC98}"/>
                </a:ext>
              </a:extLst>
            </p:cNvPr>
            <p:cNvSpPr/>
            <p:nvPr/>
          </p:nvSpPr>
          <p:spPr bwMode="auto">
            <a:xfrm>
              <a:off x="4011127" y="2627717"/>
              <a:ext cx="304800" cy="76200"/>
            </a:xfrm>
            <a:prstGeom prst="roundRect">
              <a:avLst/>
            </a:prstGeom>
            <a:solidFill>
              <a:srgbClr val="00FF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379662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endParaRPr lang="en-US" sz="1333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C3A9823-8617-44C7-8F8B-E9F651C887A6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8000" y="1357710"/>
            <a:ext cx="0" cy="338328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sm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74D1E109-A506-F9FA-632C-916385A4E99D}"/>
              </a:ext>
            </a:extLst>
          </p:cNvPr>
          <p:cNvSpPr txBox="1"/>
          <p:nvPr/>
        </p:nvSpPr>
        <p:spPr>
          <a:xfrm>
            <a:off x="1667893" y="5413479"/>
            <a:ext cx="859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 eight-weeks a base duration?</a:t>
            </a:r>
          </a:p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it allows apply? </a:t>
            </a:r>
          </a:p>
        </p:txBody>
      </p:sp>
    </p:spTree>
    <p:extLst>
      <p:ext uri="{BB962C8B-B14F-4D97-AF65-F5344CB8AC3E}">
        <p14:creationId xmlns:p14="http://schemas.microsoft.com/office/powerpoint/2010/main" val="361200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1EDD-1673-FCF6-2D98-EBB3667E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Project Planning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D2D4EFBD-DC06-1A8A-8C5A-DE91E0E99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Yes, Agile May Also Require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96F606-6623-23F2-2635-D5716C8F278B}"/>
              </a:ext>
            </a:extLst>
          </p:cNvPr>
          <p:cNvGrpSpPr/>
          <p:nvPr/>
        </p:nvGrpSpPr>
        <p:grpSpPr>
          <a:xfrm>
            <a:off x="276058" y="1355546"/>
            <a:ext cx="11694268" cy="5217053"/>
            <a:chOff x="276058" y="1131270"/>
            <a:chExt cx="11694268" cy="52170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C60D6F9-8725-54BD-7FF4-D7F4E133BACD}"/>
                </a:ext>
              </a:extLst>
            </p:cNvPr>
            <p:cNvGrpSpPr/>
            <p:nvPr/>
          </p:nvGrpSpPr>
          <p:grpSpPr>
            <a:xfrm>
              <a:off x="276058" y="1131270"/>
              <a:ext cx="11694268" cy="5217053"/>
              <a:chOff x="388196" y="924242"/>
              <a:chExt cx="11694268" cy="5217053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2F46ABBE-CCA9-3C71-D8CD-B40C068B98C6}"/>
                  </a:ext>
                </a:extLst>
              </p:cNvPr>
              <p:cNvGrpSpPr/>
              <p:nvPr/>
            </p:nvGrpSpPr>
            <p:grpSpPr>
              <a:xfrm>
                <a:off x="10333322" y="1936894"/>
                <a:ext cx="1749142" cy="1827896"/>
                <a:chOff x="10333322" y="1936894"/>
                <a:chExt cx="1749142" cy="1827896"/>
              </a:xfrm>
            </p:grpSpPr>
            <p:sp>
              <p:nvSpPr>
                <p:cNvPr id="170" name="Rectangle: Rounded Corners 169">
                  <a:extLst>
                    <a:ext uri="{FF2B5EF4-FFF2-40B4-BE49-F238E27FC236}">
                      <a16:creationId xmlns:a16="http://schemas.microsoft.com/office/drawing/2014/main" id="{E85368CC-81FF-F8EB-F40E-5BC782A0A3D1}"/>
                    </a:ext>
                  </a:extLst>
                </p:cNvPr>
                <p:cNvSpPr/>
                <p:nvPr/>
              </p:nvSpPr>
              <p:spPr>
                <a:xfrm>
                  <a:off x="10333322" y="1936894"/>
                  <a:ext cx="1749142" cy="1827896"/>
                </a:xfrm>
                <a:prstGeom prst="roundRect">
                  <a:avLst/>
                </a:prstGeom>
                <a:noFill/>
                <a:ln w="3810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B32AB576-4128-B214-2CB4-B57BB8750A0E}"/>
                    </a:ext>
                  </a:extLst>
                </p:cNvPr>
                <p:cNvGrpSpPr/>
                <p:nvPr/>
              </p:nvGrpSpPr>
              <p:grpSpPr>
                <a:xfrm>
                  <a:off x="10462436" y="2068122"/>
                  <a:ext cx="1490914" cy="1565440"/>
                  <a:chOff x="10477968" y="2086025"/>
                  <a:chExt cx="1490914" cy="1565440"/>
                </a:xfrm>
              </p:grpSpPr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230FE540-E81D-1521-878E-6055F41D1235}"/>
                      </a:ext>
                    </a:extLst>
                  </p:cNvPr>
                  <p:cNvGrpSpPr/>
                  <p:nvPr/>
                </p:nvGrpSpPr>
                <p:grpSpPr>
                  <a:xfrm>
                    <a:off x="10477968" y="2405800"/>
                    <a:ext cx="1490914" cy="274320"/>
                    <a:chOff x="4864737" y="6139729"/>
                    <a:chExt cx="1490914" cy="274320"/>
                  </a:xfrm>
                </p:grpSpPr>
                <p:sp>
                  <p:nvSpPr>
                    <p:cNvPr id="149" name="Rectangle: Rounded Corners 148">
                      <a:extLst>
                        <a:ext uri="{FF2B5EF4-FFF2-40B4-BE49-F238E27FC236}">
                          <a16:creationId xmlns:a16="http://schemas.microsoft.com/office/drawing/2014/main" id="{B73E4676-C3D3-EAA5-03DA-6B9FB8698D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4737" y="6139729"/>
                      <a:ext cx="457200" cy="274320"/>
                    </a:xfrm>
                    <a:prstGeom prst="round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rIns="0" rtlCol="0" anchor="ctr"/>
                    <a:lstStyle/>
                    <a:p>
                      <a:pPr algn="ctr"/>
                      <a:r>
                        <a:rPr lang="en-US" sz="1200" dirty="0"/>
                        <a:t>FS</a:t>
                      </a:r>
                    </a:p>
                  </p:txBody>
                </p:sp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FA881C68-AADC-7C70-F601-B9359AA7B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9811" y="6139729"/>
                      <a:ext cx="1005840" cy="2743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rIns="0" rtlCol="0" anchor="ctr"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Finish-Start</a:t>
                      </a:r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22EBB0A4-2F0E-B037-6860-4AECAE0D7386}"/>
                      </a:ext>
                    </a:extLst>
                  </p:cNvPr>
                  <p:cNvGrpSpPr/>
                  <p:nvPr/>
                </p:nvGrpSpPr>
                <p:grpSpPr>
                  <a:xfrm>
                    <a:off x="10477968" y="2729582"/>
                    <a:ext cx="1490914" cy="274320"/>
                    <a:chOff x="4864737" y="6139729"/>
                    <a:chExt cx="1490914" cy="274320"/>
                  </a:xfrm>
                </p:grpSpPr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031658AF-C102-DE55-6816-BB7B7D0B8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4737" y="6139729"/>
                      <a:ext cx="457200" cy="274320"/>
                    </a:xfrm>
                    <a:prstGeom prst="round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rIns="0" rtlCol="0" anchor="ctr"/>
                    <a:lstStyle/>
                    <a:p>
                      <a:pPr algn="ctr"/>
                      <a:r>
                        <a:rPr lang="en-US" sz="1200" dirty="0"/>
                        <a:t>SS</a:t>
                      </a:r>
                    </a:p>
                  </p:txBody>
                </p:sp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7A9A0DCC-551E-CBEF-AA53-DDAE166FC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9811" y="6139729"/>
                      <a:ext cx="1005840" cy="2743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rIns="0" rtlCol="0" anchor="ctr"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Start-Start</a:t>
                      </a:r>
                    </a:p>
                  </p:txBody>
                </p:sp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8323BB22-37D4-0415-CD78-B142AD14C852}"/>
                      </a:ext>
                    </a:extLst>
                  </p:cNvPr>
                  <p:cNvGrpSpPr/>
                  <p:nvPr/>
                </p:nvGrpSpPr>
                <p:grpSpPr>
                  <a:xfrm>
                    <a:off x="10477968" y="3053364"/>
                    <a:ext cx="1490914" cy="274320"/>
                    <a:chOff x="4864737" y="6139729"/>
                    <a:chExt cx="1490914" cy="274320"/>
                  </a:xfrm>
                </p:grpSpPr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FD5F9E93-B298-95CA-E3BF-88C873480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4737" y="6139729"/>
                      <a:ext cx="457200" cy="274320"/>
                    </a:xfrm>
                    <a:prstGeom prst="round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rIns="0" rtlCol="0" anchor="ctr"/>
                    <a:lstStyle/>
                    <a:p>
                      <a:pPr algn="ctr"/>
                      <a:r>
                        <a:rPr lang="en-US" sz="1200" dirty="0"/>
                        <a:t>FF</a:t>
                      </a:r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75BD2558-D5E0-E5BD-5704-AEB8BD5B9A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9811" y="6139729"/>
                      <a:ext cx="1005840" cy="2743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rIns="0" rtlCol="0" anchor="ctr"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Finish-Finish</a:t>
                      </a:r>
                    </a:p>
                  </p:txBody>
                </p:sp>
              </p:grp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0AFF7943-6227-62E3-AE13-3810451BDFD3}"/>
                      </a:ext>
                    </a:extLst>
                  </p:cNvPr>
                  <p:cNvGrpSpPr/>
                  <p:nvPr/>
                </p:nvGrpSpPr>
                <p:grpSpPr>
                  <a:xfrm>
                    <a:off x="10477968" y="3377145"/>
                    <a:ext cx="1490914" cy="274320"/>
                    <a:chOff x="4864737" y="6139729"/>
                    <a:chExt cx="1490914" cy="274320"/>
                  </a:xfrm>
                </p:grpSpPr>
                <p:sp>
                  <p:nvSpPr>
                    <p:cNvPr id="159" name="Rectangle: Rounded Corners 158">
                      <a:extLst>
                        <a:ext uri="{FF2B5EF4-FFF2-40B4-BE49-F238E27FC236}">
                          <a16:creationId xmlns:a16="http://schemas.microsoft.com/office/drawing/2014/main" id="{6806C31C-B64D-88DB-B76E-FE6519AC9B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4737" y="6139729"/>
                      <a:ext cx="457200" cy="274320"/>
                    </a:xfrm>
                    <a:prstGeom prst="round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rIns="0" rtlCol="0" anchor="ctr"/>
                    <a:lstStyle/>
                    <a:p>
                      <a:pPr algn="ctr"/>
                      <a:r>
                        <a:rPr lang="en-US" sz="1200" dirty="0"/>
                        <a:t>SF</a:t>
                      </a:r>
                    </a:p>
                  </p:txBody>
                </p:sp>
                <p:sp>
                  <p:nvSpPr>
                    <p:cNvPr id="160" name="Rectangle: Rounded Corners 159">
                      <a:extLst>
                        <a:ext uri="{FF2B5EF4-FFF2-40B4-BE49-F238E27FC236}">
                          <a16:creationId xmlns:a16="http://schemas.microsoft.com/office/drawing/2014/main" id="{BF646549-6D9D-8D5E-8FF6-CE60716956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9811" y="6139729"/>
                      <a:ext cx="1005840" cy="2743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rIns="0" rtlCol="0" anchor="ctr"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Start-Finish</a:t>
                      </a:r>
                    </a:p>
                  </p:txBody>
                </p:sp>
              </p:grpSp>
              <p:sp>
                <p:nvSpPr>
                  <p:cNvPr id="162" name="Rectangle: Rounded Corners 161">
                    <a:extLst>
                      <a:ext uri="{FF2B5EF4-FFF2-40B4-BE49-F238E27FC236}">
                        <a16:creationId xmlns:a16="http://schemas.microsoft.com/office/drawing/2014/main" id="{356CD927-B8B1-AE96-63FF-E6644FA2B950}"/>
                      </a:ext>
                    </a:extLst>
                  </p:cNvPr>
                  <p:cNvSpPr/>
                  <p:nvPr/>
                </p:nvSpPr>
                <p:spPr>
                  <a:xfrm>
                    <a:off x="10477968" y="2086025"/>
                    <a:ext cx="1463040" cy="27432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Dependencies</a:t>
                    </a:r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239E2C7-8C6D-BDBD-CF11-4D87CA07ED0F}"/>
                  </a:ext>
                </a:extLst>
              </p:cNvPr>
              <p:cNvGrpSpPr/>
              <p:nvPr/>
            </p:nvGrpSpPr>
            <p:grpSpPr>
              <a:xfrm>
                <a:off x="388196" y="924242"/>
                <a:ext cx="10797417" cy="5217053"/>
                <a:chOff x="388196" y="924242"/>
                <a:chExt cx="10797417" cy="5217053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D99149ED-5E24-FE7B-E704-261255408842}"/>
                    </a:ext>
                  </a:extLst>
                </p:cNvPr>
                <p:cNvGrpSpPr/>
                <p:nvPr/>
              </p:nvGrpSpPr>
              <p:grpSpPr>
                <a:xfrm>
                  <a:off x="388196" y="924242"/>
                  <a:ext cx="10797417" cy="5217053"/>
                  <a:chOff x="388196" y="924242"/>
                  <a:chExt cx="10797417" cy="5217053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204285E7-7168-33B2-8495-4B87947C4421}"/>
                      </a:ext>
                    </a:extLst>
                  </p:cNvPr>
                  <p:cNvGrpSpPr/>
                  <p:nvPr/>
                </p:nvGrpSpPr>
                <p:grpSpPr>
                  <a:xfrm>
                    <a:off x="388196" y="1250835"/>
                    <a:ext cx="3482191" cy="4887388"/>
                    <a:chOff x="655614" y="1518249"/>
                    <a:chExt cx="3482191" cy="4887388"/>
                  </a:xfrm>
                </p:grpSpPr>
                <p:sp>
                  <p:nvSpPr>
                    <p:cNvPr id="4" name="Rectangle: Rounded Corners 3">
                      <a:extLst>
                        <a:ext uri="{FF2B5EF4-FFF2-40B4-BE49-F238E27FC236}">
                          <a16:creationId xmlns:a16="http://schemas.microsoft.com/office/drawing/2014/main" id="{BD991474-A09C-EC24-1216-F00F14BDA4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614" y="1518249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Project</a:t>
                      </a:r>
                    </a:p>
                  </p:txBody>
                </p:sp>
                <p:sp>
                  <p:nvSpPr>
                    <p:cNvPr id="5" name="Rectangle: Rounded Corners 4">
                      <a:extLst>
                        <a:ext uri="{FF2B5EF4-FFF2-40B4-BE49-F238E27FC236}">
                          <a16:creationId xmlns:a16="http://schemas.microsoft.com/office/drawing/2014/main" id="{D6327778-8541-3A77-C0E8-905D55D12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614" y="1847754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Summary Level 1.0</a:t>
                      </a:r>
                    </a:p>
                  </p:txBody>
                </p:sp>
                <p:sp>
                  <p:nvSpPr>
                    <p:cNvPr id="6" name="Rectangle: Rounded Corners 5">
                      <a:extLst>
                        <a:ext uri="{FF2B5EF4-FFF2-40B4-BE49-F238E27FC236}">
                          <a16:creationId xmlns:a16="http://schemas.microsoft.com/office/drawing/2014/main" id="{B7C9EFD1-266E-6CAD-010D-C537ED7D7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614" y="3165774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Summary Level 2.0</a:t>
                      </a:r>
                    </a:p>
                  </p:txBody>
                </p:sp>
                <p:sp>
                  <p:nvSpPr>
                    <p:cNvPr id="7" name="Rectangle: Rounded Corners 6">
                      <a:extLst>
                        <a:ext uri="{FF2B5EF4-FFF2-40B4-BE49-F238E27FC236}">
                          <a16:creationId xmlns:a16="http://schemas.microsoft.com/office/drawing/2014/main" id="{7E2000BC-C0AF-893D-9FA5-20A1409FC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614" y="4483794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Summary Level 3.0</a:t>
                      </a:r>
                    </a:p>
                  </p:txBody>
                </p:sp>
                <p:sp>
                  <p:nvSpPr>
                    <p:cNvPr id="8" name="Rectangle: Rounded Corners 7">
                      <a:extLst>
                        <a:ext uri="{FF2B5EF4-FFF2-40B4-BE49-F238E27FC236}">
                          <a16:creationId xmlns:a16="http://schemas.microsoft.com/office/drawing/2014/main" id="{B0BCED0E-5B4B-965F-BC9D-5480623F4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915" y="2177259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Activity 1.1</a:t>
                      </a:r>
                    </a:p>
                  </p:txBody>
                </p:sp>
                <p:sp>
                  <p:nvSpPr>
                    <p:cNvPr id="9" name="Rectangle: Rounded Corners 8">
                      <a:extLst>
                        <a:ext uri="{FF2B5EF4-FFF2-40B4-BE49-F238E27FC236}">
                          <a16:creationId xmlns:a16="http://schemas.microsoft.com/office/drawing/2014/main" id="{FFAD65F3-B648-87CA-4EAF-9BC43E7275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915" y="2506764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Activity 1.2</a:t>
                      </a:r>
                    </a:p>
                  </p:txBody>
                </p:sp>
                <p:sp>
                  <p:nvSpPr>
                    <p:cNvPr id="10" name="Rectangle: Rounded Corners 9">
                      <a:extLst>
                        <a:ext uri="{FF2B5EF4-FFF2-40B4-BE49-F238E27FC236}">
                          <a16:creationId xmlns:a16="http://schemas.microsoft.com/office/drawing/2014/main" id="{786BE7F4-D22B-9A48-69FB-BE8256BC0E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915" y="2836269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Activity 1.3</a:t>
                      </a:r>
                    </a:p>
                  </p:txBody>
                </p:sp>
                <p:sp>
                  <p:nvSpPr>
                    <p:cNvPr id="11" name="Rectangle: Rounded Corners 10">
                      <a:extLst>
                        <a:ext uri="{FF2B5EF4-FFF2-40B4-BE49-F238E27FC236}">
                          <a16:creationId xmlns:a16="http://schemas.microsoft.com/office/drawing/2014/main" id="{E935F013-30A9-1F94-4831-3EC180F55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915" y="3495279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Activity 2.1</a:t>
                      </a:r>
                    </a:p>
                  </p:txBody>
                </p:sp>
                <p:sp>
                  <p:nvSpPr>
                    <p:cNvPr id="12" name="Rectangle: Rounded Corners 11">
                      <a:extLst>
                        <a:ext uri="{FF2B5EF4-FFF2-40B4-BE49-F238E27FC236}">
                          <a16:creationId xmlns:a16="http://schemas.microsoft.com/office/drawing/2014/main" id="{FCC51293-9B62-7BDC-96E0-B3BC15F86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915" y="3824784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Activity 2.2</a:t>
                      </a:r>
                    </a:p>
                  </p:txBody>
                </p:sp>
                <p:sp>
                  <p:nvSpPr>
                    <p:cNvPr id="13" name="Rectangle: Rounded Corners 12">
                      <a:extLst>
                        <a:ext uri="{FF2B5EF4-FFF2-40B4-BE49-F238E27FC236}">
                          <a16:creationId xmlns:a16="http://schemas.microsoft.com/office/drawing/2014/main" id="{93FE730F-8DAA-44AC-4DA5-785ACF6C56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915" y="4154289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Activity 2.3</a:t>
                      </a:r>
                    </a:p>
                  </p:txBody>
                </p:sp>
                <p:sp>
                  <p:nvSpPr>
                    <p:cNvPr id="14" name="Rectangle: Rounded Corners 13">
                      <a:extLst>
                        <a:ext uri="{FF2B5EF4-FFF2-40B4-BE49-F238E27FC236}">
                          <a16:creationId xmlns:a16="http://schemas.microsoft.com/office/drawing/2014/main" id="{EDCA26B2-D475-9B8A-6EE7-A6BA3EC9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915" y="4813299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Summary Level 3.1</a:t>
                      </a:r>
                    </a:p>
                  </p:txBody>
                </p:sp>
                <p:sp>
                  <p:nvSpPr>
                    <p:cNvPr id="15" name="Rectangle: Rounded Corners 14">
                      <a:extLst>
                        <a:ext uri="{FF2B5EF4-FFF2-40B4-BE49-F238E27FC236}">
                          <a16:creationId xmlns:a16="http://schemas.microsoft.com/office/drawing/2014/main" id="{725A7F16-4460-8EFF-7450-2B9963A3AA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4605" y="5142804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Activity 3.11</a:t>
                      </a:r>
                    </a:p>
                  </p:txBody>
                </p:sp>
                <p:sp>
                  <p:nvSpPr>
                    <p:cNvPr id="16" name="Rectangle: Rounded Corners 15">
                      <a:extLst>
                        <a:ext uri="{FF2B5EF4-FFF2-40B4-BE49-F238E27FC236}">
                          <a16:creationId xmlns:a16="http://schemas.microsoft.com/office/drawing/2014/main" id="{C6C43BA0-7D37-9EA0-6CFA-09915CC02D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4605" y="5472309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Activity 3.12</a:t>
                      </a:r>
                    </a:p>
                  </p:txBody>
                </p:sp>
                <p:sp>
                  <p:nvSpPr>
                    <p:cNvPr id="17" name="Rectangle: Rounded Corners 16">
                      <a:extLst>
                        <a:ext uri="{FF2B5EF4-FFF2-40B4-BE49-F238E27FC236}">
                          <a16:creationId xmlns:a16="http://schemas.microsoft.com/office/drawing/2014/main" id="{9550F4E1-BAE1-2EAF-8BED-982D36A782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915" y="5801814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Activity 3.2</a:t>
                      </a:r>
                    </a:p>
                  </p:txBody>
                </p:sp>
                <p:sp>
                  <p:nvSpPr>
                    <p:cNvPr id="18" name="Rectangle: Rounded Corners 17">
                      <a:extLst>
                        <a:ext uri="{FF2B5EF4-FFF2-40B4-BE49-F238E27FC236}">
                          <a16:creationId xmlns:a16="http://schemas.microsoft.com/office/drawing/2014/main" id="{E11FD7AB-5A1F-28C5-6667-D531B8498D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915" y="6131317"/>
                      <a:ext cx="27432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Activity 3.3</a:t>
                      </a:r>
                    </a:p>
                  </p:txBody>
                </p:sp>
              </p:grpSp>
              <p:sp>
                <p:nvSpPr>
                  <p:cNvPr id="23" name="Rectangle: Rounded Corners 22">
                    <a:extLst>
                      <a:ext uri="{FF2B5EF4-FFF2-40B4-BE49-F238E27FC236}">
                        <a16:creationId xmlns:a16="http://schemas.microsoft.com/office/drawing/2014/main" id="{20FC4A1E-36A6-029D-AB8C-60E0CE37E865}"/>
                      </a:ext>
                    </a:extLst>
                  </p:cNvPr>
                  <p:cNvSpPr/>
                  <p:nvPr/>
                </p:nvSpPr>
                <p:spPr>
                  <a:xfrm>
                    <a:off x="6602097" y="1905179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1</a:t>
                    </a:r>
                  </a:p>
                </p:txBody>
              </p:sp>
              <p:sp>
                <p:nvSpPr>
                  <p:cNvPr id="24" name="Rectangle: Rounded Corners 23">
                    <a:extLst>
                      <a:ext uri="{FF2B5EF4-FFF2-40B4-BE49-F238E27FC236}">
                        <a16:creationId xmlns:a16="http://schemas.microsoft.com/office/drawing/2014/main" id="{02A93DC5-302F-2689-B777-2BEE54C717F8}"/>
                      </a:ext>
                    </a:extLst>
                  </p:cNvPr>
                  <p:cNvSpPr/>
                  <p:nvPr/>
                </p:nvSpPr>
                <p:spPr>
                  <a:xfrm>
                    <a:off x="7516497" y="1905179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2</a:t>
                    </a:r>
                  </a:p>
                </p:txBody>
              </p:sp>
              <p:sp>
                <p:nvSpPr>
                  <p:cNvPr id="25" name="Rectangle: Rounded Corners 24">
                    <a:extLst>
                      <a:ext uri="{FF2B5EF4-FFF2-40B4-BE49-F238E27FC236}">
                        <a16:creationId xmlns:a16="http://schemas.microsoft.com/office/drawing/2014/main" id="{0312AC5E-189C-0074-F749-8028B205A48C}"/>
                      </a:ext>
                    </a:extLst>
                  </p:cNvPr>
                  <p:cNvSpPr/>
                  <p:nvPr/>
                </p:nvSpPr>
                <p:spPr>
                  <a:xfrm>
                    <a:off x="8430897" y="1905179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3</a:t>
                    </a:r>
                  </a:p>
                </p:txBody>
              </p:sp>
              <p:sp>
                <p:nvSpPr>
                  <p:cNvPr id="27" name="Rectangle: Rounded Corners 26">
                    <a:extLst>
                      <a:ext uri="{FF2B5EF4-FFF2-40B4-BE49-F238E27FC236}">
                        <a16:creationId xmlns:a16="http://schemas.microsoft.com/office/drawing/2014/main" id="{7B0BF48A-91BC-B30B-9F43-0C8F2C60D6D4}"/>
                      </a:ext>
                    </a:extLst>
                  </p:cNvPr>
                  <p:cNvSpPr/>
                  <p:nvPr/>
                </p:nvSpPr>
                <p:spPr>
                  <a:xfrm>
                    <a:off x="4776168" y="2239350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1</a:t>
                    </a:r>
                  </a:p>
                </p:txBody>
              </p:sp>
              <p:sp>
                <p:nvSpPr>
                  <p:cNvPr id="29" name="Rectangle: Rounded Corners 28">
                    <a:extLst>
                      <a:ext uri="{FF2B5EF4-FFF2-40B4-BE49-F238E27FC236}">
                        <a16:creationId xmlns:a16="http://schemas.microsoft.com/office/drawing/2014/main" id="{FCE1E06E-BD78-3F7D-8A05-C2C2FC35EA40}"/>
                      </a:ext>
                    </a:extLst>
                  </p:cNvPr>
                  <p:cNvSpPr/>
                  <p:nvPr/>
                </p:nvSpPr>
                <p:spPr>
                  <a:xfrm>
                    <a:off x="5690568" y="2239350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2</a:t>
                    </a:r>
                  </a:p>
                </p:txBody>
              </p:sp>
              <p:sp>
                <p:nvSpPr>
                  <p:cNvPr id="30" name="Rectangle: Rounded Corners 29">
                    <a:extLst>
                      <a:ext uri="{FF2B5EF4-FFF2-40B4-BE49-F238E27FC236}">
                        <a16:creationId xmlns:a16="http://schemas.microsoft.com/office/drawing/2014/main" id="{04DBD242-9FAD-DFA3-4412-B045855491D9}"/>
                      </a:ext>
                    </a:extLst>
                  </p:cNvPr>
                  <p:cNvSpPr/>
                  <p:nvPr/>
                </p:nvSpPr>
                <p:spPr>
                  <a:xfrm>
                    <a:off x="8430897" y="2563031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1</a:t>
                    </a:r>
                  </a:p>
                </p:txBody>
              </p:sp>
              <p:sp>
                <p:nvSpPr>
                  <p:cNvPr id="31" name="Rectangle: Rounded Corners 30">
                    <a:extLst>
                      <a:ext uri="{FF2B5EF4-FFF2-40B4-BE49-F238E27FC236}">
                        <a16:creationId xmlns:a16="http://schemas.microsoft.com/office/drawing/2014/main" id="{9FA83013-7247-0359-4C51-109E7687964D}"/>
                      </a:ext>
                    </a:extLst>
                  </p:cNvPr>
                  <p:cNvSpPr/>
                  <p:nvPr/>
                </p:nvSpPr>
                <p:spPr>
                  <a:xfrm>
                    <a:off x="9345297" y="2563031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2</a:t>
                    </a:r>
                  </a:p>
                </p:txBody>
              </p:sp>
              <p:sp>
                <p:nvSpPr>
                  <p:cNvPr id="36" name="Rectangle: Rounded Corners 35">
                    <a:extLst>
                      <a:ext uri="{FF2B5EF4-FFF2-40B4-BE49-F238E27FC236}">
                        <a16:creationId xmlns:a16="http://schemas.microsoft.com/office/drawing/2014/main" id="{FFF50954-2AB7-D546-A4B0-906BF89A8A50}"/>
                      </a:ext>
                    </a:extLst>
                  </p:cNvPr>
                  <p:cNvSpPr/>
                  <p:nvPr/>
                </p:nvSpPr>
                <p:spPr>
                  <a:xfrm>
                    <a:off x="5687697" y="3224813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1</a:t>
                    </a:r>
                  </a:p>
                </p:txBody>
              </p:sp>
              <p:sp>
                <p:nvSpPr>
                  <p:cNvPr id="37" name="Rectangle: Rounded Corners 36">
                    <a:extLst>
                      <a:ext uri="{FF2B5EF4-FFF2-40B4-BE49-F238E27FC236}">
                        <a16:creationId xmlns:a16="http://schemas.microsoft.com/office/drawing/2014/main" id="{9548F3F8-567C-11CB-7C44-7602B56A5E42}"/>
                      </a:ext>
                    </a:extLst>
                  </p:cNvPr>
                  <p:cNvSpPr/>
                  <p:nvPr/>
                </p:nvSpPr>
                <p:spPr>
                  <a:xfrm>
                    <a:off x="6602097" y="3557370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1</a:t>
                    </a:r>
                  </a:p>
                </p:txBody>
              </p:sp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F568EC7A-D91B-7B3B-E0DA-58FABF98CB9A}"/>
                      </a:ext>
                    </a:extLst>
                  </p:cNvPr>
                  <p:cNvSpPr/>
                  <p:nvPr/>
                </p:nvSpPr>
                <p:spPr>
                  <a:xfrm>
                    <a:off x="7516497" y="3557370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2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D2FB0F26-ED61-EEEC-1347-1E2140B23704}"/>
                      </a:ext>
                    </a:extLst>
                  </p:cNvPr>
                  <p:cNvSpPr/>
                  <p:nvPr/>
                </p:nvSpPr>
                <p:spPr>
                  <a:xfrm>
                    <a:off x="8430897" y="3557370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3</a:t>
                    </a:r>
                  </a:p>
                </p:txBody>
              </p:sp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65DEA2FE-9C23-8B94-F5B8-5E09277A9147}"/>
                      </a:ext>
                    </a:extLst>
                  </p:cNvPr>
                  <p:cNvSpPr/>
                  <p:nvPr/>
                </p:nvSpPr>
                <p:spPr>
                  <a:xfrm>
                    <a:off x="5687697" y="3886875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1</a:t>
                    </a: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0C9ED968-2E0C-72B2-E908-40D8F894949F}"/>
                      </a:ext>
                    </a:extLst>
                  </p:cNvPr>
                  <p:cNvSpPr/>
                  <p:nvPr/>
                </p:nvSpPr>
                <p:spPr>
                  <a:xfrm>
                    <a:off x="6602097" y="3886875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2</a:t>
                    </a:r>
                  </a:p>
                </p:txBody>
              </p:sp>
              <p:sp>
                <p:nvSpPr>
                  <p:cNvPr id="42" name="Rectangle: Rounded Corners 41">
                    <a:extLst>
                      <a:ext uri="{FF2B5EF4-FFF2-40B4-BE49-F238E27FC236}">
                        <a16:creationId xmlns:a16="http://schemas.microsoft.com/office/drawing/2014/main" id="{8DFC7CD8-8B6A-7FAE-81F6-16B38521E4B7}"/>
                      </a:ext>
                    </a:extLst>
                  </p:cNvPr>
                  <p:cNvSpPr/>
                  <p:nvPr/>
                </p:nvSpPr>
                <p:spPr>
                  <a:xfrm>
                    <a:off x="8442413" y="4874013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1</a:t>
                    </a:r>
                  </a:p>
                </p:txBody>
              </p:sp>
              <p:sp>
                <p:nvSpPr>
                  <p:cNvPr id="43" name="Rectangle: Rounded Corners 42">
                    <a:extLst>
                      <a:ext uri="{FF2B5EF4-FFF2-40B4-BE49-F238E27FC236}">
                        <a16:creationId xmlns:a16="http://schemas.microsoft.com/office/drawing/2014/main" id="{64C6E431-1931-7665-2B57-3426064657EF}"/>
                      </a:ext>
                    </a:extLst>
                  </p:cNvPr>
                  <p:cNvSpPr/>
                  <p:nvPr/>
                </p:nvSpPr>
                <p:spPr>
                  <a:xfrm>
                    <a:off x="9356813" y="4874013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2</a:t>
                    </a:r>
                  </a:p>
                </p:txBody>
              </p:sp>
              <p:sp>
                <p:nvSpPr>
                  <p:cNvPr id="44" name="Rectangle: Rounded Corners 43">
                    <a:extLst>
                      <a:ext uri="{FF2B5EF4-FFF2-40B4-BE49-F238E27FC236}">
                        <a16:creationId xmlns:a16="http://schemas.microsoft.com/office/drawing/2014/main" id="{E4F6BBF6-0083-BAB4-F6AD-5EC77677572A}"/>
                      </a:ext>
                    </a:extLst>
                  </p:cNvPr>
                  <p:cNvSpPr/>
                  <p:nvPr/>
                </p:nvSpPr>
                <p:spPr>
                  <a:xfrm>
                    <a:off x="10271213" y="5203518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1</a:t>
                    </a:r>
                  </a:p>
                </p:txBody>
              </p:sp>
              <p:sp>
                <p:nvSpPr>
                  <p:cNvPr id="45" name="Rectangle: Rounded Corners 44">
                    <a:extLst>
                      <a:ext uri="{FF2B5EF4-FFF2-40B4-BE49-F238E27FC236}">
                        <a16:creationId xmlns:a16="http://schemas.microsoft.com/office/drawing/2014/main" id="{0053376D-C183-905D-B3A5-A0D99BD604D4}"/>
                      </a:ext>
                    </a:extLst>
                  </p:cNvPr>
                  <p:cNvSpPr/>
                  <p:nvPr/>
                </p:nvSpPr>
                <p:spPr>
                  <a:xfrm>
                    <a:off x="6595771" y="5531488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1</a:t>
                    </a:r>
                  </a:p>
                </p:txBody>
              </p:sp>
              <p:sp>
                <p:nvSpPr>
                  <p:cNvPr id="46" name="Rectangle: Rounded Corners 45">
                    <a:extLst>
                      <a:ext uri="{FF2B5EF4-FFF2-40B4-BE49-F238E27FC236}">
                        <a16:creationId xmlns:a16="http://schemas.microsoft.com/office/drawing/2014/main" id="{1CDC9DB8-59FC-5BA8-0E9E-40DA7BF6BB76}"/>
                      </a:ext>
                    </a:extLst>
                  </p:cNvPr>
                  <p:cNvSpPr/>
                  <p:nvPr/>
                </p:nvSpPr>
                <p:spPr>
                  <a:xfrm>
                    <a:off x="7510171" y="5531488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2</a:t>
                    </a:r>
                  </a:p>
                </p:txBody>
              </p:sp>
              <p:sp>
                <p:nvSpPr>
                  <p:cNvPr id="47" name="Rectangle: Rounded Corners 46">
                    <a:extLst>
                      <a:ext uri="{FF2B5EF4-FFF2-40B4-BE49-F238E27FC236}">
                        <a16:creationId xmlns:a16="http://schemas.microsoft.com/office/drawing/2014/main" id="{66CDB9B6-6C28-2AEB-45FC-BC611A36F828}"/>
                      </a:ext>
                    </a:extLst>
                  </p:cNvPr>
                  <p:cNvSpPr/>
                  <p:nvPr/>
                </p:nvSpPr>
                <p:spPr>
                  <a:xfrm>
                    <a:off x="8424571" y="5531488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3</a:t>
                    </a:r>
                  </a:p>
                </p:txBody>
              </p:sp>
              <p:sp>
                <p:nvSpPr>
                  <p:cNvPr id="48" name="Rectangle: Rounded Corners 47">
                    <a:extLst>
                      <a:ext uri="{FF2B5EF4-FFF2-40B4-BE49-F238E27FC236}">
                        <a16:creationId xmlns:a16="http://schemas.microsoft.com/office/drawing/2014/main" id="{50F378EF-C105-8AC7-7723-2E2867EED0EB}"/>
                      </a:ext>
                    </a:extLst>
                  </p:cNvPr>
                  <p:cNvSpPr/>
                  <p:nvPr/>
                </p:nvSpPr>
                <p:spPr>
                  <a:xfrm>
                    <a:off x="8442413" y="5866975"/>
                    <a:ext cx="914400" cy="274320"/>
                  </a:xfrm>
                  <a:prstGeom prst="roundRect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WK 1</a:t>
                    </a:r>
                  </a:p>
                </p:txBody>
              </p: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6A4239B-70FF-4C0A-DF49-BFBC64FF8C3A}"/>
                      </a:ext>
                    </a:extLst>
                  </p:cNvPr>
                  <p:cNvGrpSpPr/>
                  <p:nvPr/>
                </p:nvGrpSpPr>
                <p:grpSpPr>
                  <a:xfrm>
                    <a:off x="3961827" y="931671"/>
                    <a:ext cx="731520" cy="5203642"/>
                    <a:chOff x="3961827" y="931671"/>
                    <a:chExt cx="731520" cy="5203642"/>
                  </a:xfrm>
                </p:grpSpPr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id="{4DD1C130-2C7E-B87E-E54C-C502E45F52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61827" y="1250835"/>
                      <a:ext cx="731520" cy="4884478"/>
                      <a:chOff x="4729575" y="1250835"/>
                      <a:chExt cx="731520" cy="4884478"/>
                    </a:xfrm>
                  </p:grpSpPr>
                  <p:sp>
                    <p:nvSpPr>
                      <p:cNvPr id="49" name="Rectangle: Rounded Corners 48">
                        <a:extLst>
                          <a:ext uri="{FF2B5EF4-FFF2-40B4-BE49-F238E27FC236}">
                            <a16:creationId xmlns:a16="http://schemas.microsoft.com/office/drawing/2014/main" id="{44A5554A-4AC9-9EBD-096F-28E3D8E340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1250835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i="1" dirty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rPr>
                          <a:t>7</a:t>
                        </a:r>
                      </a:p>
                    </p:txBody>
                  </p:sp>
                  <p:sp>
                    <p:nvSpPr>
                      <p:cNvPr id="50" name="Rectangle: Rounded Corners 49">
                        <a:extLst>
                          <a:ext uri="{FF2B5EF4-FFF2-40B4-BE49-F238E27FC236}">
                            <a16:creationId xmlns:a16="http://schemas.microsoft.com/office/drawing/2014/main" id="{9415E7E1-5826-E522-4E75-04CB019532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1580340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51" name="Rectangle: Rounded Corners 50">
                        <a:extLst>
                          <a:ext uri="{FF2B5EF4-FFF2-40B4-BE49-F238E27FC236}">
                            <a16:creationId xmlns:a16="http://schemas.microsoft.com/office/drawing/2014/main" id="{A238D7C5-FBEC-C044-727B-D1DE0E96DD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1909845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3</a:t>
                        </a:r>
                      </a:p>
                    </p:txBody>
                  </p:sp>
                  <p:sp>
                    <p:nvSpPr>
                      <p:cNvPr id="52" name="Rectangle: Rounded Corners 51">
                        <a:extLst>
                          <a:ext uri="{FF2B5EF4-FFF2-40B4-BE49-F238E27FC236}">
                            <a16:creationId xmlns:a16="http://schemas.microsoft.com/office/drawing/2014/main" id="{DDF4D80A-3D49-38DA-A03A-E387CFD35B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2239350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53" name="Rectangle: Rounded Corners 52">
                        <a:extLst>
                          <a:ext uri="{FF2B5EF4-FFF2-40B4-BE49-F238E27FC236}">
                            <a16:creationId xmlns:a16="http://schemas.microsoft.com/office/drawing/2014/main" id="{0E52406F-0F2A-419C-6481-815FFD7626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2568855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54" name="Rectangle: Rounded Corners 53">
                        <a:extLst>
                          <a:ext uri="{FF2B5EF4-FFF2-40B4-BE49-F238E27FC236}">
                            <a16:creationId xmlns:a16="http://schemas.microsoft.com/office/drawing/2014/main" id="{D9D63307-7843-C402-4C53-AD5F01684B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2898360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55" name="Rectangle: Rounded Corners 54">
                        <a:extLst>
                          <a:ext uri="{FF2B5EF4-FFF2-40B4-BE49-F238E27FC236}">
                            <a16:creationId xmlns:a16="http://schemas.microsoft.com/office/drawing/2014/main" id="{EB469064-798F-AB80-84C7-B21F7D1F72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3227865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1</a:t>
                        </a:r>
                      </a:p>
                    </p:txBody>
                  </p:sp>
                  <p:sp>
                    <p:nvSpPr>
                      <p:cNvPr id="56" name="Rectangle: Rounded Corners 55">
                        <a:extLst>
                          <a:ext uri="{FF2B5EF4-FFF2-40B4-BE49-F238E27FC236}">
                            <a16:creationId xmlns:a16="http://schemas.microsoft.com/office/drawing/2014/main" id="{13D31A3D-ED35-37F8-5566-B836BFE255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3557370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3</a:t>
                        </a:r>
                      </a:p>
                    </p:txBody>
                  </p:sp>
                  <p:sp>
                    <p:nvSpPr>
                      <p:cNvPr id="57" name="Rectangle: Rounded Corners 56">
                        <a:extLst>
                          <a:ext uri="{FF2B5EF4-FFF2-40B4-BE49-F238E27FC236}">
                            <a16:creationId xmlns:a16="http://schemas.microsoft.com/office/drawing/2014/main" id="{437CB732-6F63-065E-646C-74DF0060ED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3886875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58" name="Rectangle: Rounded Corners 57">
                        <a:extLst>
                          <a:ext uri="{FF2B5EF4-FFF2-40B4-BE49-F238E27FC236}">
                            <a16:creationId xmlns:a16="http://schemas.microsoft.com/office/drawing/2014/main" id="{C36FD669-10F1-CADE-BB05-2BA3F3438E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4216380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rPr>
                          <a:t>5</a:t>
                        </a:r>
                      </a:p>
                    </p:txBody>
                  </p:sp>
                  <p:sp>
                    <p:nvSpPr>
                      <p:cNvPr id="59" name="Rectangle: Rounded Corners 58">
                        <a:extLst>
                          <a:ext uri="{FF2B5EF4-FFF2-40B4-BE49-F238E27FC236}">
                            <a16:creationId xmlns:a16="http://schemas.microsoft.com/office/drawing/2014/main" id="{F9F7EDA4-8FA1-1C20-C1F5-DCF47BD36E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4545885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60" name="Rectangle: Rounded Corners 59">
                        <a:extLst>
                          <a:ext uri="{FF2B5EF4-FFF2-40B4-BE49-F238E27FC236}">
                            <a16:creationId xmlns:a16="http://schemas.microsoft.com/office/drawing/2014/main" id="{77E73176-6C6B-4FF4-C893-2F2580B3DE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4875390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61" name="Rectangle: Rounded Corners 60">
                        <a:extLst>
                          <a:ext uri="{FF2B5EF4-FFF2-40B4-BE49-F238E27FC236}">
                            <a16:creationId xmlns:a16="http://schemas.microsoft.com/office/drawing/2014/main" id="{9EAB2AC0-3119-7466-86CB-6F49F1448C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5204895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1</a:t>
                        </a:r>
                      </a:p>
                    </p:txBody>
                  </p:sp>
                  <p:sp>
                    <p:nvSpPr>
                      <p:cNvPr id="62" name="Rectangle: Rounded Corners 61">
                        <a:extLst>
                          <a:ext uri="{FF2B5EF4-FFF2-40B4-BE49-F238E27FC236}">
                            <a16:creationId xmlns:a16="http://schemas.microsoft.com/office/drawing/2014/main" id="{CA8CE828-B922-9353-1F47-7F6DE88B9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5531488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3</a:t>
                        </a:r>
                      </a:p>
                    </p:txBody>
                  </p:sp>
                  <p:sp>
                    <p:nvSpPr>
                      <p:cNvPr id="63" name="Rectangle: Rounded Corners 62">
                        <a:extLst>
                          <a:ext uri="{FF2B5EF4-FFF2-40B4-BE49-F238E27FC236}">
                            <a16:creationId xmlns:a16="http://schemas.microsoft.com/office/drawing/2014/main" id="{8E9E20BB-3E2B-BADF-2D07-825AD10E47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9575" y="5860993"/>
                        <a:ext cx="731520" cy="274320"/>
                      </a:xfrm>
                      <a:prstGeom prst="roundRect">
                        <a:avLst/>
                      </a:prstGeom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1</a:t>
                        </a:r>
                      </a:p>
                    </p:txBody>
                  </p:sp>
                </p:grpSp>
                <p:sp>
                  <p:nvSpPr>
                    <p:cNvPr id="20" name="Rectangle: Rounded Corners 19">
                      <a:extLst>
                        <a:ext uri="{FF2B5EF4-FFF2-40B4-BE49-F238E27FC236}">
                          <a16:creationId xmlns:a16="http://schemas.microsoft.com/office/drawing/2014/main" id="{C6DFD846-48ED-8DB2-BCE6-5AE822025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1827" y="931671"/>
                      <a:ext cx="73152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WKS</a:t>
                      </a:r>
                    </a:p>
                  </p:txBody>
                </p:sp>
              </p:grpSp>
              <p:sp>
                <p:nvSpPr>
                  <p:cNvPr id="68" name="Rectangle: Rounded Corners 67">
                    <a:extLst>
                      <a:ext uri="{FF2B5EF4-FFF2-40B4-BE49-F238E27FC236}">
                        <a16:creationId xmlns:a16="http://schemas.microsoft.com/office/drawing/2014/main" id="{AD9DB5A2-4732-EE42-E5B2-CBA8A9DED15C}"/>
                      </a:ext>
                    </a:extLst>
                  </p:cNvPr>
                  <p:cNvSpPr/>
                  <p:nvPr/>
                </p:nvSpPr>
                <p:spPr>
                  <a:xfrm>
                    <a:off x="4773297" y="1580340"/>
                    <a:ext cx="5480074" cy="27432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Summary Level Time</a:t>
                    </a:r>
                  </a:p>
                </p:txBody>
              </p:sp>
              <p:sp>
                <p:nvSpPr>
                  <p:cNvPr id="69" name="Rectangle: Rounded Corners 68">
                    <a:extLst>
                      <a:ext uri="{FF2B5EF4-FFF2-40B4-BE49-F238E27FC236}">
                        <a16:creationId xmlns:a16="http://schemas.microsoft.com/office/drawing/2014/main" id="{122802E4-FFD0-2717-A10E-0624A6BC91E2}"/>
                      </a:ext>
                    </a:extLst>
                  </p:cNvPr>
                  <p:cNvSpPr/>
                  <p:nvPr/>
                </p:nvSpPr>
                <p:spPr>
                  <a:xfrm>
                    <a:off x="5684534" y="2896764"/>
                    <a:ext cx="3657600" cy="27432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Summary Level Time</a:t>
                    </a:r>
                  </a:p>
                </p:txBody>
              </p:sp>
              <p:sp>
                <p:nvSpPr>
                  <p:cNvPr id="71" name="Rectangle: Rounded Corners 70">
                    <a:extLst>
                      <a:ext uri="{FF2B5EF4-FFF2-40B4-BE49-F238E27FC236}">
                        <a16:creationId xmlns:a16="http://schemas.microsoft.com/office/drawing/2014/main" id="{B625ACFF-BC48-3520-0DF8-2D3FDBE4315B}"/>
                      </a:ext>
                    </a:extLst>
                  </p:cNvPr>
                  <p:cNvSpPr/>
                  <p:nvPr/>
                </p:nvSpPr>
                <p:spPr>
                  <a:xfrm>
                    <a:off x="8424571" y="4538526"/>
                    <a:ext cx="2743200" cy="27432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Summary Level Time</a:t>
                    </a:r>
                  </a:p>
                </p:txBody>
              </p: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844A3801-0B4B-679D-831B-D51BD1591346}"/>
                      </a:ext>
                    </a:extLst>
                  </p:cNvPr>
                  <p:cNvGrpSpPr/>
                  <p:nvPr/>
                </p:nvGrpSpPr>
                <p:grpSpPr>
                  <a:xfrm>
                    <a:off x="4773297" y="924242"/>
                    <a:ext cx="6394474" cy="274320"/>
                    <a:chOff x="4773297" y="924242"/>
                    <a:chExt cx="6394474" cy="274320"/>
                  </a:xfrm>
                </p:grpSpPr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F71355A5-62D8-7F87-995F-F153854FF3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3297" y="924242"/>
                      <a:ext cx="9144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WK 1</a:t>
                      </a:r>
                    </a:p>
                  </p:txBody>
                </p:sp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5060A130-6DEA-B11F-EC2B-D31F1C13A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697" y="924242"/>
                      <a:ext cx="9144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WK 2</a:t>
                      </a:r>
                    </a:p>
                  </p:txBody>
                </p:sp>
                <p:sp>
                  <p:nvSpPr>
                    <p:cNvPr id="32" name="Rectangle: Rounded Corners 31">
                      <a:extLst>
                        <a:ext uri="{FF2B5EF4-FFF2-40B4-BE49-F238E27FC236}">
                          <a16:creationId xmlns:a16="http://schemas.microsoft.com/office/drawing/2014/main" id="{C88DBDE2-7A27-B392-82D7-4F8ED351A7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2097" y="924242"/>
                      <a:ext cx="9144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WK 3</a:t>
                      </a:r>
                    </a:p>
                  </p:txBody>
                </p:sp>
                <p:sp>
                  <p:nvSpPr>
                    <p:cNvPr id="33" name="Rectangle: Rounded Corners 32">
                      <a:extLst>
                        <a:ext uri="{FF2B5EF4-FFF2-40B4-BE49-F238E27FC236}">
                          <a16:creationId xmlns:a16="http://schemas.microsoft.com/office/drawing/2014/main" id="{807498BD-6323-2DD1-92C4-527F65CCB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10171" y="924242"/>
                      <a:ext cx="9144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WK 4</a:t>
                      </a:r>
                    </a:p>
                  </p:txBody>
                </p:sp>
                <p:sp>
                  <p:nvSpPr>
                    <p:cNvPr id="34" name="Rectangle: Rounded Corners 33">
                      <a:extLst>
                        <a:ext uri="{FF2B5EF4-FFF2-40B4-BE49-F238E27FC236}">
                          <a16:creationId xmlns:a16="http://schemas.microsoft.com/office/drawing/2014/main" id="{24D46C19-50CF-240B-39EB-123CF4B87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4571" y="924242"/>
                      <a:ext cx="9144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WK 5</a:t>
                      </a:r>
                    </a:p>
                  </p:txBody>
                </p:sp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EF874451-E80C-8390-AFD8-EA588B09BA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8971" y="924242"/>
                      <a:ext cx="9144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WK 6</a:t>
                      </a:r>
                    </a:p>
                  </p:txBody>
                </p:sp>
                <p:sp>
                  <p:nvSpPr>
                    <p:cNvPr id="72" name="Rectangle: Rounded Corners 71">
                      <a:extLst>
                        <a:ext uri="{FF2B5EF4-FFF2-40B4-BE49-F238E27FC236}">
                          <a16:creationId xmlns:a16="http://schemas.microsoft.com/office/drawing/2014/main" id="{88A9F1AD-1319-757B-0F9C-343528A0AE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3371" y="924242"/>
                      <a:ext cx="914400" cy="274320"/>
                    </a:xfrm>
                    <a:prstGeom prst="roundRect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WK 7</a:t>
                      </a:r>
                    </a:p>
                  </p:txBody>
                </p:sp>
              </p:grpSp>
              <p:sp>
                <p:nvSpPr>
                  <p:cNvPr id="74" name="Rectangle: Rounded Corners 73">
                    <a:extLst>
                      <a:ext uri="{FF2B5EF4-FFF2-40B4-BE49-F238E27FC236}">
                        <a16:creationId xmlns:a16="http://schemas.microsoft.com/office/drawing/2014/main" id="{A4D96B75-EBA2-D73D-122D-0942C20B095D}"/>
                      </a:ext>
                    </a:extLst>
                  </p:cNvPr>
                  <p:cNvSpPr/>
                  <p:nvPr/>
                </p:nvSpPr>
                <p:spPr>
                  <a:xfrm>
                    <a:off x="4770134" y="1250066"/>
                    <a:ext cx="6400800" cy="27432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i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Project Level Time</a:t>
                    </a:r>
                  </a:p>
                </p:txBody>
              </p:sp>
              <p:cxnSp>
                <p:nvCxnSpPr>
                  <p:cNvPr id="76" name="Connector: Elbow 75">
                    <a:extLst>
                      <a:ext uri="{FF2B5EF4-FFF2-40B4-BE49-F238E27FC236}">
                        <a16:creationId xmlns:a16="http://schemas.microsoft.com/office/drawing/2014/main" id="{67DAE7F0-953C-B627-3A8A-F7CC87ABD20E}"/>
                      </a:ext>
                    </a:extLst>
                  </p:cNvPr>
                  <p:cNvCxnSpPr>
                    <a:stCxn id="29" idx="3"/>
                    <a:endCxn id="23" idx="1"/>
                  </p:cNvCxnSpPr>
                  <p:nvPr/>
                </p:nvCxnSpPr>
                <p:spPr>
                  <a:xfrm flipH="1" flipV="1">
                    <a:off x="6602097" y="2042339"/>
                    <a:ext cx="2871" cy="334171"/>
                  </a:xfrm>
                  <a:prstGeom prst="bentConnector5">
                    <a:avLst>
                      <a:gd name="adj1" fmla="val -7962382"/>
                      <a:gd name="adj2" fmla="val 50000"/>
                      <a:gd name="adj3" fmla="val 8062382"/>
                    </a:avLst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Connector: Elbow 76">
                    <a:extLst>
                      <a:ext uri="{FF2B5EF4-FFF2-40B4-BE49-F238E27FC236}">
                        <a16:creationId xmlns:a16="http://schemas.microsoft.com/office/drawing/2014/main" id="{6F44DA68-7BEE-1FFF-4E7D-EEB0EE8DEF3E}"/>
                      </a:ext>
                    </a:extLst>
                  </p:cNvPr>
                  <p:cNvCxnSpPr>
                    <a:cxnSpLocks/>
                    <a:stCxn id="25" idx="3"/>
                    <a:endCxn id="30" idx="1"/>
                  </p:cNvCxnSpPr>
                  <p:nvPr/>
                </p:nvCxnSpPr>
                <p:spPr>
                  <a:xfrm flipH="1">
                    <a:off x="8430897" y="2042339"/>
                    <a:ext cx="914400" cy="657852"/>
                  </a:xfrm>
                  <a:prstGeom prst="bentConnector5">
                    <a:avLst>
                      <a:gd name="adj1" fmla="val -25000"/>
                      <a:gd name="adj2" fmla="val 50000"/>
                      <a:gd name="adj3" fmla="val 125000"/>
                    </a:avLst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Connector: Elbow 81">
                    <a:extLst>
                      <a:ext uri="{FF2B5EF4-FFF2-40B4-BE49-F238E27FC236}">
                        <a16:creationId xmlns:a16="http://schemas.microsoft.com/office/drawing/2014/main" id="{D10256D4-3518-03D8-6F33-440F289B6017}"/>
                      </a:ext>
                    </a:extLst>
                  </p:cNvPr>
                  <p:cNvCxnSpPr>
                    <a:cxnSpLocks/>
                    <a:stCxn id="27" idx="3"/>
                    <a:endCxn id="36" idx="1"/>
                  </p:cNvCxnSpPr>
                  <p:nvPr/>
                </p:nvCxnSpPr>
                <p:spPr>
                  <a:xfrm flipH="1">
                    <a:off x="5687697" y="2376510"/>
                    <a:ext cx="2871" cy="985463"/>
                  </a:xfrm>
                  <a:prstGeom prst="bentConnector5">
                    <a:avLst>
                      <a:gd name="adj1" fmla="val -150226"/>
                      <a:gd name="adj2" fmla="val 50000"/>
                      <a:gd name="adj3" fmla="val 8062382"/>
                    </a:avLst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nector: Elbow 90">
                    <a:extLst>
                      <a:ext uri="{FF2B5EF4-FFF2-40B4-BE49-F238E27FC236}">
                        <a16:creationId xmlns:a16="http://schemas.microsoft.com/office/drawing/2014/main" id="{BBB44D9A-1ED7-A3EB-79C9-D1F1938CA004}"/>
                      </a:ext>
                    </a:extLst>
                  </p:cNvPr>
                  <p:cNvCxnSpPr>
                    <a:cxnSpLocks/>
                    <a:stCxn id="36" idx="3"/>
                    <a:endCxn id="37" idx="1"/>
                  </p:cNvCxnSpPr>
                  <p:nvPr/>
                </p:nvCxnSpPr>
                <p:spPr>
                  <a:xfrm>
                    <a:off x="6602097" y="3361973"/>
                    <a:ext cx="12700" cy="332557"/>
                  </a:xfrm>
                  <a:prstGeom prst="bentConnector5">
                    <a:avLst>
                      <a:gd name="adj1" fmla="val 645283"/>
                      <a:gd name="adj2" fmla="val 50000"/>
                      <a:gd name="adj3" fmla="val -1224528"/>
                    </a:avLst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Connector: Elbow 95">
                    <a:extLst>
                      <a:ext uri="{FF2B5EF4-FFF2-40B4-BE49-F238E27FC236}">
                        <a16:creationId xmlns:a16="http://schemas.microsoft.com/office/drawing/2014/main" id="{867E3B0E-2404-2A96-5E3F-CD8CB58FB702}"/>
                      </a:ext>
                    </a:extLst>
                  </p:cNvPr>
                  <p:cNvCxnSpPr>
                    <a:cxnSpLocks/>
                    <a:stCxn id="36" idx="1"/>
                    <a:endCxn id="40" idx="1"/>
                  </p:cNvCxnSpPr>
                  <p:nvPr/>
                </p:nvCxnSpPr>
                <p:spPr>
                  <a:xfrm rot="10800000" flipV="1">
                    <a:off x="5687697" y="3361973"/>
                    <a:ext cx="12700" cy="662062"/>
                  </a:xfrm>
                  <a:prstGeom prst="bentConnector3">
                    <a:avLst>
                      <a:gd name="adj1" fmla="val 1935850"/>
                    </a:avLst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nector: Elbow 99">
                    <a:extLst>
                      <a:ext uri="{FF2B5EF4-FFF2-40B4-BE49-F238E27FC236}">
                        <a16:creationId xmlns:a16="http://schemas.microsoft.com/office/drawing/2014/main" id="{9957AEF3-9BA0-DAD5-A035-071034E6FEBB}"/>
                      </a:ext>
                    </a:extLst>
                  </p:cNvPr>
                  <p:cNvCxnSpPr>
                    <a:cxnSpLocks/>
                    <a:stCxn id="41" idx="3"/>
                    <a:endCxn id="45" idx="1"/>
                  </p:cNvCxnSpPr>
                  <p:nvPr/>
                </p:nvCxnSpPr>
                <p:spPr>
                  <a:xfrm flipH="1">
                    <a:off x="6595771" y="4024035"/>
                    <a:ext cx="920726" cy="1644613"/>
                  </a:xfrm>
                  <a:prstGeom prst="bentConnector5">
                    <a:avLst>
                      <a:gd name="adj1" fmla="val -24828"/>
                      <a:gd name="adj2" fmla="val 36362"/>
                      <a:gd name="adj3" fmla="val 124828"/>
                    </a:avLst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nector: Elbow 108">
                    <a:extLst>
                      <a:ext uri="{FF2B5EF4-FFF2-40B4-BE49-F238E27FC236}">
                        <a16:creationId xmlns:a16="http://schemas.microsoft.com/office/drawing/2014/main" id="{352457ED-1EDF-827D-F287-BBDC2A593443}"/>
                      </a:ext>
                    </a:extLst>
                  </p:cNvPr>
                  <p:cNvCxnSpPr>
                    <a:cxnSpLocks/>
                    <a:stCxn id="47" idx="3"/>
                    <a:endCxn id="48" idx="3"/>
                  </p:cNvCxnSpPr>
                  <p:nvPr/>
                </p:nvCxnSpPr>
                <p:spPr>
                  <a:xfrm>
                    <a:off x="9338971" y="5668648"/>
                    <a:ext cx="17842" cy="335487"/>
                  </a:xfrm>
                  <a:prstGeom prst="bentConnector3">
                    <a:avLst>
                      <a:gd name="adj1" fmla="val 1381246"/>
                    </a:avLst>
                  </a:prstGeom>
                  <a:ln w="28575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Connector: Elbow 125">
                    <a:extLst>
                      <a:ext uri="{FF2B5EF4-FFF2-40B4-BE49-F238E27FC236}">
                        <a16:creationId xmlns:a16="http://schemas.microsoft.com/office/drawing/2014/main" id="{1455EDFC-468C-0C9B-638B-31C3C0AC93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37247" y="5019591"/>
                    <a:ext cx="12700" cy="657852"/>
                  </a:xfrm>
                  <a:prstGeom prst="bentConnector5">
                    <a:avLst>
                      <a:gd name="adj1" fmla="val -33961"/>
                      <a:gd name="adj2" fmla="val 57867"/>
                      <a:gd name="adj3" fmla="val -1360378"/>
                    </a:avLst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Connector: Elbow 129">
                    <a:extLst>
                      <a:ext uri="{FF2B5EF4-FFF2-40B4-BE49-F238E27FC236}">
                        <a16:creationId xmlns:a16="http://schemas.microsoft.com/office/drawing/2014/main" id="{6B203464-BF34-FB17-329E-F7AFC00237C3}"/>
                      </a:ext>
                    </a:extLst>
                  </p:cNvPr>
                  <p:cNvCxnSpPr>
                    <a:cxnSpLocks/>
                    <a:stCxn id="43" idx="3"/>
                    <a:endCxn id="44" idx="1"/>
                  </p:cNvCxnSpPr>
                  <p:nvPr/>
                </p:nvCxnSpPr>
                <p:spPr>
                  <a:xfrm>
                    <a:off x="10271213" y="5011173"/>
                    <a:ext cx="12700" cy="329505"/>
                  </a:xfrm>
                  <a:prstGeom prst="bentConnector5">
                    <a:avLst>
                      <a:gd name="adj1" fmla="val 373583"/>
                      <a:gd name="adj2" fmla="val 50000"/>
                      <a:gd name="adj3" fmla="val -952827"/>
                    </a:avLst>
                  </a:prstGeom>
                  <a:ln w="28575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Rectangle: Rounded Corners 69">
                    <a:extLst>
                      <a:ext uri="{FF2B5EF4-FFF2-40B4-BE49-F238E27FC236}">
                        <a16:creationId xmlns:a16="http://schemas.microsoft.com/office/drawing/2014/main" id="{545E8284-093F-37B1-4721-BB29F2F04A7C}"/>
                      </a:ext>
                    </a:extLst>
                  </p:cNvPr>
                  <p:cNvSpPr/>
                  <p:nvPr/>
                </p:nvSpPr>
                <p:spPr>
                  <a:xfrm>
                    <a:off x="6595771" y="4211043"/>
                    <a:ext cx="4572000" cy="27432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Summary Level Time</a:t>
                    </a:r>
                  </a:p>
                </p:txBody>
              </p:sp>
            </p:grpSp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E0D2F97A-1E9F-44EE-80D5-43861D03A8E4}"/>
                    </a:ext>
                  </a:extLst>
                </p:cNvPr>
                <p:cNvSpPr/>
                <p:nvPr/>
              </p:nvSpPr>
              <p:spPr>
                <a:xfrm>
                  <a:off x="6687211" y="4683045"/>
                  <a:ext cx="731520" cy="18288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/>
                    <a:t>FS -1wk</a:t>
                  </a:r>
                </a:p>
              </p:txBody>
            </p:sp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2726752D-E386-21B2-E98E-A6C671EDB0F9}"/>
                    </a:ext>
                  </a:extLst>
                </p:cNvPr>
                <p:cNvSpPr/>
                <p:nvPr/>
              </p:nvSpPr>
              <p:spPr>
                <a:xfrm>
                  <a:off x="4850800" y="3118804"/>
                  <a:ext cx="731520" cy="18288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/>
                    <a:t>SS +1wk</a:t>
                  </a:r>
                </a:p>
              </p:txBody>
            </p:sp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8300B1DA-5425-3B2C-BD0D-C4CB9BFAFA30}"/>
                    </a:ext>
                  </a:extLst>
                </p:cNvPr>
                <p:cNvSpPr/>
                <p:nvPr/>
              </p:nvSpPr>
              <p:spPr>
                <a:xfrm>
                  <a:off x="5212651" y="3731624"/>
                  <a:ext cx="365760" cy="18288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/>
                    <a:t>SS</a:t>
                  </a:r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26AD82D8-1078-8D9B-0979-13F2B8C0664B}"/>
                    </a:ext>
                  </a:extLst>
                </p:cNvPr>
                <p:cNvSpPr/>
                <p:nvPr/>
              </p:nvSpPr>
              <p:spPr>
                <a:xfrm>
                  <a:off x="5962017" y="1936894"/>
                  <a:ext cx="365760" cy="18288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/>
                    <a:t>FS</a:t>
                  </a:r>
                </a:p>
              </p:txBody>
            </p:sp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B9A08752-3752-2A53-F109-6D013B66F408}"/>
                    </a:ext>
                  </a:extLst>
                </p:cNvPr>
                <p:cNvSpPr/>
                <p:nvPr/>
              </p:nvSpPr>
              <p:spPr>
                <a:xfrm>
                  <a:off x="7790817" y="2444110"/>
                  <a:ext cx="365760" cy="18288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/>
                    <a:t>FS</a:t>
                  </a:r>
                </a:p>
              </p:txBody>
            </p:sp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C7E96E63-809C-C08B-C07A-918E1A745664}"/>
                    </a:ext>
                  </a:extLst>
                </p:cNvPr>
                <p:cNvSpPr/>
                <p:nvPr/>
              </p:nvSpPr>
              <p:spPr>
                <a:xfrm>
                  <a:off x="6037346" y="3581910"/>
                  <a:ext cx="365760" cy="18288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/>
                    <a:t>FS</a:t>
                  </a:r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996051B0-C8A1-9822-FF70-D16C7360EC4E}"/>
                    </a:ext>
                  </a:extLst>
                </p:cNvPr>
                <p:cNvSpPr/>
                <p:nvPr/>
              </p:nvSpPr>
              <p:spPr>
                <a:xfrm>
                  <a:off x="7496234" y="5080727"/>
                  <a:ext cx="731520" cy="18288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/>
                    <a:t>FS -1wk</a:t>
                  </a:r>
                </a:p>
              </p:txBody>
            </p:sp>
            <p:sp>
              <p:nvSpPr>
                <p:cNvPr id="148" name="Rectangle: Rounded Corners 147">
                  <a:extLst>
                    <a:ext uri="{FF2B5EF4-FFF2-40B4-BE49-F238E27FC236}">
                      <a16:creationId xmlns:a16="http://schemas.microsoft.com/office/drawing/2014/main" id="{A68F8DAC-9E81-6EDD-431B-39EAC8612FF0}"/>
                    </a:ext>
                  </a:extLst>
                </p:cNvPr>
                <p:cNvSpPr/>
                <p:nvPr/>
              </p:nvSpPr>
              <p:spPr>
                <a:xfrm>
                  <a:off x="9717764" y="5234896"/>
                  <a:ext cx="365760" cy="18288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/>
                    <a:t>FS</a:t>
                  </a:r>
                </a:p>
              </p:txBody>
            </p:sp>
            <p:sp>
              <p:nvSpPr>
                <p:cNvPr id="165" name="Rectangle: Rounded Corners 164">
                  <a:extLst>
                    <a:ext uri="{FF2B5EF4-FFF2-40B4-BE49-F238E27FC236}">
                      <a16:creationId xmlns:a16="http://schemas.microsoft.com/office/drawing/2014/main" id="{D6912039-B1F6-560E-FAD8-1331D28B3115}"/>
                    </a:ext>
                  </a:extLst>
                </p:cNvPr>
                <p:cNvSpPr/>
                <p:nvPr/>
              </p:nvSpPr>
              <p:spPr>
                <a:xfrm>
                  <a:off x="9631133" y="5836391"/>
                  <a:ext cx="365760" cy="18288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100" dirty="0"/>
                    <a:t>FF</a:t>
                  </a:r>
                </a:p>
              </p:txBody>
            </p:sp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E9300CE-309F-647A-D5C3-1391E501661B}"/>
                </a:ext>
              </a:extLst>
            </p:cNvPr>
            <p:cNvGrpSpPr/>
            <p:nvPr/>
          </p:nvGrpSpPr>
          <p:grpSpPr>
            <a:xfrm>
              <a:off x="4932290" y="5497316"/>
              <a:ext cx="1059329" cy="675843"/>
              <a:chOff x="4932290" y="5497316"/>
              <a:chExt cx="1059329" cy="675843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B078421B-0CBD-4BF4-4AEA-D32A05446C6D}"/>
                  </a:ext>
                </a:extLst>
              </p:cNvPr>
              <p:cNvGrpSpPr/>
              <p:nvPr/>
            </p:nvGrpSpPr>
            <p:grpSpPr>
              <a:xfrm>
                <a:off x="4932290" y="5497316"/>
                <a:ext cx="1059329" cy="307777"/>
                <a:chOff x="4974570" y="6256159"/>
                <a:chExt cx="1059329" cy="307777"/>
              </a:xfrm>
            </p:grpSpPr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CF1B27A-647C-F0E7-2D5E-6F1E386D2239}"/>
                    </a:ext>
                  </a:extLst>
                </p:cNvPr>
                <p:cNvCxnSpPr/>
                <p:nvPr/>
              </p:nvCxnSpPr>
              <p:spPr>
                <a:xfrm>
                  <a:off x="5046453" y="6262777"/>
                  <a:ext cx="915564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9FDA0C6-B47D-D29B-A82C-801462E7BBF4}"/>
                    </a:ext>
                  </a:extLst>
                </p:cNvPr>
                <p:cNvSpPr txBox="1"/>
                <p:nvPr/>
              </p:nvSpPr>
              <p:spPr>
                <a:xfrm>
                  <a:off x="4974570" y="6256159"/>
                  <a:ext cx="10593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Critical Path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CF4835D-90CE-B1C0-C607-87E06BA72177}"/>
                  </a:ext>
                </a:extLst>
              </p:cNvPr>
              <p:cNvGrpSpPr/>
              <p:nvPr/>
            </p:nvGrpSpPr>
            <p:grpSpPr>
              <a:xfrm>
                <a:off x="4969704" y="5865382"/>
                <a:ext cx="984500" cy="307777"/>
                <a:chOff x="6131660" y="6256158"/>
                <a:chExt cx="984500" cy="307777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593C30D-486F-880E-C48D-1342377AA0B6}"/>
                    </a:ext>
                  </a:extLst>
                </p:cNvPr>
                <p:cNvCxnSpPr/>
                <p:nvPr/>
              </p:nvCxnSpPr>
              <p:spPr>
                <a:xfrm>
                  <a:off x="6177665" y="6262776"/>
                  <a:ext cx="915564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57C2245-0F5F-533C-B22E-A54FC251BF10}"/>
                    </a:ext>
                  </a:extLst>
                </p:cNvPr>
                <p:cNvSpPr txBox="1"/>
                <p:nvPr/>
              </p:nvSpPr>
              <p:spPr>
                <a:xfrm>
                  <a:off x="6131660" y="6256158"/>
                  <a:ext cx="9845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Float/Slack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6532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5B242-4814-348D-93D6-57AE2BD6F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1B49-34AE-57F6-E065-BF557807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a Pipeline (Backlog) of Value Iterations/Sprints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2667D-FCF4-D564-35FD-928624828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Call Them Whatever You Like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D94598-86EE-C2F2-B8D3-D98484C198E7}"/>
              </a:ext>
            </a:extLst>
          </p:cNvPr>
          <p:cNvGrpSpPr/>
          <p:nvPr/>
        </p:nvGrpSpPr>
        <p:grpSpPr>
          <a:xfrm>
            <a:off x="1080911" y="1471613"/>
            <a:ext cx="10213056" cy="4816291"/>
            <a:chOff x="1080911" y="1471613"/>
            <a:chExt cx="10213056" cy="48162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FD4381A-823D-1387-5F23-05CD35E0A810}"/>
                </a:ext>
              </a:extLst>
            </p:cNvPr>
            <p:cNvGrpSpPr/>
            <p:nvPr/>
          </p:nvGrpSpPr>
          <p:grpSpPr>
            <a:xfrm>
              <a:off x="1080911" y="2226074"/>
              <a:ext cx="10213056" cy="4061830"/>
              <a:chOff x="1080911" y="1786126"/>
              <a:chExt cx="10213056" cy="406183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55B5D13-B2BA-EEFC-42CC-C6F96398DFC0}"/>
                  </a:ext>
                </a:extLst>
              </p:cNvPr>
              <p:cNvSpPr/>
              <p:nvPr/>
            </p:nvSpPr>
            <p:spPr>
              <a:xfrm>
                <a:off x="1080913" y="1786126"/>
                <a:ext cx="5029200" cy="5486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Internal Controls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253939F-188E-AF30-A390-DB83110E9FAE}"/>
                  </a:ext>
                </a:extLst>
              </p:cNvPr>
              <p:cNvSpPr/>
              <p:nvPr/>
            </p:nvSpPr>
            <p:spPr>
              <a:xfrm>
                <a:off x="6264767" y="1786126"/>
                <a:ext cx="5029200" cy="5486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External Controls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2DA031D-41B5-CCD9-672D-A14ED44C04B5}"/>
                  </a:ext>
                </a:extLst>
              </p:cNvPr>
              <p:cNvSpPr/>
              <p:nvPr/>
            </p:nvSpPr>
            <p:spPr>
              <a:xfrm>
                <a:off x="1080911" y="2373236"/>
                <a:ext cx="2514600" cy="347472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Community Access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Cost of Service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Mission Alignment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Staff Engagement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Use of Service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Community Feedback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Communications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Technology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Funding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Paid Staffing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Investment in Growth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Transparency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Facilities/Locations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0AAC324-6CE6-7605-B894-EE4A434F815D}"/>
                  </a:ext>
                </a:extLst>
              </p:cNvPr>
              <p:cNvSpPr/>
              <p:nvPr/>
            </p:nvSpPr>
            <p:spPr>
              <a:xfrm>
                <a:off x="3595513" y="2373236"/>
                <a:ext cx="2514600" cy="347472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Tracking/Report Outcomes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Impact Analysis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Service Planning &amp; Design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Leadership Support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Learning &amp; Adjusting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Partner Relationships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Equipment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Volunteers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Sustainable Solution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Backup Support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4EDC6E7-BB25-AC71-6812-587FE0234A7F}"/>
                  </a:ext>
                </a:extLst>
              </p:cNvPr>
              <p:cNvSpPr/>
              <p:nvPr/>
            </p:nvSpPr>
            <p:spPr>
              <a:xfrm>
                <a:off x="6264764" y="2373236"/>
                <a:ext cx="2514600" cy="347472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Service Needs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Government Policies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Local 501 c3 Organizations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Volunteer Engagement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endParaRPr lang="en-US" sz="16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B296729-7F59-67BA-1129-3D315BE69C8F}"/>
                  </a:ext>
                </a:extLst>
              </p:cNvPr>
              <p:cNvSpPr/>
              <p:nvPr/>
            </p:nvSpPr>
            <p:spPr>
              <a:xfrm>
                <a:off x="8779366" y="2373236"/>
                <a:ext cx="2514600" cy="347472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Funding Sources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Community Perception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Charity Rating Platforms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Partner Access/Support</a:t>
                </a:r>
              </a:p>
              <a:p>
                <a:pPr marL="182880" indent="-182880"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Political Affiliations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E923A3-1406-283A-06F0-176D321E4802}"/>
                </a:ext>
              </a:extLst>
            </p:cNvPr>
            <p:cNvSpPr/>
            <p:nvPr/>
          </p:nvSpPr>
          <p:spPr>
            <a:xfrm>
              <a:off x="1080911" y="1471613"/>
              <a:ext cx="10213055" cy="6987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 is the Market/Community/Customers Saying?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48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AA2C-91CF-B707-0305-39D47B77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Strengths-Weaknesses-Threats-Opportunities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32B0CE-B46C-0AD8-612D-CEC56F7D2AC4}"/>
              </a:ext>
            </a:extLst>
          </p:cNvPr>
          <p:cNvGrpSpPr/>
          <p:nvPr/>
        </p:nvGrpSpPr>
        <p:grpSpPr>
          <a:xfrm>
            <a:off x="1052179" y="727212"/>
            <a:ext cx="10087642" cy="5955197"/>
            <a:chOff x="837932" y="513513"/>
            <a:chExt cx="10087642" cy="59551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005236-312A-306D-A360-19C412850AE6}"/>
                </a:ext>
              </a:extLst>
            </p:cNvPr>
            <p:cNvSpPr/>
            <p:nvPr/>
          </p:nvSpPr>
          <p:spPr>
            <a:xfrm>
              <a:off x="1314619" y="2806316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u="sng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Strengths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Forces that are unique to the organization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Core competencies: Skills, operating capabilities &amp; differentiators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Resources: People &amp; Capital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0FB102-5421-28E1-C0F2-7BA2C6CA9DFF}"/>
                </a:ext>
              </a:extLst>
            </p:cNvPr>
            <p:cNvSpPr/>
            <p:nvPr/>
          </p:nvSpPr>
          <p:spPr>
            <a:xfrm>
              <a:off x="1314619" y="4639910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u="sng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Weaknesses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Forces that limit an organizations value proposition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Capabilities, skills, capital investments, etc.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8047DE-55A2-417F-D1C7-0ACE5FDF2FB9}"/>
                </a:ext>
              </a:extLst>
            </p:cNvPr>
            <p:cNvSpPr/>
            <p:nvPr/>
          </p:nvSpPr>
          <p:spPr>
            <a:xfrm>
              <a:off x="4512738" y="979972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u="sng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Opportunities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Forces that can be capitalized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Factors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Political, Economic, Social-Cultural, Technological, Environmental, Legal, </a:t>
              </a:r>
              <a:r>
                <a:rPr lang="en-US" sz="1400" dirty="0" err="1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71EED0-1956-9D2A-ECCC-41AE7284821C}"/>
                </a:ext>
              </a:extLst>
            </p:cNvPr>
            <p:cNvSpPr/>
            <p:nvPr/>
          </p:nvSpPr>
          <p:spPr>
            <a:xfrm>
              <a:off x="7713253" y="979972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u="sng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Threats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Forces that can cause disruptions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Factors</a:t>
              </a:r>
            </a:p>
            <a:p>
              <a:pPr marL="182880" indent="-182880">
                <a:buFont typeface="+mj-lt"/>
                <a:buAutoNum type="arabicPeriod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Political, Economic, Social-Cultural, Technological, Environmental, Legal, </a:t>
              </a:r>
              <a:r>
                <a:rPr lang="en-US" sz="1400" dirty="0" err="1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C0D4F6-1650-060C-26F7-DB6A648D35B5}"/>
                </a:ext>
              </a:extLst>
            </p:cNvPr>
            <p:cNvSpPr txBox="1"/>
            <p:nvPr/>
          </p:nvSpPr>
          <p:spPr>
            <a:xfrm>
              <a:off x="4524774" y="513513"/>
              <a:ext cx="640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400" b="1" i="1" dirty="0">
                  <a:ln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External Forces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8B8870-97D6-105B-0C43-3E55B69F0622}"/>
                </a:ext>
              </a:extLst>
            </p:cNvPr>
            <p:cNvSpPr txBox="1"/>
            <p:nvPr/>
          </p:nvSpPr>
          <p:spPr>
            <a:xfrm rot="16200000">
              <a:off x="-764816" y="4404283"/>
              <a:ext cx="3667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400" b="1" i="1" dirty="0">
                  <a:ln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Internal Forces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E7E320-FEA8-451C-2F91-C532D7889405}"/>
                </a:ext>
              </a:extLst>
            </p:cNvPr>
            <p:cNvSpPr/>
            <p:nvPr/>
          </p:nvSpPr>
          <p:spPr>
            <a:xfrm>
              <a:off x="4512738" y="2809941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Opportunities-Strengths (OS)</a:t>
              </a:r>
            </a:p>
            <a:p>
              <a:r>
                <a:rPr lang="en-US" sz="1400" b="1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Strategic Thyme(s)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Using strengths to exploit opportunities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Strategy</a:t>
              </a:r>
            </a:p>
            <a:p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(O1, S2, S3)</a:t>
              </a:r>
            </a:p>
            <a:p>
              <a:pPr marL="274313" indent="-274313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E0E120-7AD4-FF2E-EE02-92693361E505}"/>
                </a:ext>
              </a:extLst>
            </p:cNvPr>
            <p:cNvSpPr/>
            <p:nvPr/>
          </p:nvSpPr>
          <p:spPr>
            <a:xfrm>
              <a:off x="7713253" y="2809941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Threats-Strengths (TS)</a:t>
              </a:r>
            </a:p>
            <a:p>
              <a:r>
                <a:rPr lang="en-US" sz="1400" b="1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Strategic Thyme(s)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Using strengths to combat threats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Strategy</a:t>
              </a:r>
            </a:p>
            <a:p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(T3, S1, S3)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DED370-B2AE-8C59-CCFF-A75953BB67E2}"/>
                </a:ext>
              </a:extLst>
            </p:cNvPr>
            <p:cNvSpPr/>
            <p:nvPr/>
          </p:nvSpPr>
          <p:spPr>
            <a:xfrm>
              <a:off x="4512738" y="4639910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Opportunities-Weaknesses (OW)</a:t>
              </a:r>
            </a:p>
            <a:p>
              <a:r>
                <a:rPr lang="en-US" sz="1400" b="1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Strategic Thyme(s)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Correcting weaknesses to exploit opportunities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Strategy</a:t>
              </a:r>
            </a:p>
            <a:p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(O2, W1)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C4C8E-FE8B-48DE-9DAD-675CA366712F}"/>
                </a:ext>
              </a:extLst>
            </p:cNvPr>
            <p:cNvSpPr/>
            <p:nvPr/>
          </p:nvSpPr>
          <p:spPr>
            <a:xfrm>
              <a:off x="7713253" y="4639910"/>
              <a:ext cx="3200400" cy="1828800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Threats-Weaknesses (TW)</a:t>
              </a:r>
            </a:p>
            <a:p>
              <a:r>
                <a:rPr lang="en-US" sz="1400" b="1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Strategic Thyme(s)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Correcting weaknesses to combat threats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Strategy</a:t>
              </a:r>
            </a:p>
            <a:p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(T4, W3)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99EF6BD-4850-CF69-39AB-2CAE8248B365}"/>
              </a:ext>
            </a:extLst>
          </p:cNvPr>
          <p:cNvSpPr txBox="1"/>
          <p:nvPr/>
        </p:nvSpPr>
        <p:spPr>
          <a:xfrm>
            <a:off x="1513845" y="1127228"/>
            <a:ext cx="3122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Propositions from a SWOT</a:t>
            </a:r>
          </a:p>
        </p:txBody>
      </p:sp>
    </p:spTree>
    <p:extLst>
      <p:ext uri="{BB962C8B-B14F-4D97-AF65-F5344CB8AC3E}">
        <p14:creationId xmlns:p14="http://schemas.microsoft.com/office/powerpoint/2010/main" val="152217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C6E2-6905-C8C0-8716-25963C8F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a Pipeline of Value Driven Ideas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B75BEB-71B4-DCCE-FE4D-B1C86D0A148A}"/>
              </a:ext>
            </a:extLst>
          </p:cNvPr>
          <p:cNvGrpSpPr/>
          <p:nvPr/>
        </p:nvGrpSpPr>
        <p:grpSpPr>
          <a:xfrm>
            <a:off x="463662" y="1078307"/>
            <a:ext cx="11514190" cy="4766095"/>
            <a:chOff x="377402" y="1190445"/>
            <a:chExt cx="11514190" cy="476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B951287-9B21-55C9-A6F1-6EE4DF74F95B}"/>
                </a:ext>
              </a:extLst>
            </p:cNvPr>
            <p:cNvSpPr/>
            <p:nvPr/>
          </p:nvSpPr>
          <p:spPr>
            <a:xfrm>
              <a:off x="377402" y="1190445"/>
              <a:ext cx="2286000" cy="137160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DD11AE4-2514-AF57-F9EE-12E99EC3F0D7}"/>
                </a:ext>
              </a:extLst>
            </p:cNvPr>
            <p:cNvSpPr/>
            <p:nvPr/>
          </p:nvSpPr>
          <p:spPr>
            <a:xfrm>
              <a:off x="2665592" y="1190445"/>
              <a:ext cx="2743200" cy="13716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Develop Initial list of Value Propositions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8D95AF3-D4D8-B7B0-5C4D-02C1DDEB99D5}"/>
                </a:ext>
              </a:extLst>
            </p:cNvPr>
            <p:cNvSpPr/>
            <p:nvPr/>
          </p:nvSpPr>
          <p:spPr>
            <a:xfrm>
              <a:off x="377402" y="2743200"/>
              <a:ext cx="2286000" cy="13716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235923-5A0E-8D3D-C8D4-95B003FA6D03}"/>
                </a:ext>
              </a:extLst>
            </p:cNvPr>
            <p:cNvSpPr/>
            <p:nvPr/>
          </p:nvSpPr>
          <p:spPr>
            <a:xfrm>
              <a:off x="2665592" y="2743200"/>
              <a:ext cx="2743200" cy="13716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Prioritize the Top 3-5 Initiatives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E4D6B1D-36D7-62C4-DA1E-2DEB34BE04C8}"/>
                </a:ext>
              </a:extLst>
            </p:cNvPr>
            <p:cNvSpPr/>
            <p:nvPr/>
          </p:nvSpPr>
          <p:spPr>
            <a:xfrm>
              <a:off x="377402" y="4295955"/>
              <a:ext cx="2286000" cy="137160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F9AED12-13CB-B3C7-3AFF-2F6AEB3336FD}"/>
                </a:ext>
              </a:extLst>
            </p:cNvPr>
            <p:cNvSpPr/>
            <p:nvPr/>
          </p:nvSpPr>
          <p:spPr>
            <a:xfrm>
              <a:off x="2665592" y="4295955"/>
              <a:ext cx="2743200" cy="13716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Implementation of first Value Iteration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B0C0158-6FA1-3F09-F211-E233775FB949}"/>
                </a:ext>
              </a:extLst>
            </p:cNvPr>
            <p:cNvSpPr/>
            <p:nvPr/>
          </p:nvSpPr>
          <p:spPr>
            <a:xfrm>
              <a:off x="6860202" y="1190445"/>
              <a:ext cx="2286000" cy="137160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D192ABF-CA8B-54C1-5152-41E8EDDDC6F2}"/>
                </a:ext>
              </a:extLst>
            </p:cNvPr>
            <p:cNvSpPr/>
            <p:nvPr/>
          </p:nvSpPr>
          <p:spPr>
            <a:xfrm>
              <a:off x="9148392" y="1190445"/>
              <a:ext cx="2743200" cy="13716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Review How the Implementation Went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AA47F17-65E0-3B55-BB66-5CD54867268C}"/>
                </a:ext>
              </a:extLst>
            </p:cNvPr>
            <p:cNvSpPr/>
            <p:nvPr/>
          </p:nvSpPr>
          <p:spPr>
            <a:xfrm>
              <a:off x="6860202" y="2743200"/>
              <a:ext cx="2286000" cy="1371600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32283C2-72E2-FB57-A402-CECF79FF17D5}"/>
                </a:ext>
              </a:extLst>
            </p:cNvPr>
            <p:cNvSpPr/>
            <p:nvPr/>
          </p:nvSpPr>
          <p:spPr>
            <a:xfrm>
              <a:off x="9148392" y="2743200"/>
              <a:ext cx="2743200" cy="13716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Reprioritize the Pipeline and Rethink Approach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34657D5-5E16-FCA0-C2CE-800A4DF284CE}"/>
                </a:ext>
              </a:extLst>
            </p:cNvPr>
            <p:cNvSpPr/>
            <p:nvPr/>
          </p:nvSpPr>
          <p:spPr>
            <a:xfrm>
              <a:off x="6860202" y="4295955"/>
              <a:ext cx="2286000" cy="1371600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E0DF2A9-3E3A-7756-5863-160286E9C139}"/>
                </a:ext>
              </a:extLst>
            </p:cNvPr>
            <p:cNvSpPr/>
            <p:nvPr/>
          </p:nvSpPr>
          <p:spPr>
            <a:xfrm>
              <a:off x="9148392" y="4295955"/>
              <a:ext cx="2743200" cy="13716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Get in A Rhythm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EB0B142D-33F1-052F-0DA4-9F9CFC22C043}"/>
                </a:ext>
              </a:extLst>
            </p:cNvPr>
            <p:cNvSpPr/>
            <p:nvPr/>
          </p:nvSpPr>
          <p:spPr>
            <a:xfrm>
              <a:off x="3666226" y="2355012"/>
              <a:ext cx="483080" cy="59522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82FA3783-58C7-18B9-CAB2-B758D871798F}"/>
                </a:ext>
              </a:extLst>
            </p:cNvPr>
            <p:cNvSpPr/>
            <p:nvPr/>
          </p:nvSpPr>
          <p:spPr>
            <a:xfrm>
              <a:off x="3666226" y="3907767"/>
              <a:ext cx="483080" cy="59522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7A104B-491A-4703-C76E-6B4CF373C127}"/>
                </a:ext>
              </a:extLst>
            </p:cNvPr>
            <p:cNvSpPr/>
            <p:nvPr/>
          </p:nvSpPr>
          <p:spPr>
            <a:xfrm>
              <a:off x="10278452" y="2355012"/>
              <a:ext cx="483080" cy="59522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54AF6561-63FF-5B6F-46FF-3651FE93ED3E}"/>
                </a:ext>
              </a:extLst>
            </p:cNvPr>
            <p:cNvSpPr/>
            <p:nvPr/>
          </p:nvSpPr>
          <p:spPr>
            <a:xfrm>
              <a:off x="10278452" y="3907767"/>
              <a:ext cx="483080" cy="59522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690CA945-D327-27C4-E9D9-71AA089CA5B9}"/>
                </a:ext>
              </a:extLst>
            </p:cNvPr>
            <p:cNvSpPr/>
            <p:nvPr/>
          </p:nvSpPr>
          <p:spPr>
            <a:xfrm rot="16200000">
              <a:off x="6249480" y="1604512"/>
              <a:ext cx="483080" cy="59522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CA52887-F737-9FB9-B31F-DB7EAFD456B4}"/>
                </a:ext>
              </a:extLst>
            </p:cNvPr>
            <p:cNvSpPr/>
            <p:nvPr/>
          </p:nvSpPr>
          <p:spPr>
            <a:xfrm>
              <a:off x="3793466" y="5361318"/>
              <a:ext cx="228600" cy="595222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1CB5E8-BCF7-0837-D1A8-19268D98CA78}"/>
                </a:ext>
              </a:extLst>
            </p:cNvPr>
            <p:cNvSpPr/>
            <p:nvPr/>
          </p:nvSpPr>
          <p:spPr>
            <a:xfrm rot="16200000">
              <a:off x="5046194" y="4589512"/>
              <a:ext cx="228600" cy="2505456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AF5E885-9A1A-B95E-66FF-B25CE914E2BB}"/>
                </a:ext>
              </a:extLst>
            </p:cNvPr>
            <p:cNvSpPr/>
            <p:nvPr/>
          </p:nvSpPr>
          <p:spPr>
            <a:xfrm>
              <a:off x="6188419" y="1788257"/>
              <a:ext cx="228600" cy="416052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92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8733-E19E-8B4A-2D96-744F3673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Iteration/Sprint Management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31B7D4-B419-C10B-CEA0-770ED228D416}"/>
              </a:ext>
            </a:extLst>
          </p:cNvPr>
          <p:cNvGrpSpPr/>
          <p:nvPr/>
        </p:nvGrpSpPr>
        <p:grpSpPr>
          <a:xfrm>
            <a:off x="346208" y="992038"/>
            <a:ext cx="11559382" cy="2203003"/>
            <a:chOff x="346208" y="992038"/>
            <a:chExt cx="11559382" cy="220300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5F5FE6F-3939-9A3C-2C7C-4413379D3445}"/>
                </a:ext>
              </a:extLst>
            </p:cNvPr>
            <p:cNvGrpSpPr/>
            <p:nvPr/>
          </p:nvGrpSpPr>
          <p:grpSpPr>
            <a:xfrm>
              <a:off x="881474" y="992038"/>
              <a:ext cx="3017520" cy="2203003"/>
              <a:chOff x="879882" y="992038"/>
              <a:chExt cx="3017520" cy="220300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FD72F2-230A-375D-D815-7402C8806990}"/>
                  </a:ext>
                </a:extLst>
              </p:cNvPr>
              <p:cNvSpPr/>
              <p:nvPr/>
            </p:nvSpPr>
            <p:spPr>
              <a:xfrm>
                <a:off x="879882" y="992038"/>
                <a:ext cx="3017520" cy="2743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Prioritized Iteration/Sprint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924B4B-0ADE-5997-E8B9-7BA077A5D0D4}"/>
                  </a:ext>
                </a:extLst>
              </p:cNvPr>
              <p:cNvSpPr/>
              <p:nvPr/>
            </p:nvSpPr>
            <p:spPr>
              <a:xfrm>
                <a:off x="879882" y="1360612"/>
                <a:ext cx="301752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Iteration/Sprint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DA4E09A-E456-7257-5C3D-22727268DB37}"/>
                  </a:ext>
                </a:extLst>
              </p:cNvPr>
              <p:cNvSpPr/>
              <p:nvPr/>
            </p:nvSpPr>
            <p:spPr>
              <a:xfrm>
                <a:off x="879882" y="2003506"/>
                <a:ext cx="301752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Iteration/Sprint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A35EC05-AD89-69F6-995E-71105C99CCB0}"/>
                  </a:ext>
                </a:extLst>
              </p:cNvPr>
              <p:cNvSpPr/>
              <p:nvPr/>
            </p:nvSpPr>
            <p:spPr>
              <a:xfrm>
                <a:off x="879882" y="2646401"/>
                <a:ext cx="301752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Iteration/Sprint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250E2AB-BD6E-1080-CC1A-436E72E8850F}"/>
                </a:ext>
              </a:extLst>
            </p:cNvPr>
            <p:cNvGrpSpPr/>
            <p:nvPr/>
          </p:nvGrpSpPr>
          <p:grpSpPr>
            <a:xfrm>
              <a:off x="5792484" y="992038"/>
              <a:ext cx="3017520" cy="2203003"/>
              <a:chOff x="5811308" y="992038"/>
              <a:chExt cx="3017520" cy="220300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A6CDA-A8B2-CA37-660B-EAE5C0D58A41}"/>
                  </a:ext>
                </a:extLst>
              </p:cNvPr>
              <p:cNvSpPr/>
              <p:nvPr/>
            </p:nvSpPr>
            <p:spPr>
              <a:xfrm>
                <a:off x="5811308" y="992038"/>
                <a:ext cx="3017520" cy="2743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Resources Needed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1348F1-6769-6F58-C04E-A5879E14A848}"/>
                  </a:ext>
                </a:extLst>
              </p:cNvPr>
              <p:cNvSpPr/>
              <p:nvPr/>
            </p:nvSpPr>
            <p:spPr>
              <a:xfrm>
                <a:off x="5811308" y="1360612"/>
                <a:ext cx="301752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Resources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83E340-BB4C-5C5C-B18C-AB22C03A19FB}"/>
                  </a:ext>
                </a:extLst>
              </p:cNvPr>
              <p:cNvSpPr/>
              <p:nvPr/>
            </p:nvSpPr>
            <p:spPr>
              <a:xfrm>
                <a:off x="5811308" y="2003506"/>
                <a:ext cx="301752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Resources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ED2ECE-A27B-305D-2F68-B838DEE7B0DE}"/>
                  </a:ext>
                </a:extLst>
              </p:cNvPr>
              <p:cNvSpPr/>
              <p:nvPr/>
            </p:nvSpPr>
            <p:spPr>
              <a:xfrm>
                <a:off x="5811308" y="2646401"/>
                <a:ext cx="301752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Resources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270BFC5-4989-8E14-3035-99C56D8CB9AC}"/>
                </a:ext>
              </a:extLst>
            </p:cNvPr>
            <p:cNvGrpSpPr/>
            <p:nvPr/>
          </p:nvGrpSpPr>
          <p:grpSpPr>
            <a:xfrm>
              <a:off x="8888070" y="992038"/>
              <a:ext cx="3017520" cy="2203003"/>
              <a:chOff x="8888070" y="992038"/>
              <a:chExt cx="3017520" cy="220300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54EEA7-7C6F-265C-1363-C335AFE89E81}"/>
                  </a:ext>
                </a:extLst>
              </p:cNvPr>
              <p:cNvSpPr/>
              <p:nvPr/>
            </p:nvSpPr>
            <p:spPr>
              <a:xfrm>
                <a:off x="8888070" y="992038"/>
                <a:ext cx="3017520" cy="2743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Expected Outcome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676FF9-D035-CFDC-7E50-07FBC7E3D424}"/>
                  </a:ext>
                </a:extLst>
              </p:cNvPr>
              <p:cNvSpPr/>
              <p:nvPr/>
            </p:nvSpPr>
            <p:spPr>
              <a:xfrm>
                <a:off x="8888070" y="1360612"/>
                <a:ext cx="301752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Outcome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84BF3BB-0254-750B-0268-14C163C93D8D}"/>
                  </a:ext>
                </a:extLst>
              </p:cNvPr>
              <p:cNvSpPr/>
              <p:nvPr/>
            </p:nvSpPr>
            <p:spPr>
              <a:xfrm>
                <a:off x="8888070" y="2003506"/>
                <a:ext cx="301752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Outcome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C461FD-EE9C-A750-2BE3-41E2482633DC}"/>
                  </a:ext>
                </a:extLst>
              </p:cNvPr>
              <p:cNvSpPr/>
              <p:nvPr/>
            </p:nvSpPr>
            <p:spPr>
              <a:xfrm>
                <a:off x="8888070" y="2646401"/>
                <a:ext cx="301752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Outcome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EC6D813-0029-1BAC-A558-759B6CAA0A2A}"/>
                </a:ext>
              </a:extLst>
            </p:cNvPr>
            <p:cNvGrpSpPr/>
            <p:nvPr/>
          </p:nvGrpSpPr>
          <p:grpSpPr>
            <a:xfrm>
              <a:off x="346208" y="992038"/>
              <a:ext cx="457200" cy="2203003"/>
              <a:chOff x="346208" y="992038"/>
              <a:chExt cx="457200" cy="220300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E87F5A-22EB-6E30-3636-4A4DC5397642}"/>
                  </a:ext>
                </a:extLst>
              </p:cNvPr>
              <p:cNvSpPr/>
              <p:nvPr/>
            </p:nvSpPr>
            <p:spPr>
              <a:xfrm>
                <a:off x="346208" y="992038"/>
                <a:ext cx="457200" cy="2743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#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8F52A4-F1EA-C694-7BB8-22020BCD17C1}"/>
                  </a:ext>
                </a:extLst>
              </p:cNvPr>
              <p:cNvSpPr/>
              <p:nvPr/>
            </p:nvSpPr>
            <p:spPr>
              <a:xfrm>
                <a:off x="346208" y="1360612"/>
                <a:ext cx="45720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2534225-964C-5A21-1C62-B96C26D7556E}"/>
                  </a:ext>
                </a:extLst>
              </p:cNvPr>
              <p:cNvSpPr/>
              <p:nvPr/>
            </p:nvSpPr>
            <p:spPr>
              <a:xfrm>
                <a:off x="346208" y="2003506"/>
                <a:ext cx="45720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B425A65-D58C-BF61-3C56-8568B410CEFD}"/>
                  </a:ext>
                </a:extLst>
              </p:cNvPr>
              <p:cNvSpPr/>
              <p:nvPr/>
            </p:nvSpPr>
            <p:spPr>
              <a:xfrm>
                <a:off x="346208" y="2646401"/>
                <a:ext cx="45720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7EA0933-C125-0454-3929-E73D37A28059}"/>
                </a:ext>
              </a:extLst>
            </p:cNvPr>
            <p:cNvGrpSpPr/>
            <p:nvPr/>
          </p:nvGrpSpPr>
          <p:grpSpPr>
            <a:xfrm>
              <a:off x="3977059" y="992038"/>
              <a:ext cx="1737360" cy="2203003"/>
              <a:chOff x="3999742" y="997793"/>
              <a:chExt cx="1737360" cy="2203003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0490E86-0343-8B70-FA3A-4B47E7BEFFA5}"/>
                  </a:ext>
                </a:extLst>
              </p:cNvPr>
              <p:cNvSpPr/>
              <p:nvPr/>
            </p:nvSpPr>
            <p:spPr>
              <a:xfrm>
                <a:off x="3999742" y="997793"/>
                <a:ext cx="1737360" cy="2743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Service/Area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167BCA7-F410-2742-4B25-608F5174D287}"/>
                  </a:ext>
                </a:extLst>
              </p:cNvPr>
              <p:cNvSpPr/>
              <p:nvPr/>
            </p:nvSpPr>
            <p:spPr>
              <a:xfrm>
                <a:off x="3999742" y="1366367"/>
                <a:ext cx="173736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Service/Area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937C58B-786E-BA1D-4D68-36123522CB9A}"/>
                  </a:ext>
                </a:extLst>
              </p:cNvPr>
              <p:cNvSpPr/>
              <p:nvPr/>
            </p:nvSpPr>
            <p:spPr>
              <a:xfrm>
                <a:off x="3999742" y="2009261"/>
                <a:ext cx="173736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Service/Area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92BC11D-68CA-1F1E-16F1-411759557632}"/>
                  </a:ext>
                </a:extLst>
              </p:cNvPr>
              <p:cNvSpPr/>
              <p:nvPr/>
            </p:nvSpPr>
            <p:spPr>
              <a:xfrm>
                <a:off x="3999742" y="2652156"/>
                <a:ext cx="1737360" cy="5486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Service/Area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6DA8F13-FBDB-E107-0D20-8D40C4FF82AD}"/>
              </a:ext>
            </a:extLst>
          </p:cNvPr>
          <p:cNvGrpSpPr/>
          <p:nvPr/>
        </p:nvGrpSpPr>
        <p:grpSpPr>
          <a:xfrm>
            <a:off x="1201844" y="3442986"/>
            <a:ext cx="9784080" cy="2286000"/>
            <a:chOff x="621117" y="3489139"/>
            <a:chExt cx="9784080" cy="22860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1C846DD-0955-78AE-D2D9-63938AC830CE}"/>
                </a:ext>
              </a:extLst>
            </p:cNvPr>
            <p:cNvGrpSpPr/>
            <p:nvPr/>
          </p:nvGrpSpPr>
          <p:grpSpPr>
            <a:xfrm>
              <a:off x="621117" y="3489139"/>
              <a:ext cx="9784080" cy="2286000"/>
              <a:chOff x="293318" y="3558158"/>
              <a:chExt cx="11109371" cy="1828800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18343DA-2A80-B283-AEF5-D4510FF4C48A}"/>
                  </a:ext>
                </a:extLst>
              </p:cNvPr>
              <p:cNvSpPr/>
              <p:nvPr/>
            </p:nvSpPr>
            <p:spPr>
              <a:xfrm>
                <a:off x="1268083" y="3558158"/>
                <a:ext cx="9144000" cy="1828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4DFFA87-E2A9-9C44-E488-EF60BFA3D319}"/>
                  </a:ext>
                </a:extLst>
              </p:cNvPr>
              <p:cNvSpPr/>
              <p:nvPr/>
            </p:nvSpPr>
            <p:spPr>
              <a:xfrm>
                <a:off x="293318" y="3558158"/>
                <a:ext cx="2527540" cy="18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10A54BF-54AD-3AB5-1BCC-7270494214B6}"/>
                  </a:ext>
                </a:extLst>
              </p:cNvPr>
              <p:cNvSpPr/>
              <p:nvPr/>
            </p:nvSpPr>
            <p:spPr>
              <a:xfrm>
                <a:off x="8875149" y="3558158"/>
                <a:ext cx="2527540" cy="18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479C82C-BCD8-B854-7048-F94C1133427C}"/>
                </a:ext>
              </a:extLst>
            </p:cNvPr>
            <p:cNvSpPr/>
            <p:nvPr/>
          </p:nvSpPr>
          <p:spPr>
            <a:xfrm>
              <a:off x="2995121" y="3520809"/>
              <a:ext cx="5029200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u="sng" dirty="0">
                  <a:solidFill>
                    <a:schemeClr val="tx2">
                      <a:lumMod val="90000"/>
                      <a:lumOff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Pipeline/Backlog of Iterations/Sprints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A4658C5-EA5D-4F45-D6A5-B7B75475919C}"/>
                </a:ext>
              </a:extLst>
            </p:cNvPr>
            <p:cNvGrpSpPr/>
            <p:nvPr/>
          </p:nvGrpSpPr>
          <p:grpSpPr>
            <a:xfrm>
              <a:off x="1250017" y="3917239"/>
              <a:ext cx="8526281" cy="1666358"/>
              <a:chOff x="1723987" y="3994873"/>
              <a:chExt cx="8526281" cy="166635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F172507-92DA-0CAA-5CE3-BEB109EACAB0}"/>
                  </a:ext>
                </a:extLst>
              </p:cNvPr>
              <p:cNvGrpSpPr/>
              <p:nvPr/>
            </p:nvGrpSpPr>
            <p:grpSpPr>
              <a:xfrm>
                <a:off x="1723987" y="3994873"/>
                <a:ext cx="2743200" cy="1666358"/>
                <a:chOff x="1723987" y="3994873"/>
                <a:chExt cx="2743200" cy="166635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10C15A0-393D-26A0-58F9-539F96825CA6}"/>
                    </a:ext>
                  </a:extLst>
                </p:cNvPr>
                <p:cNvSpPr/>
                <p:nvPr/>
              </p:nvSpPr>
              <p:spPr>
                <a:xfrm>
                  <a:off x="1723987" y="3994873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395DE5A-1BBB-6F09-EBEA-0306DF03F6F4}"/>
                    </a:ext>
                  </a:extLst>
                </p:cNvPr>
                <p:cNvSpPr/>
                <p:nvPr/>
              </p:nvSpPr>
              <p:spPr>
                <a:xfrm>
                  <a:off x="1723987" y="4342882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9AF89CC-F339-2092-4A07-8D4FA256A172}"/>
                    </a:ext>
                  </a:extLst>
                </p:cNvPr>
                <p:cNvSpPr/>
                <p:nvPr/>
              </p:nvSpPr>
              <p:spPr>
                <a:xfrm>
                  <a:off x="1723987" y="4690891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0AAA3C5-9F8D-DB17-E263-4444EF85A8C2}"/>
                    </a:ext>
                  </a:extLst>
                </p:cNvPr>
                <p:cNvSpPr/>
                <p:nvPr/>
              </p:nvSpPr>
              <p:spPr>
                <a:xfrm>
                  <a:off x="1723987" y="5038900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E37EB14-A77F-69D0-791E-FD4C7B0BED43}"/>
                    </a:ext>
                  </a:extLst>
                </p:cNvPr>
                <p:cNvSpPr/>
                <p:nvPr/>
              </p:nvSpPr>
              <p:spPr>
                <a:xfrm>
                  <a:off x="1723987" y="5386911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30938D9-AE89-54FA-2A8A-9CB3DBED0EFD}"/>
                  </a:ext>
                </a:extLst>
              </p:cNvPr>
              <p:cNvGrpSpPr/>
              <p:nvPr/>
            </p:nvGrpSpPr>
            <p:grpSpPr>
              <a:xfrm>
                <a:off x="4615527" y="3994873"/>
                <a:ext cx="2743200" cy="1652031"/>
                <a:chOff x="4622143" y="3994873"/>
                <a:chExt cx="2743200" cy="1652031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F7A8EAF-446C-D51A-1D49-B797E67D3804}"/>
                    </a:ext>
                  </a:extLst>
                </p:cNvPr>
                <p:cNvSpPr/>
                <p:nvPr/>
              </p:nvSpPr>
              <p:spPr>
                <a:xfrm>
                  <a:off x="4622143" y="3994873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29B7203-4E2A-AB05-97B6-728093D006C8}"/>
                    </a:ext>
                  </a:extLst>
                </p:cNvPr>
                <p:cNvSpPr/>
                <p:nvPr/>
              </p:nvSpPr>
              <p:spPr>
                <a:xfrm>
                  <a:off x="4622143" y="4339301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0EB6114-3D3C-E66A-60A9-2D8559A55E23}"/>
                    </a:ext>
                  </a:extLst>
                </p:cNvPr>
                <p:cNvSpPr/>
                <p:nvPr/>
              </p:nvSpPr>
              <p:spPr>
                <a:xfrm>
                  <a:off x="4622143" y="4683729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1A674DE-EA57-80CB-43DB-6DE1D12A89E5}"/>
                    </a:ext>
                  </a:extLst>
                </p:cNvPr>
                <p:cNvSpPr/>
                <p:nvPr/>
              </p:nvSpPr>
              <p:spPr>
                <a:xfrm>
                  <a:off x="4622143" y="5028157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D8FB639-961C-E042-3CB8-5215E87D1654}"/>
                    </a:ext>
                  </a:extLst>
                </p:cNvPr>
                <p:cNvSpPr/>
                <p:nvPr/>
              </p:nvSpPr>
              <p:spPr>
                <a:xfrm>
                  <a:off x="4622143" y="5372584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D450123-256F-B958-F55B-95A90A27C194}"/>
                  </a:ext>
                </a:extLst>
              </p:cNvPr>
              <p:cNvGrpSpPr/>
              <p:nvPr/>
            </p:nvGrpSpPr>
            <p:grpSpPr>
              <a:xfrm>
                <a:off x="7507068" y="3994873"/>
                <a:ext cx="2743200" cy="1666358"/>
                <a:chOff x="7507068" y="3994873"/>
                <a:chExt cx="2743200" cy="1666358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888B15B-5725-9ECE-1408-CD5BEDB7CDA2}"/>
                    </a:ext>
                  </a:extLst>
                </p:cNvPr>
                <p:cNvSpPr/>
                <p:nvPr/>
              </p:nvSpPr>
              <p:spPr>
                <a:xfrm>
                  <a:off x="7507068" y="3994873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A5A63E3-AF81-3BE5-A329-A8217168048B}"/>
                    </a:ext>
                  </a:extLst>
                </p:cNvPr>
                <p:cNvSpPr/>
                <p:nvPr/>
              </p:nvSpPr>
              <p:spPr>
                <a:xfrm>
                  <a:off x="7507068" y="4342882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66C59D8-111E-A2D8-7E00-31745530A6B0}"/>
                    </a:ext>
                  </a:extLst>
                </p:cNvPr>
                <p:cNvSpPr/>
                <p:nvPr/>
              </p:nvSpPr>
              <p:spPr>
                <a:xfrm>
                  <a:off x="7507068" y="4690891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04016B7-342C-66D7-7C9A-FE13102F02AE}"/>
                    </a:ext>
                  </a:extLst>
                </p:cNvPr>
                <p:cNvSpPr/>
                <p:nvPr/>
              </p:nvSpPr>
              <p:spPr>
                <a:xfrm>
                  <a:off x="7507068" y="5038900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CD468E5-4E1B-6930-3A8A-527FABA00EE1}"/>
                    </a:ext>
                  </a:extLst>
                </p:cNvPr>
                <p:cNvSpPr/>
                <p:nvPr/>
              </p:nvSpPr>
              <p:spPr>
                <a:xfrm>
                  <a:off x="7507068" y="5386911"/>
                  <a:ext cx="2743200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Iteration/Sprint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06186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47B7-273C-E347-23B4-C29719E2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dirty="0"/>
              <a:t>Thank You</a:t>
            </a:r>
          </a:p>
        </p:txBody>
      </p:sp>
      <p:pic>
        <p:nvPicPr>
          <p:cNvPr id="6" name="Content Placeholder 5" descr="A person standing on a crossroad&#10;&#10;Description automatically generated">
            <a:extLst>
              <a:ext uri="{FF2B5EF4-FFF2-40B4-BE49-F238E27FC236}">
                <a16:creationId xmlns:a16="http://schemas.microsoft.com/office/drawing/2014/main" id="{4941E558-6682-CBB9-FCEC-27B67B7B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5" y="616743"/>
            <a:ext cx="5084763" cy="50847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E4775-1126-08AB-D429-321AFED78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Gerald Jeffs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clarityexecution.com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www.linkedin.com/in/gerryjeffs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jeffsgerry@gmail.com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925-487-5982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Tracy, CA</a:t>
            </a:r>
          </a:p>
        </p:txBody>
      </p:sp>
      <p:pic>
        <p:nvPicPr>
          <p:cNvPr id="5" name="Picture 4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189BFAE2-50FC-6F6A-1407-0647B9267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38" y="566641"/>
            <a:ext cx="3905795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8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BFE1-8EC9-0D4F-3D89-93B0CEFB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Agile?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77866-64DF-5935-3B79-D2406C9FC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Does it Really Matter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E056A-5A22-8E4D-9EBF-48FDEAC684C4}"/>
              </a:ext>
            </a:extLst>
          </p:cNvPr>
          <p:cNvSpPr/>
          <p:nvPr/>
        </p:nvSpPr>
        <p:spPr>
          <a:xfrm>
            <a:off x="803468" y="1337102"/>
            <a:ext cx="50292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80’s &amp; 90’s Tech Advancement Took too Long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Manifesto was Developed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Principles Established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Focused on Consistent Delivery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 Iterations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Working Together Daily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Changing Requirements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Uncertainty in Demand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1F71B-D151-B08F-6F7C-A4F11B1B6580}"/>
              </a:ext>
            </a:extLst>
          </p:cNvPr>
          <p:cNvSpPr/>
          <p:nvPr/>
        </p:nvSpPr>
        <p:spPr>
          <a:xfrm>
            <a:off x="6411788" y="1337102"/>
            <a:ext cx="50292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Cultural Change Required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Deepen User Connections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Structure Changes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Developed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&amp; Methodologies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Migrated from IT centric into Business Opportunities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00FFB-8066-1D14-AC4D-62B2A6F5EDC1}"/>
              </a:ext>
            </a:extLst>
          </p:cNvPr>
          <p:cNvSpPr txBox="1"/>
          <p:nvPr/>
        </p:nvSpPr>
        <p:spPr>
          <a:xfrm>
            <a:off x="2343574" y="5411443"/>
            <a:ext cx="749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We’ve talked text-book, now do you get Agile and how to apply it?</a:t>
            </a:r>
          </a:p>
        </p:txBody>
      </p:sp>
    </p:spTree>
    <p:extLst>
      <p:ext uri="{BB962C8B-B14F-4D97-AF65-F5344CB8AC3E}">
        <p14:creationId xmlns:p14="http://schemas.microsoft.com/office/powerpoint/2010/main" val="204737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32C7-4EC9-A26E-FB66-5009A9D5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0350C-8968-451B-C170-9881AC263B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Pick an Industry and Subset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7570B1C-EAFD-D452-CE6B-297794BA5127}"/>
              </a:ext>
            </a:extLst>
          </p:cNvPr>
          <p:cNvGrpSpPr/>
          <p:nvPr/>
        </p:nvGrpSpPr>
        <p:grpSpPr>
          <a:xfrm>
            <a:off x="634577" y="1400261"/>
            <a:ext cx="10673189" cy="4271063"/>
            <a:chOff x="634577" y="1460643"/>
            <a:chExt cx="10673189" cy="4271063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D5B5658-22E1-021D-65BC-E364ECD309BE}"/>
                </a:ext>
              </a:extLst>
            </p:cNvPr>
            <p:cNvGrpSpPr/>
            <p:nvPr/>
          </p:nvGrpSpPr>
          <p:grpSpPr>
            <a:xfrm>
              <a:off x="634577" y="1460643"/>
              <a:ext cx="10667431" cy="2042497"/>
              <a:chOff x="634577" y="1460643"/>
              <a:chExt cx="10667431" cy="204249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2F89077-BCA8-3E56-46F9-E6BD4A615301}"/>
                  </a:ext>
                </a:extLst>
              </p:cNvPr>
              <p:cNvGrpSpPr/>
              <p:nvPr/>
            </p:nvGrpSpPr>
            <p:grpSpPr>
              <a:xfrm>
                <a:off x="634577" y="1460643"/>
                <a:ext cx="1371600" cy="2042497"/>
                <a:chOff x="1738265" y="1942553"/>
                <a:chExt cx="1371600" cy="2042497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16C3B70E-9273-4478-5E46-B5A119AD1D75}"/>
                    </a:ext>
                  </a:extLst>
                </p:cNvPr>
                <p:cNvGrpSpPr/>
                <p:nvPr/>
              </p:nvGrpSpPr>
              <p:grpSpPr>
                <a:xfrm>
                  <a:off x="1738265" y="1942553"/>
                  <a:ext cx="1371600" cy="1470997"/>
                  <a:chOff x="1738265" y="1942553"/>
                  <a:chExt cx="1371600" cy="1470997"/>
                </a:xfrm>
              </p:grpSpPr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DF666D3E-EFE7-7F60-DF04-F1E193B2B474}"/>
                      </a:ext>
                    </a:extLst>
                  </p:cNvPr>
                  <p:cNvSpPr/>
                  <p:nvPr/>
                </p:nvSpPr>
                <p:spPr>
                  <a:xfrm>
                    <a:off x="1738265" y="2041950"/>
                    <a:ext cx="1371600" cy="1371600"/>
                  </a:xfrm>
                  <a:prstGeom prst="ellipse">
                    <a:avLst/>
                  </a:prstGeom>
                  <a:blipFill dpi="0" rotWithShape="1">
                    <a:blip r:embed="rId2"/>
                    <a:srcRect/>
                    <a:stretch>
                      <a:fillRect l="5000" t="5000" r="5000" b="5000"/>
                    </a:stretch>
                  </a:blipFill>
                  <a:ln w="5715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B62D3AFF-6629-7C35-608B-1875B750FF20}"/>
                      </a:ext>
                    </a:extLst>
                  </p:cNvPr>
                  <p:cNvSpPr/>
                  <p:nvPr/>
                </p:nvSpPr>
                <p:spPr>
                  <a:xfrm>
                    <a:off x="1738265" y="1942553"/>
                    <a:ext cx="1371600" cy="1005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>
                    <a:prstTxWarp prst="textArchUp">
                      <a:avLst/>
                    </a:prstTxWarp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International Logistics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62CA844-EB70-72C0-6A0E-AB18E357525E}"/>
                    </a:ext>
                  </a:extLst>
                </p:cNvPr>
                <p:cNvGrpSpPr/>
                <p:nvPr/>
              </p:nvGrpSpPr>
              <p:grpSpPr>
                <a:xfrm>
                  <a:off x="2309765" y="3413550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AD2F249C-5E70-8ACD-3CD9-52D5A0D24189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0AEEE1E2-9594-AB97-5AAB-111277C81169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E9EA3D65-582E-314B-7E4F-14AF30D40D30}"/>
                    </a:ext>
                  </a:extLst>
                </p:cNvPr>
                <p:cNvGrpSpPr/>
                <p:nvPr/>
              </p:nvGrpSpPr>
              <p:grpSpPr>
                <a:xfrm rot="20160238">
                  <a:off x="2774937" y="330049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FF773107-8ACB-8614-36A6-A057D547683F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22895E6F-C4F9-6EC9-5E3C-8B16638A5DF9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3B377D97-EE1D-CBAC-3E01-3ABC60B37702}"/>
                    </a:ext>
                  </a:extLst>
                </p:cNvPr>
                <p:cNvGrpSpPr/>
                <p:nvPr/>
              </p:nvGrpSpPr>
              <p:grpSpPr>
                <a:xfrm rot="1439762" flipH="1">
                  <a:off x="1874734" y="331632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C763DAEC-AAD5-CCFA-137F-54DED3821E82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F0DF6E46-4860-D8F2-75A4-F6E039D27777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07A1E62-4A2F-7A40-C493-63367DF045F7}"/>
                  </a:ext>
                </a:extLst>
              </p:cNvPr>
              <p:cNvGrpSpPr/>
              <p:nvPr/>
            </p:nvGrpSpPr>
            <p:grpSpPr>
              <a:xfrm>
                <a:off x="2493743" y="1460643"/>
                <a:ext cx="1371600" cy="2042497"/>
                <a:chOff x="1738265" y="1942553"/>
                <a:chExt cx="1371600" cy="204249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7730DE2-2EEC-DD40-BD02-0EA80C652CAC}"/>
                    </a:ext>
                  </a:extLst>
                </p:cNvPr>
                <p:cNvGrpSpPr/>
                <p:nvPr/>
              </p:nvGrpSpPr>
              <p:grpSpPr>
                <a:xfrm>
                  <a:off x="1738265" y="1942553"/>
                  <a:ext cx="1371600" cy="1470997"/>
                  <a:chOff x="1738265" y="1942553"/>
                  <a:chExt cx="1371600" cy="1470997"/>
                </a:xfrm>
              </p:grpSpPr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076E0879-F6FC-A14E-0E48-C3E27045DCCE}"/>
                      </a:ext>
                    </a:extLst>
                  </p:cNvPr>
                  <p:cNvSpPr/>
                  <p:nvPr/>
                </p:nvSpPr>
                <p:spPr>
                  <a:xfrm>
                    <a:off x="1738265" y="2041950"/>
                    <a:ext cx="1371600" cy="1371600"/>
                  </a:xfrm>
                  <a:prstGeom prst="ellipse">
                    <a:avLst/>
                  </a:prstGeom>
                  <a:blipFill dpi="0" rotWithShape="1">
                    <a:blip r:embed="rId3"/>
                    <a:srcRect/>
                    <a:stretch>
                      <a:fillRect l="5000" t="5000" r="5000" b="5000"/>
                    </a:stretch>
                  </a:blipFill>
                  <a:ln w="5715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223A7578-DBC2-99F0-D472-EC9674D223BD}"/>
                      </a:ext>
                    </a:extLst>
                  </p:cNvPr>
                  <p:cNvSpPr/>
                  <p:nvPr/>
                </p:nvSpPr>
                <p:spPr>
                  <a:xfrm>
                    <a:off x="1738265" y="1942553"/>
                    <a:ext cx="1371600" cy="1005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>
                    <a:prstTxWarp prst="textArchUp">
                      <a:avLst/>
                    </a:prstTxWarp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Technology</a:t>
                    </a: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67026054-8C19-2170-582A-D28B10D77806}"/>
                    </a:ext>
                  </a:extLst>
                </p:cNvPr>
                <p:cNvGrpSpPr/>
                <p:nvPr/>
              </p:nvGrpSpPr>
              <p:grpSpPr>
                <a:xfrm>
                  <a:off x="2309765" y="3413550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E54DD3EE-DA76-B3F0-1BAE-621E0770D2BC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CD072B51-5FE8-A11D-CDB2-BABDD6120426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20A005FC-0051-134F-7FA6-7B1FDB59712C}"/>
                    </a:ext>
                  </a:extLst>
                </p:cNvPr>
                <p:cNvGrpSpPr/>
                <p:nvPr/>
              </p:nvGrpSpPr>
              <p:grpSpPr>
                <a:xfrm rot="20160238">
                  <a:off x="2774937" y="330049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DE587C89-9F22-75A1-E44E-82B14363032C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EA35A0C0-2CEE-2C6A-DF4E-D712BC1F23AD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9E1359C2-5626-F0B3-B0DC-D10C619423CF}"/>
                    </a:ext>
                  </a:extLst>
                </p:cNvPr>
                <p:cNvGrpSpPr/>
                <p:nvPr/>
              </p:nvGrpSpPr>
              <p:grpSpPr>
                <a:xfrm rot="1439762" flipH="1">
                  <a:off x="1874734" y="331632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AB75EB5F-A239-3311-9C11-43161D76E83F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9D963330-8EAE-F0E6-BDF3-D0BB08EE1F8A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59DA4F4-EC78-84A5-1103-6024E42D56DB}"/>
                  </a:ext>
                </a:extLst>
              </p:cNvPr>
              <p:cNvGrpSpPr/>
              <p:nvPr/>
            </p:nvGrpSpPr>
            <p:grpSpPr>
              <a:xfrm>
                <a:off x="4352909" y="1460643"/>
                <a:ext cx="1371600" cy="2042497"/>
                <a:chOff x="1738265" y="1942553"/>
                <a:chExt cx="1371600" cy="2042497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C223A389-C273-0A10-FC94-0BC8FD6C95BA}"/>
                    </a:ext>
                  </a:extLst>
                </p:cNvPr>
                <p:cNvGrpSpPr/>
                <p:nvPr/>
              </p:nvGrpSpPr>
              <p:grpSpPr>
                <a:xfrm>
                  <a:off x="1738265" y="1942553"/>
                  <a:ext cx="1371600" cy="1470997"/>
                  <a:chOff x="1738265" y="1942553"/>
                  <a:chExt cx="1371600" cy="1470997"/>
                </a:xfrm>
              </p:grpSpPr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0CAA158F-25FD-2EF3-092A-93FF0253BCAD}"/>
                      </a:ext>
                    </a:extLst>
                  </p:cNvPr>
                  <p:cNvSpPr/>
                  <p:nvPr/>
                </p:nvSpPr>
                <p:spPr>
                  <a:xfrm>
                    <a:off x="1738265" y="2041950"/>
                    <a:ext cx="1371600" cy="1371600"/>
                  </a:xfrm>
                  <a:prstGeom prst="ellipse">
                    <a:avLst/>
                  </a:prstGeom>
                  <a:blipFill dpi="0" rotWithShape="1">
                    <a:blip r:embed="rId4"/>
                    <a:srcRect/>
                    <a:stretch>
                      <a:fillRect l="5000" t="5000" r="5000" b="5000"/>
                    </a:stretch>
                  </a:blipFill>
                  <a:ln w="5715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9D097466-21C8-BF47-6E0C-595316B4C8D3}"/>
                      </a:ext>
                    </a:extLst>
                  </p:cNvPr>
                  <p:cNvSpPr/>
                  <p:nvPr/>
                </p:nvSpPr>
                <p:spPr>
                  <a:xfrm>
                    <a:off x="1738265" y="1942553"/>
                    <a:ext cx="1371600" cy="1005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>
                    <a:prstTxWarp prst="textArchUp">
                      <a:avLst/>
                    </a:prstTxWarp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Health Care</a:t>
                    </a:r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DD9149A-050E-A0D0-D8EC-65DADA85D643}"/>
                    </a:ext>
                  </a:extLst>
                </p:cNvPr>
                <p:cNvGrpSpPr/>
                <p:nvPr/>
              </p:nvGrpSpPr>
              <p:grpSpPr>
                <a:xfrm>
                  <a:off x="2309765" y="3413550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423A678D-9430-8DBE-4685-B97F18B94D41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CF85A4EE-526B-4647-EC9B-9F2602369E18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E60CD4B-1C52-A3AA-52E7-FC0C64B03528}"/>
                    </a:ext>
                  </a:extLst>
                </p:cNvPr>
                <p:cNvGrpSpPr/>
                <p:nvPr/>
              </p:nvGrpSpPr>
              <p:grpSpPr>
                <a:xfrm rot="20160238">
                  <a:off x="2774937" y="330049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810B2296-71E1-2203-3ECC-B1784E212F9A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12E74A82-1F27-CF8F-6905-9F445FDA4AD8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A5417F2-5316-1781-9D68-2FA2A9B33DC4}"/>
                    </a:ext>
                  </a:extLst>
                </p:cNvPr>
                <p:cNvGrpSpPr/>
                <p:nvPr/>
              </p:nvGrpSpPr>
              <p:grpSpPr>
                <a:xfrm rot="1439762" flipH="1">
                  <a:off x="1874734" y="331632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41DCEA74-E332-CBC3-35C0-C75D31EB8A92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C914FF38-8F4F-062F-9636-ED283EC488D5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979AA21-0240-55D5-2984-48DBDA5A9EFD}"/>
                  </a:ext>
                </a:extLst>
              </p:cNvPr>
              <p:cNvGrpSpPr/>
              <p:nvPr/>
            </p:nvGrpSpPr>
            <p:grpSpPr>
              <a:xfrm>
                <a:off x="6212075" y="1460643"/>
                <a:ext cx="1371600" cy="2042497"/>
                <a:chOff x="1738265" y="1942553"/>
                <a:chExt cx="1371600" cy="2042497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EF3D9985-1E0F-9F9A-6F01-9EFAC03CC08A}"/>
                    </a:ext>
                  </a:extLst>
                </p:cNvPr>
                <p:cNvGrpSpPr/>
                <p:nvPr/>
              </p:nvGrpSpPr>
              <p:grpSpPr>
                <a:xfrm>
                  <a:off x="1738265" y="1942553"/>
                  <a:ext cx="1371600" cy="1470997"/>
                  <a:chOff x="1738265" y="1942553"/>
                  <a:chExt cx="1371600" cy="1470997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F267F97A-E760-9A50-3EBE-56078D27057E}"/>
                      </a:ext>
                    </a:extLst>
                  </p:cNvPr>
                  <p:cNvSpPr/>
                  <p:nvPr/>
                </p:nvSpPr>
                <p:spPr>
                  <a:xfrm>
                    <a:off x="1738265" y="2041950"/>
                    <a:ext cx="1371600" cy="1371600"/>
                  </a:xfrm>
                  <a:prstGeom prst="ellipse">
                    <a:avLst/>
                  </a:prstGeom>
                  <a:blipFill dpi="0" rotWithShape="1">
                    <a:blip r:embed="rId5"/>
                    <a:srcRect/>
                    <a:stretch>
                      <a:fillRect l="5000" t="5000" r="5000" b="5000"/>
                    </a:stretch>
                  </a:blipFill>
                  <a:ln w="5715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3247133-B7DA-0B95-9EA7-87DAE37C8DCE}"/>
                      </a:ext>
                    </a:extLst>
                  </p:cNvPr>
                  <p:cNvSpPr/>
                  <p:nvPr/>
                </p:nvSpPr>
                <p:spPr>
                  <a:xfrm>
                    <a:off x="1738265" y="1942553"/>
                    <a:ext cx="1371600" cy="1005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>
                    <a:prstTxWarp prst="textArchUp">
                      <a:avLst/>
                    </a:prstTxWarp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Consumer Products</a:t>
                    </a: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22234657-8043-D2EE-244B-CED61BD0409E}"/>
                    </a:ext>
                  </a:extLst>
                </p:cNvPr>
                <p:cNvGrpSpPr/>
                <p:nvPr/>
              </p:nvGrpSpPr>
              <p:grpSpPr>
                <a:xfrm>
                  <a:off x="2309765" y="3413550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985E2918-276C-3178-6E5C-4ACD15C40C46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3F16CC98-2DE0-A5D4-60DC-B628CE9999DA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BE2C5A1F-0499-CAE3-C492-AC2D93C39445}"/>
                    </a:ext>
                  </a:extLst>
                </p:cNvPr>
                <p:cNvGrpSpPr/>
                <p:nvPr/>
              </p:nvGrpSpPr>
              <p:grpSpPr>
                <a:xfrm rot="20160238">
                  <a:off x="2774937" y="330049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0B98BD06-7AC5-F85A-A7F9-99398A584CA4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5B5FB31E-B74C-E7C7-F29F-167184711C6A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21A09418-E925-C982-F794-E57590BFDE71}"/>
                    </a:ext>
                  </a:extLst>
                </p:cNvPr>
                <p:cNvGrpSpPr/>
                <p:nvPr/>
              </p:nvGrpSpPr>
              <p:grpSpPr>
                <a:xfrm rot="1439762" flipH="1">
                  <a:off x="1874734" y="331632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F16E1118-3BB5-5391-0489-60FD812C56D8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8834368E-8279-B176-13FC-FD8065DA5413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BB6F552-BB7E-0E06-49B6-E5FF44E4A7DE}"/>
                  </a:ext>
                </a:extLst>
              </p:cNvPr>
              <p:cNvGrpSpPr/>
              <p:nvPr/>
            </p:nvGrpSpPr>
            <p:grpSpPr>
              <a:xfrm>
                <a:off x="8071241" y="1460643"/>
                <a:ext cx="1371600" cy="2042497"/>
                <a:chOff x="1738265" y="1942553"/>
                <a:chExt cx="1371600" cy="2042497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AFB4CE8C-6285-2625-EC9E-1926F8CE4157}"/>
                    </a:ext>
                  </a:extLst>
                </p:cNvPr>
                <p:cNvGrpSpPr/>
                <p:nvPr/>
              </p:nvGrpSpPr>
              <p:grpSpPr>
                <a:xfrm>
                  <a:off x="1738265" y="1942553"/>
                  <a:ext cx="1371600" cy="1470997"/>
                  <a:chOff x="1738265" y="1942553"/>
                  <a:chExt cx="1371600" cy="1470997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5C69D3E6-5A40-D168-CA6A-D7B0965DFE4C}"/>
                      </a:ext>
                    </a:extLst>
                  </p:cNvPr>
                  <p:cNvSpPr/>
                  <p:nvPr/>
                </p:nvSpPr>
                <p:spPr>
                  <a:xfrm>
                    <a:off x="1738265" y="2041950"/>
                    <a:ext cx="1371600" cy="1371600"/>
                  </a:xfrm>
                  <a:prstGeom prst="ellipse">
                    <a:avLst/>
                  </a:prstGeom>
                  <a:blipFill dpi="0" rotWithShape="1">
                    <a:blip r:embed="rId6"/>
                    <a:srcRect/>
                    <a:stretch>
                      <a:fillRect l="5000" t="5000" r="5000" b="5000"/>
                    </a:stretch>
                  </a:blipFill>
                  <a:ln w="5715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5C5D92A5-B613-2783-89F3-AF841A247995}"/>
                      </a:ext>
                    </a:extLst>
                  </p:cNvPr>
                  <p:cNvSpPr/>
                  <p:nvPr/>
                </p:nvSpPr>
                <p:spPr>
                  <a:xfrm>
                    <a:off x="1738265" y="1942553"/>
                    <a:ext cx="1371600" cy="1005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>
                    <a:prstTxWarp prst="textArchUp">
                      <a:avLst/>
                    </a:prstTxWarp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Nonprofit</a:t>
                    </a:r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24DDF04E-DAB4-F7A3-84FC-4573B7645C8D}"/>
                    </a:ext>
                  </a:extLst>
                </p:cNvPr>
                <p:cNvGrpSpPr/>
                <p:nvPr/>
              </p:nvGrpSpPr>
              <p:grpSpPr>
                <a:xfrm>
                  <a:off x="2309765" y="3413550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F8801AA8-1D31-3D4F-F2BC-70C821B94DD6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B5537B95-0763-00AF-2227-F85FC970A428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9A21BF43-9D86-C637-1456-59646AF0AB38}"/>
                    </a:ext>
                  </a:extLst>
                </p:cNvPr>
                <p:cNvGrpSpPr/>
                <p:nvPr/>
              </p:nvGrpSpPr>
              <p:grpSpPr>
                <a:xfrm rot="20160238">
                  <a:off x="2774937" y="330049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A71B1CCA-A83C-6B49-2583-0216AB281958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D1847937-758F-0CD3-9437-DB5502284C69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B2C716FE-A4D3-078A-9ABA-E4A44544E532}"/>
                    </a:ext>
                  </a:extLst>
                </p:cNvPr>
                <p:cNvGrpSpPr/>
                <p:nvPr/>
              </p:nvGrpSpPr>
              <p:grpSpPr>
                <a:xfrm rot="1439762" flipH="1">
                  <a:off x="1874734" y="331632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D6F4C08B-3ECC-4D4D-7E45-FF03FCBC380F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6FD62B73-E701-B2ED-5DE1-83B2A4841B7E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98ED82FC-5546-CC9E-D373-27DE92DD0310}"/>
                  </a:ext>
                </a:extLst>
              </p:cNvPr>
              <p:cNvGrpSpPr/>
              <p:nvPr/>
            </p:nvGrpSpPr>
            <p:grpSpPr>
              <a:xfrm>
                <a:off x="9930408" y="1460643"/>
                <a:ext cx="1371600" cy="2042497"/>
                <a:chOff x="1738265" y="1942553"/>
                <a:chExt cx="1371600" cy="2042497"/>
              </a:xfrm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90DD9C10-0225-34FF-D1B4-E824A6B46C32}"/>
                    </a:ext>
                  </a:extLst>
                </p:cNvPr>
                <p:cNvGrpSpPr/>
                <p:nvPr/>
              </p:nvGrpSpPr>
              <p:grpSpPr>
                <a:xfrm>
                  <a:off x="1738265" y="1942553"/>
                  <a:ext cx="1371600" cy="1470997"/>
                  <a:chOff x="1738265" y="1942553"/>
                  <a:chExt cx="1371600" cy="1470997"/>
                </a:xfrm>
              </p:grpSpPr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0E805703-D1F9-FDB8-9ABE-5E6E7BE5DDBB}"/>
                      </a:ext>
                    </a:extLst>
                  </p:cNvPr>
                  <p:cNvSpPr/>
                  <p:nvPr/>
                </p:nvSpPr>
                <p:spPr>
                  <a:xfrm>
                    <a:off x="1738265" y="2041950"/>
                    <a:ext cx="1371600" cy="1371600"/>
                  </a:xfrm>
                  <a:prstGeom prst="ellipse">
                    <a:avLst/>
                  </a:prstGeom>
                  <a:blipFill dpi="0" rotWithShape="1">
                    <a:blip r:embed="rId7"/>
                    <a:srcRect/>
                    <a:stretch>
                      <a:fillRect l="5000" t="5000" r="5000" b="5000"/>
                    </a:stretch>
                  </a:blipFill>
                  <a:ln w="5715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5D9843DE-7BCB-B571-C65A-B6B23C51CE2A}"/>
                      </a:ext>
                    </a:extLst>
                  </p:cNvPr>
                  <p:cNvSpPr/>
                  <p:nvPr/>
                </p:nvSpPr>
                <p:spPr>
                  <a:xfrm>
                    <a:off x="1738265" y="1942553"/>
                    <a:ext cx="1371600" cy="1005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>
                    <a:prstTxWarp prst="textArchUp">
                      <a:avLst/>
                    </a:prstTxWarp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Construction</a:t>
                    </a:r>
                  </a:p>
                </p:txBody>
              </p: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A3F870B5-290C-DD6B-15B1-20B3C6A75A3C}"/>
                    </a:ext>
                  </a:extLst>
                </p:cNvPr>
                <p:cNvGrpSpPr/>
                <p:nvPr/>
              </p:nvGrpSpPr>
              <p:grpSpPr>
                <a:xfrm>
                  <a:off x="2309765" y="3413550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F794CD58-A6B2-39EE-041D-21301984563B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6E18C16E-8D26-F190-6365-AA48868BB1D2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11B6B520-7D88-C69C-A5B9-DB0381F219EB}"/>
                    </a:ext>
                  </a:extLst>
                </p:cNvPr>
                <p:cNvGrpSpPr/>
                <p:nvPr/>
              </p:nvGrpSpPr>
              <p:grpSpPr>
                <a:xfrm rot="20160238">
                  <a:off x="2774937" y="330049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065BF1FF-467C-705D-5BBE-BDF1A48FD2E0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9FDBF350-4019-A702-1556-344B411F52D3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91620AA4-D353-D42C-AE62-CFBE861AA97E}"/>
                    </a:ext>
                  </a:extLst>
                </p:cNvPr>
                <p:cNvGrpSpPr/>
                <p:nvPr/>
              </p:nvGrpSpPr>
              <p:grpSpPr>
                <a:xfrm rot="1439762" flipH="1">
                  <a:off x="1874734" y="331632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BC934383-3D85-5D22-4966-AAFC6F106476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CA70CFA7-EE50-8FF2-E27C-D91479738A89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93FB9EA7-47BB-D168-383B-8450B8F07AE3}"/>
                </a:ext>
              </a:extLst>
            </p:cNvPr>
            <p:cNvGrpSpPr/>
            <p:nvPr/>
          </p:nvGrpSpPr>
          <p:grpSpPr>
            <a:xfrm>
              <a:off x="634577" y="3689209"/>
              <a:ext cx="10673189" cy="2042497"/>
              <a:chOff x="634577" y="3689209"/>
              <a:chExt cx="10673189" cy="2042497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D21CF4E-DAFD-1828-C06C-23034FDDAD41}"/>
                  </a:ext>
                </a:extLst>
              </p:cNvPr>
              <p:cNvGrpSpPr/>
              <p:nvPr/>
            </p:nvGrpSpPr>
            <p:grpSpPr>
              <a:xfrm>
                <a:off x="634577" y="3689209"/>
                <a:ext cx="1371600" cy="2042497"/>
                <a:chOff x="1738265" y="1942553"/>
                <a:chExt cx="1371600" cy="2042497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D34828E8-D1C0-3823-CAEE-01B4FDC18D64}"/>
                    </a:ext>
                  </a:extLst>
                </p:cNvPr>
                <p:cNvGrpSpPr/>
                <p:nvPr/>
              </p:nvGrpSpPr>
              <p:grpSpPr>
                <a:xfrm>
                  <a:off x="1738265" y="1942553"/>
                  <a:ext cx="1371600" cy="1470997"/>
                  <a:chOff x="1738265" y="1942553"/>
                  <a:chExt cx="1371600" cy="1470997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1A85935-E8D7-4B15-2778-08320ED15D99}"/>
                      </a:ext>
                    </a:extLst>
                  </p:cNvPr>
                  <p:cNvSpPr/>
                  <p:nvPr/>
                </p:nvSpPr>
                <p:spPr>
                  <a:xfrm>
                    <a:off x="1738265" y="2041950"/>
                    <a:ext cx="1371600" cy="1371600"/>
                  </a:xfrm>
                  <a:prstGeom prst="ellipse">
                    <a:avLst/>
                  </a:prstGeom>
                  <a:blipFill dpi="0" rotWithShape="1">
                    <a:blip r:embed="rId8"/>
                    <a:srcRect/>
                    <a:stretch>
                      <a:fillRect l="5000" t="5000" r="5000" b="5000"/>
                    </a:stretch>
                  </a:blipFill>
                  <a:ln w="5715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1038615D-60A6-004F-78E7-414AC8439DA6}"/>
                      </a:ext>
                    </a:extLst>
                  </p:cNvPr>
                  <p:cNvSpPr/>
                  <p:nvPr/>
                </p:nvSpPr>
                <p:spPr>
                  <a:xfrm>
                    <a:off x="1738265" y="1942553"/>
                    <a:ext cx="1371600" cy="1005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>
                    <a:prstTxWarp prst="textArchUp">
                      <a:avLst/>
                    </a:prstTxWarp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Domestic Logistics</a:t>
                    </a:r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7C517BE4-E82F-B9D2-19F4-4E5D39936A7C}"/>
                    </a:ext>
                  </a:extLst>
                </p:cNvPr>
                <p:cNvGrpSpPr/>
                <p:nvPr/>
              </p:nvGrpSpPr>
              <p:grpSpPr>
                <a:xfrm>
                  <a:off x="2309765" y="3413550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37D85ACE-55CA-96A3-2956-F69EB5C59AFF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6141607F-4723-AEDE-AFF1-8D52EED51DAD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9FD82D86-1109-9BDF-C997-E58318BACDAA}"/>
                    </a:ext>
                  </a:extLst>
                </p:cNvPr>
                <p:cNvGrpSpPr/>
                <p:nvPr/>
              </p:nvGrpSpPr>
              <p:grpSpPr>
                <a:xfrm rot="20160238">
                  <a:off x="2774937" y="330049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2CB7291A-DDB4-21C0-0C27-4DFB31549FFB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5AD37FE3-EAA3-9969-4F41-66103A013FAE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BBC22CDD-65D7-C3DF-EEAE-715B07273486}"/>
                    </a:ext>
                  </a:extLst>
                </p:cNvPr>
                <p:cNvGrpSpPr/>
                <p:nvPr/>
              </p:nvGrpSpPr>
              <p:grpSpPr>
                <a:xfrm rot="1439762" flipH="1">
                  <a:off x="1874734" y="331632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A6392F34-846E-04C2-9FEA-F444325B3E6D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AA86B5A4-C469-4547-E45B-A19683F86294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D53FA7B1-0A0F-2DA7-CF39-7F025428D2E6}"/>
                  </a:ext>
                </a:extLst>
              </p:cNvPr>
              <p:cNvGrpSpPr/>
              <p:nvPr/>
            </p:nvGrpSpPr>
            <p:grpSpPr>
              <a:xfrm>
                <a:off x="2494895" y="3689209"/>
                <a:ext cx="1371600" cy="2042497"/>
                <a:chOff x="1738265" y="1942553"/>
                <a:chExt cx="1371600" cy="2042497"/>
              </a:xfrm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03BA86B0-2D0D-DF47-3055-AABC096DCE70}"/>
                    </a:ext>
                  </a:extLst>
                </p:cNvPr>
                <p:cNvGrpSpPr/>
                <p:nvPr/>
              </p:nvGrpSpPr>
              <p:grpSpPr>
                <a:xfrm>
                  <a:off x="1738265" y="1942553"/>
                  <a:ext cx="1371600" cy="1470997"/>
                  <a:chOff x="1738265" y="1942553"/>
                  <a:chExt cx="1371600" cy="1470997"/>
                </a:xfrm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AF315E59-C573-7738-D94B-5025E4B6D811}"/>
                      </a:ext>
                    </a:extLst>
                  </p:cNvPr>
                  <p:cNvSpPr/>
                  <p:nvPr/>
                </p:nvSpPr>
                <p:spPr>
                  <a:xfrm>
                    <a:off x="1738265" y="2041950"/>
                    <a:ext cx="1371600" cy="1371600"/>
                  </a:xfrm>
                  <a:prstGeom prst="ellipse">
                    <a:avLst/>
                  </a:prstGeom>
                  <a:blipFill dpi="0" rotWithShape="1">
                    <a:blip r:embed="rId9"/>
                    <a:srcRect/>
                    <a:stretch>
                      <a:fillRect l="5000" t="5000" r="5000" b="5000"/>
                    </a:stretch>
                  </a:blipFill>
                  <a:ln w="5715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454CAB-4066-327B-3007-014C592CA6A3}"/>
                      </a:ext>
                    </a:extLst>
                  </p:cNvPr>
                  <p:cNvSpPr/>
                  <p:nvPr/>
                </p:nvSpPr>
                <p:spPr>
                  <a:xfrm>
                    <a:off x="1738265" y="1942553"/>
                    <a:ext cx="1371600" cy="1005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>
                    <a:prstTxWarp prst="textArchUp">
                      <a:avLst/>
                    </a:prstTxWarp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Automotive</a:t>
                    </a:r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10764A7F-92AD-1C53-B3AC-0D6AC2C2CE49}"/>
                    </a:ext>
                  </a:extLst>
                </p:cNvPr>
                <p:cNvGrpSpPr/>
                <p:nvPr/>
              </p:nvGrpSpPr>
              <p:grpSpPr>
                <a:xfrm>
                  <a:off x="2309765" y="3413550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FA8B270C-415C-6BC5-B967-3BCC36416BEB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14A28452-3058-CFE2-9C33-3C4138617CCC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B959C216-4FE4-0B61-57BF-D3A1A91FF759}"/>
                    </a:ext>
                  </a:extLst>
                </p:cNvPr>
                <p:cNvGrpSpPr/>
                <p:nvPr/>
              </p:nvGrpSpPr>
              <p:grpSpPr>
                <a:xfrm rot="20160238">
                  <a:off x="2774937" y="330049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426B7941-9B6B-57CA-D602-E0A01A13E03B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BF9EFF90-9C9A-F664-5EA1-A61544A78170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22A848A5-6CC0-37CA-8A1F-706F0F3AACDA}"/>
                    </a:ext>
                  </a:extLst>
                </p:cNvPr>
                <p:cNvGrpSpPr/>
                <p:nvPr/>
              </p:nvGrpSpPr>
              <p:grpSpPr>
                <a:xfrm rot="1439762" flipH="1">
                  <a:off x="1874734" y="331632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6A8AFB3A-A604-158B-9A5C-0588D9045E1C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1CF84003-24C9-540E-97D0-845B768364CE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B8C3FCC-D34C-C07E-342A-3B9E36AA5564}"/>
                  </a:ext>
                </a:extLst>
              </p:cNvPr>
              <p:cNvGrpSpPr/>
              <p:nvPr/>
            </p:nvGrpSpPr>
            <p:grpSpPr>
              <a:xfrm>
                <a:off x="4355213" y="3689209"/>
                <a:ext cx="1371600" cy="2042497"/>
                <a:chOff x="1738265" y="1942553"/>
                <a:chExt cx="1371600" cy="2042497"/>
              </a:xfrm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4276AAAC-4F0C-3AAE-A5D7-2AD085E562EF}"/>
                    </a:ext>
                  </a:extLst>
                </p:cNvPr>
                <p:cNvGrpSpPr/>
                <p:nvPr/>
              </p:nvGrpSpPr>
              <p:grpSpPr>
                <a:xfrm>
                  <a:off x="1738265" y="1942553"/>
                  <a:ext cx="1371600" cy="1470997"/>
                  <a:chOff x="1738265" y="1942553"/>
                  <a:chExt cx="1371600" cy="1470997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910BA4BF-6BFF-076B-5BE7-BB9E92FFC475}"/>
                      </a:ext>
                    </a:extLst>
                  </p:cNvPr>
                  <p:cNvSpPr/>
                  <p:nvPr/>
                </p:nvSpPr>
                <p:spPr>
                  <a:xfrm>
                    <a:off x="1738265" y="2041950"/>
                    <a:ext cx="1371600" cy="1371600"/>
                  </a:xfrm>
                  <a:prstGeom prst="ellipse">
                    <a:avLst/>
                  </a:prstGeom>
                  <a:blipFill dpi="0" rotWithShape="1">
                    <a:blip r:embed="rId10"/>
                    <a:srcRect/>
                    <a:stretch>
                      <a:fillRect l="5000" t="5000" r="5000" b="5000"/>
                    </a:stretch>
                  </a:blipFill>
                  <a:ln w="5715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2D010BAD-638C-8B36-F2E8-D3F9FECE202E}"/>
                      </a:ext>
                    </a:extLst>
                  </p:cNvPr>
                  <p:cNvSpPr/>
                  <p:nvPr/>
                </p:nvSpPr>
                <p:spPr>
                  <a:xfrm>
                    <a:off x="1738265" y="1942553"/>
                    <a:ext cx="1371600" cy="1005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>
                    <a:prstTxWarp prst="textArchUp">
                      <a:avLst/>
                    </a:prstTxWarp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Legal</a:t>
                    </a:r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143AA716-ADC2-691C-DCB3-AA8149BB4BFA}"/>
                    </a:ext>
                  </a:extLst>
                </p:cNvPr>
                <p:cNvGrpSpPr/>
                <p:nvPr/>
              </p:nvGrpSpPr>
              <p:grpSpPr>
                <a:xfrm>
                  <a:off x="2309765" y="3413550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75A0B4B0-596E-78BE-4C38-1E7A1DD528DF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2E5759E0-8C9C-A182-2186-B6970077E4C3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E1DA4365-6DF6-2E53-45B2-C52B259733D0}"/>
                    </a:ext>
                  </a:extLst>
                </p:cNvPr>
                <p:cNvGrpSpPr/>
                <p:nvPr/>
              </p:nvGrpSpPr>
              <p:grpSpPr>
                <a:xfrm rot="20160238">
                  <a:off x="2774937" y="330049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DAB05484-9F7C-2122-89F2-CDF752406EC3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A1483EDC-C3B6-C8A0-0F9C-C902C97CA828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924065BD-D792-F804-C79C-9688CD9862B6}"/>
                    </a:ext>
                  </a:extLst>
                </p:cNvPr>
                <p:cNvGrpSpPr/>
                <p:nvPr/>
              </p:nvGrpSpPr>
              <p:grpSpPr>
                <a:xfrm rot="1439762" flipH="1">
                  <a:off x="1874734" y="331632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7E291039-7D3E-2C81-6CAC-8156F3354F7B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8422506F-FD9A-2E7F-EC31-9B11D978091A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F4BF6297-21AD-D89E-0027-2C70D7E063FF}"/>
                  </a:ext>
                </a:extLst>
              </p:cNvPr>
              <p:cNvGrpSpPr/>
              <p:nvPr/>
            </p:nvGrpSpPr>
            <p:grpSpPr>
              <a:xfrm>
                <a:off x="6215531" y="3689209"/>
                <a:ext cx="1371600" cy="2042497"/>
                <a:chOff x="1738265" y="1942553"/>
                <a:chExt cx="1371600" cy="2042497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FE49320D-C2AF-9F98-4AD0-7149806E3AFE}"/>
                    </a:ext>
                  </a:extLst>
                </p:cNvPr>
                <p:cNvGrpSpPr/>
                <p:nvPr/>
              </p:nvGrpSpPr>
              <p:grpSpPr>
                <a:xfrm>
                  <a:off x="1738265" y="1942553"/>
                  <a:ext cx="1371600" cy="1470997"/>
                  <a:chOff x="1738265" y="1942553"/>
                  <a:chExt cx="1371600" cy="1470997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B4AA9653-F48E-9560-2179-4B759AD12E18}"/>
                      </a:ext>
                    </a:extLst>
                  </p:cNvPr>
                  <p:cNvSpPr/>
                  <p:nvPr/>
                </p:nvSpPr>
                <p:spPr>
                  <a:xfrm>
                    <a:off x="1738265" y="2041950"/>
                    <a:ext cx="1371600" cy="1371600"/>
                  </a:xfrm>
                  <a:prstGeom prst="ellipse">
                    <a:avLst/>
                  </a:prstGeom>
                  <a:blipFill dpi="0" rotWithShape="1">
                    <a:blip r:embed="rId11"/>
                    <a:srcRect/>
                    <a:stretch>
                      <a:fillRect l="5000" t="5000" r="5000" b="5000"/>
                    </a:stretch>
                  </a:blipFill>
                  <a:ln w="5715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23EBB85-70D1-570C-3B86-CAA0B043FB5D}"/>
                      </a:ext>
                    </a:extLst>
                  </p:cNvPr>
                  <p:cNvSpPr/>
                  <p:nvPr/>
                </p:nvSpPr>
                <p:spPr>
                  <a:xfrm>
                    <a:off x="1738265" y="1942553"/>
                    <a:ext cx="1371600" cy="1005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>
                    <a:prstTxWarp prst="textArchUp">
                      <a:avLst/>
                    </a:prstTxWarp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Media</a:t>
                    </a:r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8CFEF950-D71B-2396-79FC-A08926F71C4F}"/>
                    </a:ext>
                  </a:extLst>
                </p:cNvPr>
                <p:cNvGrpSpPr/>
                <p:nvPr/>
              </p:nvGrpSpPr>
              <p:grpSpPr>
                <a:xfrm>
                  <a:off x="2309765" y="3413550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666FA5A2-31AC-B13B-7721-15A162B74AC3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637E68FB-EF0E-03DA-1DB6-7222F0E304EF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716B2C8F-6DFC-26D6-91F2-74E6297A8B40}"/>
                    </a:ext>
                  </a:extLst>
                </p:cNvPr>
                <p:cNvGrpSpPr/>
                <p:nvPr/>
              </p:nvGrpSpPr>
              <p:grpSpPr>
                <a:xfrm rot="20160238">
                  <a:off x="2774937" y="330049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65373302-44F0-7F24-38BE-98B2B9A6C2B8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B52C8023-2ED2-AFCC-6595-281AB5AA4074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258E372D-4FF0-77A2-F775-7D3E7793E711}"/>
                    </a:ext>
                  </a:extLst>
                </p:cNvPr>
                <p:cNvGrpSpPr/>
                <p:nvPr/>
              </p:nvGrpSpPr>
              <p:grpSpPr>
                <a:xfrm rot="1439762" flipH="1">
                  <a:off x="1874734" y="331632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08358003-A19F-EC3B-0C09-0D446578C38A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B89F4A40-417B-6A91-EC72-D19A02394D2B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DFED11AA-02CD-15B5-20F9-058E0AC40552}"/>
                  </a:ext>
                </a:extLst>
              </p:cNvPr>
              <p:cNvGrpSpPr/>
              <p:nvPr/>
            </p:nvGrpSpPr>
            <p:grpSpPr>
              <a:xfrm>
                <a:off x="8075849" y="3689209"/>
                <a:ext cx="1371600" cy="2042497"/>
                <a:chOff x="1738265" y="1942553"/>
                <a:chExt cx="1371600" cy="2042497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7E8DA663-9564-4CF9-8F10-DC4FD72FD90E}"/>
                    </a:ext>
                  </a:extLst>
                </p:cNvPr>
                <p:cNvGrpSpPr/>
                <p:nvPr/>
              </p:nvGrpSpPr>
              <p:grpSpPr>
                <a:xfrm>
                  <a:off x="1738265" y="1942553"/>
                  <a:ext cx="1371600" cy="1470997"/>
                  <a:chOff x="1738265" y="1942553"/>
                  <a:chExt cx="1371600" cy="1470997"/>
                </a:xfrm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47C32B0E-8C7B-3B40-3B44-3F80F259D620}"/>
                      </a:ext>
                    </a:extLst>
                  </p:cNvPr>
                  <p:cNvSpPr/>
                  <p:nvPr/>
                </p:nvSpPr>
                <p:spPr>
                  <a:xfrm>
                    <a:off x="1738265" y="2041950"/>
                    <a:ext cx="1371600" cy="1371600"/>
                  </a:xfrm>
                  <a:prstGeom prst="ellipse">
                    <a:avLst/>
                  </a:prstGeom>
                  <a:blipFill dpi="0" rotWithShape="1">
                    <a:blip r:embed="rId12"/>
                    <a:srcRect/>
                    <a:stretch>
                      <a:fillRect l="5000" t="5000" r="5000" b="5000"/>
                    </a:stretch>
                  </a:blipFill>
                  <a:ln w="5715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B121C606-F386-C7F1-05E7-BAB0960F9788}"/>
                      </a:ext>
                    </a:extLst>
                  </p:cNvPr>
                  <p:cNvSpPr/>
                  <p:nvPr/>
                </p:nvSpPr>
                <p:spPr>
                  <a:xfrm>
                    <a:off x="1738265" y="1942553"/>
                    <a:ext cx="1371600" cy="1005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>
                    <a:prstTxWarp prst="textArchUp">
                      <a:avLst/>
                    </a:prstTxWarp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Government</a:t>
                    </a:r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02B84DD3-B143-FFAD-6CAF-A43C1739A391}"/>
                    </a:ext>
                  </a:extLst>
                </p:cNvPr>
                <p:cNvGrpSpPr/>
                <p:nvPr/>
              </p:nvGrpSpPr>
              <p:grpSpPr>
                <a:xfrm>
                  <a:off x="2309765" y="3413550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1F1915E9-FF20-C412-A7A4-9886710F1A19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21223FC0-3A07-6C28-C3B9-809B7398BC4B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9EEADBF2-FE33-6244-DFC1-99EF49C6641C}"/>
                    </a:ext>
                  </a:extLst>
                </p:cNvPr>
                <p:cNvGrpSpPr/>
                <p:nvPr/>
              </p:nvGrpSpPr>
              <p:grpSpPr>
                <a:xfrm rot="20160238">
                  <a:off x="2774937" y="330049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CFB7D099-CD41-B173-2F6B-D76F79E71C42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BAA1CDB3-3FC0-E265-3A7D-B4EA55017375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6646D428-7DAE-D46B-902B-A57370FCE8E1}"/>
                    </a:ext>
                  </a:extLst>
                </p:cNvPr>
                <p:cNvGrpSpPr/>
                <p:nvPr/>
              </p:nvGrpSpPr>
              <p:grpSpPr>
                <a:xfrm rot="1439762" flipH="1">
                  <a:off x="1874734" y="331632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B18E8BDB-F5F9-E5E8-E643-A5EFB24190B6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A0CB356B-7854-3C21-F607-71F08E13A2FA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DC656F4-CC3C-9BC6-A0F3-906740D3A9C2}"/>
                  </a:ext>
                </a:extLst>
              </p:cNvPr>
              <p:cNvGrpSpPr/>
              <p:nvPr/>
            </p:nvGrpSpPr>
            <p:grpSpPr>
              <a:xfrm>
                <a:off x="9936166" y="3689209"/>
                <a:ext cx="1371600" cy="2042497"/>
                <a:chOff x="1738265" y="1942553"/>
                <a:chExt cx="1371600" cy="2042497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BE26F5B1-C582-96EE-17DC-FB61A9BAF07E}"/>
                    </a:ext>
                  </a:extLst>
                </p:cNvPr>
                <p:cNvGrpSpPr/>
                <p:nvPr/>
              </p:nvGrpSpPr>
              <p:grpSpPr>
                <a:xfrm>
                  <a:off x="1738265" y="1942553"/>
                  <a:ext cx="1371600" cy="1470997"/>
                  <a:chOff x="1738265" y="1942553"/>
                  <a:chExt cx="1371600" cy="1470997"/>
                </a:xfrm>
              </p:grpSpPr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E5B5E350-BB18-97FB-A92E-808E3378C750}"/>
                      </a:ext>
                    </a:extLst>
                  </p:cNvPr>
                  <p:cNvSpPr/>
                  <p:nvPr/>
                </p:nvSpPr>
                <p:spPr>
                  <a:xfrm>
                    <a:off x="1738265" y="2041950"/>
                    <a:ext cx="1371600" cy="1371600"/>
                  </a:xfrm>
                  <a:prstGeom prst="ellipse">
                    <a:avLst/>
                  </a:prstGeom>
                  <a:blipFill dpi="0" rotWithShape="1">
                    <a:blip r:embed="rId13"/>
                    <a:srcRect/>
                    <a:stretch>
                      <a:fillRect l="5000" t="5000" r="5000" b="5000"/>
                    </a:stretch>
                  </a:blipFill>
                  <a:ln w="5715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72F2F120-66D3-0F7C-DFD0-6B98AD7E853F}"/>
                      </a:ext>
                    </a:extLst>
                  </p:cNvPr>
                  <p:cNvSpPr/>
                  <p:nvPr/>
                </p:nvSpPr>
                <p:spPr>
                  <a:xfrm>
                    <a:off x="1738265" y="1942553"/>
                    <a:ext cx="1371600" cy="1005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>
                    <a:prstTxWarp prst="textArchUp">
                      <a:avLst/>
                    </a:prstTxWarp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Transportation</a:t>
                    </a:r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6C5AB58A-A7DD-CF7A-9739-BCD332D2DB72}"/>
                    </a:ext>
                  </a:extLst>
                </p:cNvPr>
                <p:cNvGrpSpPr/>
                <p:nvPr/>
              </p:nvGrpSpPr>
              <p:grpSpPr>
                <a:xfrm>
                  <a:off x="2309765" y="3413550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50D61B6B-C200-32D0-6B9E-7A897ED0CBBE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570B70C0-2653-126E-E43C-412408B509E0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D8404673-7A80-7158-021F-8E5C1D48D86E}"/>
                    </a:ext>
                  </a:extLst>
                </p:cNvPr>
                <p:cNvGrpSpPr/>
                <p:nvPr/>
              </p:nvGrpSpPr>
              <p:grpSpPr>
                <a:xfrm rot="20160238">
                  <a:off x="2774937" y="330049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862E26DA-5A92-CE26-E2C2-FE9E50AC3D93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C18E1EE9-1EDA-CBE9-B25B-62213EE7AD3E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923FAD32-A01E-13B4-F7FF-0C63F3552A8C}"/>
                    </a:ext>
                  </a:extLst>
                </p:cNvPr>
                <p:cNvGrpSpPr/>
                <p:nvPr/>
              </p:nvGrpSpPr>
              <p:grpSpPr>
                <a:xfrm rot="1439762" flipH="1">
                  <a:off x="1874734" y="3316321"/>
                  <a:ext cx="228600" cy="571500"/>
                  <a:chOff x="2309765" y="3413550"/>
                  <a:chExt cx="228600" cy="571500"/>
                </a:xfrm>
              </p:grpSpPr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4733EAF0-9301-84AD-6838-B53E227C4171}"/>
                      </a:ext>
                    </a:extLst>
                  </p:cNvPr>
                  <p:cNvCxnSpPr/>
                  <p:nvPr/>
                </p:nvCxnSpPr>
                <p:spPr>
                  <a:xfrm>
                    <a:off x="2424065" y="341355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17DEBC59-B4B9-0DB5-5F73-D3010377D3DE}"/>
                      </a:ext>
                    </a:extLst>
                  </p:cNvPr>
                  <p:cNvSpPr/>
                  <p:nvPr/>
                </p:nvSpPr>
                <p:spPr>
                  <a:xfrm>
                    <a:off x="2309765" y="3756450"/>
                    <a:ext cx="228600" cy="228600"/>
                  </a:xfrm>
                  <a:prstGeom prst="ellipse">
                    <a:avLst/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E87B28FA-61BF-2D25-039A-F36C759FB59D}"/>
              </a:ext>
            </a:extLst>
          </p:cNvPr>
          <p:cNvSpPr txBox="1"/>
          <p:nvPr/>
        </p:nvSpPr>
        <p:spPr>
          <a:xfrm>
            <a:off x="1151371" y="5676470"/>
            <a:ext cx="962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Cultural Change</a:t>
            </a:r>
          </a:p>
        </p:txBody>
      </p:sp>
    </p:spTree>
    <p:extLst>
      <p:ext uri="{BB962C8B-B14F-4D97-AF65-F5344CB8AC3E}">
        <p14:creationId xmlns:p14="http://schemas.microsoft.com/office/powerpoint/2010/main" val="125915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9CB4F-B0B5-7B00-4667-1F5C30087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CF50-39E3-03E8-70E7-81E0E7D8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FEB16-3E35-4EBC-2438-430F5BF341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Again, Where Can Agile Fit?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0A2D926-2820-7920-6DB5-C8EC58241092}"/>
              </a:ext>
            </a:extLst>
          </p:cNvPr>
          <p:cNvGrpSpPr/>
          <p:nvPr/>
        </p:nvGrpSpPr>
        <p:grpSpPr>
          <a:xfrm>
            <a:off x="1142745" y="1140477"/>
            <a:ext cx="9637730" cy="4958042"/>
            <a:chOff x="1142745" y="1347508"/>
            <a:chExt cx="9637730" cy="4958042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F8B65D6-6C3A-DD1B-6326-9566286126B7}"/>
                </a:ext>
              </a:extLst>
            </p:cNvPr>
            <p:cNvGrpSpPr/>
            <p:nvPr/>
          </p:nvGrpSpPr>
          <p:grpSpPr>
            <a:xfrm>
              <a:off x="1142745" y="1347508"/>
              <a:ext cx="9637730" cy="4040767"/>
              <a:chOff x="1142745" y="838552"/>
              <a:chExt cx="9637730" cy="404076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C7AEA7A-7AD2-BB74-B65A-7DF72C223ACB}"/>
                  </a:ext>
                </a:extLst>
              </p:cNvPr>
              <p:cNvSpPr/>
              <p:nvPr/>
            </p:nvSpPr>
            <p:spPr>
              <a:xfrm>
                <a:off x="5047210" y="838552"/>
                <a:ext cx="1828800" cy="1828800"/>
              </a:xfrm>
              <a:prstGeom prst="ellipse">
                <a:avLst/>
              </a:prstGeom>
              <a:blipFill>
                <a:blip r:embed="rId2"/>
                <a:stretch>
                  <a:fillRect l="5000" t="5000" r="5000" b="5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7629E70-8880-52DA-A8B6-7D3428F186CC}"/>
                  </a:ext>
                </a:extLst>
              </p:cNvPr>
              <p:cNvGrpSpPr/>
              <p:nvPr/>
            </p:nvGrpSpPr>
            <p:grpSpPr>
              <a:xfrm>
                <a:off x="1142745" y="2767948"/>
                <a:ext cx="9637730" cy="2111371"/>
                <a:chOff x="1142745" y="2767948"/>
                <a:chExt cx="9637730" cy="211137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EF27EE04-2133-5563-1F96-9287DA256456}"/>
                    </a:ext>
                  </a:extLst>
                </p:cNvPr>
                <p:cNvGrpSpPr/>
                <p:nvPr/>
              </p:nvGrpSpPr>
              <p:grpSpPr>
                <a:xfrm>
                  <a:off x="1142745" y="2767948"/>
                  <a:ext cx="1559434" cy="2111371"/>
                  <a:chOff x="918469" y="2629932"/>
                  <a:chExt cx="1559434" cy="2111371"/>
                </a:xfrm>
              </p:grpSpPr>
              <p:sp>
                <p:nvSpPr>
                  <p:cNvPr id="6" name="Rectangle: Rounded Corners 5">
                    <a:extLst>
                      <a:ext uri="{FF2B5EF4-FFF2-40B4-BE49-F238E27FC236}">
                        <a16:creationId xmlns:a16="http://schemas.microsoft.com/office/drawing/2014/main" id="{7224C7EF-DDA9-0560-9D14-10C0071C5104}"/>
                      </a:ext>
                    </a:extLst>
                  </p:cNvPr>
                  <p:cNvSpPr/>
                  <p:nvPr/>
                </p:nvSpPr>
                <p:spPr>
                  <a:xfrm>
                    <a:off x="923423" y="2629932"/>
                    <a:ext cx="1554480" cy="731520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Finance</a:t>
                    </a:r>
                  </a:p>
                </p:txBody>
              </p: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EF2182B6-5B01-F44F-40EB-3221788080AC}"/>
                      </a:ext>
                    </a:extLst>
                  </p:cNvPr>
                  <p:cNvGrpSpPr/>
                  <p:nvPr/>
                </p:nvGrpSpPr>
                <p:grpSpPr>
                  <a:xfrm>
                    <a:off x="918469" y="2967911"/>
                    <a:ext cx="1554480" cy="1773392"/>
                    <a:chOff x="492920" y="3177282"/>
                    <a:chExt cx="1554480" cy="1773392"/>
                  </a:xfrm>
                </p:grpSpPr>
                <p:cxnSp>
                  <p:nvCxnSpPr>
                    <p:cNvPr id="15" name="Straight Connector 14">
                      <a:extLst>
                        <a:ext uri="{FF2B5EF4-FFF2-40B4-BE49-F238E27FC236}">
                          <a16:creationId xmlns:a16="http://schemas.microsoft.com/office/drawing/2014/main" id="{DDEC8FD5-0895-3A56-F2C7-F5D968BE03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01546" y="3177282"/>
                      <a:ext cx="0" cy="1645920"/>
                    </a:xfrm>
                    <a:prstGeom prst="line">
                      <a:avLst/>
                    </a:prstGeom>
                    <a:ln w="285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BE67954B-3116-988D-78AA-111E87DDBD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3588592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17" name="Straight Connector 16">
                        <a:extLst>
                          <a:ext uri="{FF2B5EF4-FFF2-40B4-BE49-F238E27FC236}">
                            <a16:creationId xmlns:a16="http://schemas.microsoft.com/office/drawing/2014/main" id="{A7367008-22BE-8BC7-0994-37E53C807A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" name="Rectangle 17">
                        <a:extLst>
                          <a:ext uri="{FF2B5EF4-FFF2-40B4-BE49-F238E27FC236}">
                            <a16:creationId xmlns:a16="http://schemas.microsoft.com/office/drawing/2014/main" id="{F7A1E63C-4A4D-214A-B37A-3AF92284E8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Payables</a:t>
                        </a:r>
                      </a:p>
                    </p:txBody>
                  </p:sp>
                </p:grp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B7BB4633-E51A-54C1-CF05-1C539EB81E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3868727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21" name="Straight Connector 20">
                        <a:extLst>
                          <a:ext uri="{FF2B5EF4-FFF2-40B4-BE49-F238E27FC236}">
                            <a16:creationId xmlns:a16="http://schemas.microsoft.com/office/drawing/2014/main" id="{EAD6D1B5-234B-A773-3E34-D5EF69F034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" name="Rectangle 21">
                        <a:extLst>
                          <a:ext uri="{FF2B5EF4-FFF2-40B4-BE49-F238E27FC236}">
                            <a16:creationId xmlns:a16="http://schemas.microsoft.com/office/drawing/2014/main" id="{BE784B3E-FFBA-DB9B-F8E3-88A94F8428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Receivables</a:t>
                        </a:r>
                      </a:p>
                    </p:txBody>
                  </p:sp>
                </p:grpSp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C46B9CB4-49FA-DCF7-A0C1-FFEDC67F53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148862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:a16="http://schemas.microsoft.com/office/drawing/2014/main" id="{AD5D71C7-3AA4-4260-7637-4D2C061CF3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42D8CFA5-4939-CD72-C75C-0C4890A4DB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Tax</a:t>
                        </a:r>
                      </a:p>
                    </p:txBody>
                  </p:sp>
                </p:grpSp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7ECDAA3D-FE5A-2757-956B-24072BD6CB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428997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27" name="Straight Connector 26">
                        <a:extLst>
                          <a:ext uri="{FF2B5EF4-FFF2-40B4-BE49-F238E27FC236}">
                            <a16:creationId xmlns:a16="http://schemas.microsoft.com/office/drawing/2014/main" id="{64730580-080F-02A4-796E-3970554E3C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659FCB00-ACEC-6E58-4EA9-F53B3F9D41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Payroll</a:t>
                        </a:r>
                      </a:p>
                    </p:txBody>
                  </p:sp>
                </p:grpSp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76D66BF5-46B2-ECE2-40FF-27E91D927F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709134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30" name="Straight Connector 29">
                        <a:extLst>
                          <a:ext uri="{FF2B5EF4-FFF2-40B4-BE49-F238E27FC236}">
                            <a16:creationId xmlns:a16="http://schemas.microsoft.com/office/drawing/2014/main" id="{94907CB6-329F-F050-BB56-A7ECA78ECB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51C1C924-2AE9-0020-71CF-E6105217AA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General Accts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D50AB724-1E95-8F48-D551-82EC74B1548E}"/>
                    </a:ext>
                  </a:extLst>
                </p:cNvPr>
                <p:cNvGrpSpPr/>
                <p:nvPr/>
              </p:nvGrpSpPr>
              <p:grpSpPr>
                <a:xfrm>
                  <a:off x="3155876" y="2767948"/>
                  <a:ext cx="1569412" cy="2111371"/>
                  <a:chOff x="3291761" y="2629932"/>
                  <a:chExt cx="1569412" cy="2111371"/>
                </a:xfrm>
              </p:grpSpPr>
              <p:sp>
                <p:nvSpPr>
                  <p:cNvPr id="7" name="Rectangle: Rounded Corners 6">
                    <a:extLst>
                      <a:ext uri="{FF2B5EF4-FFF2-40B4-BE49-F238E27FC236}">
                        <a16:creationId xmlns:a16="http://schemas.microsoft.com/office/drawing/2014/main" id="{C59BE7CE-6047-25BC-33B1-BDE13A4FD3E4}"/>
                      </a:ext>
                    </a:extLst>
                  </p:cNvPr>
                  <p:cNvSpPr/>
                  <p:nvPr/>
                </p:nvSpPr>
                <p:spPr>
                  <a:xfrm>
                    <a:off x="3306693" y="2629932"/>
                    <a:ext cx="1554480" cy="731520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Legal</a:t>
                    </a:r>
                  </a:p>
                </p:txBody>
              </p: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E9A03A85-5D38-20AA-C88A-0B4A6CD23580}"/>
                      </a:ext>
                    </a:extLst>
                  </p:cNvPr>
                  <p:cNvGrpSpPr/>
                  <p:nvPr/>
                </p:nvGrpSpPr>
                <p:grpSpPr>
                  <a:xfrm>
                    <a:off x="3291761" y="2967911"/>
                    <a:ext cx="1554480" cy="1773392"/>
                    <a:chOff x="492920" y="3177282"/>
                    <a:chExt cx="1554480" cy="1773392"/>
                  </a:xfrm>
                </p:grpSpPr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5CE82197-4CC5-E64F-2E8F-C903F2F773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01546" y="3177282"/>
                      <a:ext cx="0" cy="1645920"/>
                    </a:xfrm>
                    <a:prstGeom prst="line">
                      <a:avLst/>
                    </a:prstGeom>
                    <a:ln w="285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95F74209-51F0-072E-5560-6B1C68EFDA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3588592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48" name="Straight Connector 47">
                        <a:extLst>
                          <a:ext uri="{FF2B5EF4-FFF2-40B4-BE49-F238E27FC236}">
                            <a16:creationId xmlns:a16="http://schemas.microsoft.com/office/drawing/2014/main" id="{FF45A216-A3F7-D79E-3D23-8449B2286F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7C1CCB72-D4BE-EB37-7124-931459B355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Contracting</a:t>
                        </a:r>
                      </a:p>
                    </p:txBody>
                  </p:sp>
                </p:grpSp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D90172E7-BD3B-970E-CB9A-1985D3F03B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3868727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46" name="Straight Connector 45">
                        <a:extLst>
                          <a:ext uri="{FF2B5EF4-FFF2-40B4-BE49-F238E27FC236}">
                            <a16:creationId xmlns:a16="http://schemas.microsoft.com/office/drawing/2014/main" id="{A9C53523-38ED-8927-F132-B1A306826E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25F969A3-FD0B-81F5-5832-367139D12C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Litigation</a:t>
                        </a:r>
                      </a:p>
                    </p:txBody>
                  </p:sp>
                </p:grpSp>
                <p:grpSp>
                  <p:nvGrpSpPr>
                    <p:cNvPr id="37" name="Group 36">
                      <a:extLst>
                        <a:ext uri="{FF2B5EF4-FFF2-40B4-BE49-F238E27FC236}">
                          <a16:creationId xmlns:a16="http://schemas.microsoft.com/office/drawing/2014/main" id="{C7C33003-8EF1-2896-3775-DC25636155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148862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44" name="Straight Connector 43">
                        <a:extLst>
                          <a:ext uri="{FF2B5EF4-FFF2-40B4-BE49-F238E27FC236}">
                            <a16:creationId xmlns:a16="http://schemas.microsoft.com/office/drawing/2014/main" id="{FBE2A319-8784-7FAA-E2D1-EE8F55CC60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AAB78E9B-AF0C-D8AE-13BB-0194AFED05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Compliance</a:t>
                        </a:r>
                      </a:p>
                    </p:txBody>
                  </p:sp>
                </p:grpSp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52A4D5CC-68F0-5290-DEC6-CFFA21AEC6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428997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42" name="Straight Connector 41">
                        <a:extLst>
                          <a:ext uri="{FF2B5EF4-FFF2-40B4-BE49-F238E27FC236}">
                            <a16:creationId xmlns:a16="http://schemas.microsoft.com/office/drawing/2014/main" id="{0DF13B74-7754-92EF-4423-480DA36552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BBFCF0EA-E6FA-D481-C052-EE5D824BDF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TBD</a:t>
                        </a:r>
                      </a:p>
                    </p:txBody>
                  </p:sp>
                </p:grpSp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48E787F8-00AE-FC3B-5185-BF4AFD75FA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709134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DEA608CA-BC40-AF08-05C7-8AB6D43999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7F69A59B-6469-7FC0-7BCD-95A9E991C4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TBD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86DBB949-12EE-C534-E493-D4C94211B78B}"/>
                    </a:ext>
                  </a:extLst>
                </p:cNvPr>
                <p:cNvGrpSpPr/>
                <p:nvPr/>
              </p:nvGrpSpPr>
              <p:grpSpPr>
                <a:xfrm>
                  <a:off x="5178985" y="2767948"/>
                  <a:ext cx="1563924" cy="2111371"/>
                  <a:chOff x="5226446" y="2629932"/>
                  <a:chExt cx="1563924" cy="2111371"/>
                </a:xfrm>
              </p:grpSpPr>
              <p:sp>
                <p:nvSpPr>
                  <p:cNvPr id="8" name="Rectangle: Rounded Corners 7">
                    <a:extLst>
                      <a:ext uri="{FF2B5EF4-FFF2-40B4-BE49-F238E27FC236}">
                        <a16:creationId xmlns:a16="http://schemas.microsoft.com/office/drawing/2014/main" id="{A29A6996-BD59-8E75-97C1-42B0824FBB88}"/>
                      </a:ext>
                    </a:extLst>
                  </p:cNvPr>
                  <p:cNvSpPr/>
                  <p:nvPr/>
                </p:nvSpPr>
                <p:spPr>
                  <a:xfrm>
                    <a:off x="5235890" y="2629932"/>
                    <a:ext cx="1554480" cy="731520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Human Resources</a:t>
                    </a:r>
                  </a:p>
                </p:txBody>
              </p: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A5454A25-5793-659F-95D9-92BC3438F117}"/>
                      </a:ext>
                    </a:extLst>
                  </p:cNvPr>
                  <p:cNvGrpSpPr/>
                  <p:nvPr/>
                </p:nvGrpSpPr>
                <p:grpSpPr>
                  <a:xfrm>
                    <a:off x="5226446" y="2967911"/>
                    <a:ext cx="1554480" cy="1773392"/>
                    <a:chOff x="492920" y="3177282"/>
                    <a:chExt cx="1554480" cy="1773392"/>
                  </a:xfrm>
                </p:grpSpPr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D7FC90F2-7CBC-8808-40FF-9A78C85F8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01546" y="3177282"/>
                      <a:ext cx="0" cy="1645920"/>
                    </a:xfrm>
                    <a:prstGeom prst="line">
                      <a:avLst/>
                    </a:prstGeom>
                    <a:ln w="285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636F0A2F-8288-C332-4B6E-A6A24DA4B4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3588592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65" name="Straight Connector 64">
                        <a:extLst>
                          <a:ext uri="{FF2B5EF4-FFF2-40B4-BE49-F238E27FC236}">
                            <a16:creationId xmlns:a16="http://schemas.microsoft.com/office/drawing/2014/main" id="{DAF0F99C-FFF6-734C-3431-8535375FFD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040703D6-2500-32B0-9AD9-E9948F274B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HR Policies</a:t>
                        </a:r>
                      </a:p>
                    </p:txBody>
                  </p:sp>
                </p:grpSp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7774806A-48AA-23F3-6E5B-6852317CB6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3868727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63" name="Straight Connector 62">
                        <a:extLst>
                          <a:ext uri="{FF2B5EF4-FFF2-40B4-BE49-F238E27FC236}">
                            <a16:creationId xmlns:a16="http://schemas.microsoft.com/office/drawing/2014/main" id="{5726D11D-A339-4B5D-2EC5-030CC1F16E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8A70F36F-0D4C-72C4-0B13-D0A07EFCB5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Training</a:t>
                        </a:r>
                      </a:p>
                    </p:txBody>
                  </p:sp>
                </p:grpSp>
                <p:grpSp>
                  <p:nvGrpSpPr>
                    <p:cNvPr id="54" name="Group 53">
                      <a:extLst>
                        <a:ext uri="{FF2B5EF4-FFF2-40B4-BE49-F238E27FC236}">
                          <a16:creationId xmlns:a16="http://schemas.microsoft.com/office/drawing/2014/main" id="{12286303-CBB8-6500-D960-C4C5BB306E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148862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61" name="Straight Connector 60">
                        <a:extLst>
                          <a:ext uri="{FF2B5EF4-FFF2-40B4-BE49-F238E27FC236}">
                            <a16:creationId xmlns:a16="http://schemas.microsoft.com/office/drawing/2014/main" id="{BA8843E2-5EFA-0D62-1DB2-29E09899FE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B0452067-0C71-8F62-4BA9-ED59E20EC6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Benefits</a:t>
                        </a:r>
                      </a:p>
                    </p:txBody>
                  </p:sp>
                </p:grpSp>
                <p:grpSp>
                  <p:nvGrpSpPr>
                    <p:cNvPr id="55" name="Group 54">
                      <a:extLst>
                        <a:ext uri="{FF2B5EF4-FFF2-40B4-BE49-F238E27FC236}">
                          <a16:creationId xmlns:a16="http://schemas.microsoft.com/office/drawing/2014/main" id="{9F16CCB8-6A77-2EF1-E901-CC3EA8B12D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428997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59" name="Straight Connector 58">
                        <a:extLst>
                          <a:ext uri="{FF2B5EF4-FFF2-40B4-BE49-F238E27FC236}">
                            <a16:creationId xmlns:a16="http://schemas.microsoft.com/office/drawing/2014/main" id="{49460585-5AFB-5244-072A-EDA7998151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00A00D3B-491D-C187-75EA-A7C05A930F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Recruiting</a:t>
                        </a:r>
                      </a:p>
                    </p:txBody>
                  </p:sp>
                </p:grpSp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A66A3568-77CC-4855-AA98-DD8B5A81E0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709134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57" name="Straight Connector 56">
                        <a:extLst>
                          <a:ext uri="{FF2B5EF4-FFF2-40B4-BE49-F238E27FC236}">
                            <a16:creationId xmlns:a16="http://schemas.microsoft.com/office/drawing/2014/main" id="{8128F16F-44B1-B97A-C842-D78EBD4E24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994FD786-3BF9-280E-E594-9FB51877D5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Performance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396E2E87-B120-9C5E-4537-A7F621988BE3}"/>
                    </a:ext>
                  </a:extLst>
                </p:cNvPr>
                <p:cNvGrpSpPr/>
                <p:nvPr/>
              </p:nvGrpSpPr>
              <p:grpSpPr>
                <a:xfrm>
                  <a:off x="7196606" y="2767948"/>
                  <a:ext cx="1568061" cy="2111371"/>
                  <a:chOff x="7017627" y="2629932"/>
                  <a:chExt cx="1568061" cy="2111371"/>
                </a:xfrm>
              </p:grpSpPr>
              <p:sp>
                <p:nvSpPr>
                  <p:cNvPr id="9" name="Rectangle: Rounded Corners 8">
                    <a:extLst>
                      <a:ext uri="{FF2B5EF4-FFF2-40B4-BE49-F238E27FC236}">
                        <a16:creationId xmlns:a16="http://schemas.microsoft.com/office/drawing/2014/main" id="{80B3030D-D15C-8D72-CAC7-37C543E3145F}"/>
                      </a:ext>
                    </a:extLst>
                  </p:cNvPr>
                  <p:cNvSpPr/>
                  <p:nvPr/>
                </p:nvSpPr>
                <p:spPr>
                  <a:xfrm>
                    <a:off x="7031208" y="2629932"/>
                    <a:ext cx="1554480" cy="731520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Information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Technology</a:t>
                    </a:r>
                  </a:p>
                </p:txBody>
              </p: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E636DC06-73B8-57C7-9DC7-862CF953A482}"/>
                      </a:ext>
                    </a:extLst>
                  </p:cNvPr>
                  <p:cNvGrpSpPr/>
                  <p:nvPr/>
                </p:nvGrpSpPr>
                <p:grpSpPr>
                  <a:xfrm>
                    <a:off x="7017627" y="2967911"/>
                    <a:ext cx="1554480" cy="1773392"/>
                    <a:chOff x="492920" y="3177282"/>
                    <a:chExt cx="1554480" cy="1773392"/>
                  </a:xfrm>
                </p:grpSpPr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E4B0BD38-19DA-6FD2-3FFD-248F15A682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01546" y="3177282"/>
                      <a:ext cx="0" cy="1645920"/>
                    </a:xfrm>
                    <a:prstGeom prst="line">
                      <a:avLst/>
                    </a:prstGeom>
                    <a:ln w="285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9" name="Group 68">
                      <a:extLst>
                        <a:ext uri="{FF2B5EF4-FFF2-40B4-BE49-F238E27FC236}">
                          <a16:creationId xmlns:a16="http://schemas.microsoft.com/office/drawing/2014/main" id="{EDD7FB10-20D9-21C7-8150-4C648703F2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3588592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82" name="Straight Connector 81">
                        <a:extLst>
                          <a:ext uri="{FF2B5EF4-FFF2-40B4-BE49-F238E27FC236}">
                            <a16:creationId xmlns:a16="http://schemas.microsoft.com/office/drawing/2014/main" id="{6754B2E6-844F-9850-FD91-0A65E07F32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050C6B0A-986F-B3CB-1CBF-846913D439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Applications</a:t>
                        </a:r>
                      </a:p>
                    </p:txBody>
                  </p:sp>
                </p:grpSp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id="{091B4B78-A214-07C4-2368-69877B36C1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3868727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80" name="Straight Connector 79">
                        <a:extLst>
                          <a:ext uri="{FF2B5EF4-FFF2-40B4-BE49-F238E27FC236}">
                            <a16:creationId xmlns:a16="http://schemas.microsoft.com/office/drawing/2014/main" id="{BC174CAD-D4C6-BB0C-C191-05955CB181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1" name="Rectangle 80">
                        <a:extLst>
                          <a:ext uri="{FF2B5EF4-FFF2-40B4-BE49-F238E27FC236}">
                            <a16:creationId xmlns:a16="http://schemas.microsoft.com/office/drawing/2014/main" id="{3B4C79E0-EF5B-61DA-59E4-517849F1AB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Data Storage</a:t>
                        </a:r>
                      </a:p>
                    </p:txBody>
                  </p:sp>
                </p:grpSp>
                <p:grpSp>
                  <p:nvGrpSpPr>
                    <p:cNvPr id="71" name="Group 70">
                      <a:extLst>
                        <a:ext uri="{FF2B5EF4-FFF2-40B4-BE49-F238E27FC236}">
                          <a16:creationId xmlns:a16="http://schemas.microsoft.com/office/drawing/2014/main" id="{F9534F6B-0592-C28B-26C7-E1ABA7DE72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148862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78" name="Straight Connector 77">
                        <a:extLst>
                          <a:ext uri="{FF2B5EF4-FFF2-40B4-BE49-F238E27FC236}">
                            <a16:creationId xmlns:a16="http://schemas.microsoft.com/office/drawing/2014/main" id="{F9254EE4-E370-0818-849C-47744213BD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9" name="Rectangle 78">
                        <a:extLst>
                          <a:ext uri="{FF2B5EF4-FFF2-40B4-BE49-F238E27FC236}">
                            <a16:creationId xmlns:a16="http://schemas.microsoft.com/office/drawing/2014/main" id="{519F41EA-629F-A002-25E5-3E1AC70DA4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Hardware</a:t>
                        </a:r>
                      </a:p>
                    </p:txBody>
                  </p:sp>
                </p:grpSp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7DE828C4-2B66-77D5-AA5A-B6D53D7850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428997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76" name="Straight Connector 75">
                        <a:extLst>
                          <a:ext uri="{FF2B5EF4-FFF2-40B4-BE49-F238E27FC236}">
                            <a16:creationId xmlns:a16="http://schemas.microsoft.com/office/drawing/2014/main" id="{33B49F99-C692-EB75-4E1B-55EAC45695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" name="Rectangle 76">
                        <a:extLst>
                          <a:ext uri="{FF2B5EF4-FFF2-40B4-BE49-F238E27FC236}">
                            <a16:creationId xmlns:a16="http://schemas.microsoft.com/office/drawing/2014/main" id="{F59E0A57-2CD2-0AE5-011E-078296B2A3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Security</a:t>
                        </a:r>
                      </a:p>
                    </p:txBody>
                  </p:sp>
                </p:grpSp>
                <p:grpSp>
                  <p:nvGrpSpPr>
                    <p:cNvPr id="73" name="Group 72">
                      <a:extLst>
                        <a:ext uri="{FF2B5EF4-FFF2-40B4-BE49-F238E27FC236}">
                          <a16:creationId xmlns:a16="http://schemas.microsoft.com/office/drawing/2014/main" id="{51A58148-DF57-E8D2-63F6-093852436E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709134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74" name="Straight Connector 73">
                        <a:extLst>
                          <a:ext uri="{FF2B5EF4-FFF2-40B4-BE49-F238E27FC236}">
                            <a16:creationId xmlns:a16="http://schemas.microsoft.com/office/drawing/2014/main" id="{978DAD59-BF41-A1D6-8ABB-03214ACE90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5" name="Rectangle 74">
                        <a:extLst>
                          <a:ext uri="{FF2B5EF4-FFF2-40B4-BE49-F238E27FC236}">
                            <a16:creationId xmlns:a16="http://schemas.microsoft.com/office/drawing/2014/main" id="{4C313690-5203-7091-46C3-B8BDB64EAD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Integration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7CF381A-376C-8506-5C53-DD8BE901A69A}"/>
                    </a:ext>
                  </a:extLst>
                </p:cNvPr>
                <p:cNvGrpSpPr/>
                <p:nvPr/>
              </p:nvGrpSpPr>
              <p:grpSpPr>
                <a:xfrm>
                  <a:off x="9218366" y="2767948"/>
                  <a:ext cx="1562109" cy="2111371"/>
                  <a:chOff x="8812944" y="2629932"/>
                  <a:chExt cx="1562109" cy="2111371"/>
                </a:xfrm>
              </p:grpSpPr>
              <p:sp>
                <p:nvSpPr>
                  <p:cNvPr id="10" name="Rectangle: Rounded Corners 9">
                    <a:extLst>
                      <a:ext uri="{FF2B5EF4-FFF2-40B4-BE49-F238E27FC236}">
                        <a16:creationId xmlns:a16="http://schemas.microsoft.com/office/drawing/2014/main" id="{479F6658-625A-33C8-AC1C-D06ADFAFF517}"/>
                      </a:ext>
                    </a:extLst>
                  </p:cNvPr>
                  <p:cNvSpPr/>
                  <p:nvPr/>
                </p:nvSpPr>
                <p:spPr>
                  <a:xfrm>
                    <a:off x="8820573" y="2629932"/>
                    <a:ext cx="1554480" cy="731520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tx2">
                        <a:lumMod val="90000"/>
                        <a:lumOff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Operations</a:t>
                    </a:r>
                  </a:p>
                </p:txBody>
              </p: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C2B1B362-BC10-5EE5-FE2C-8D59582F0F8A}"/>
                      </a:ext>
                    </a:extLst>
                  </p:cNvPr>
                  <p:cNvGrpSpPr/>
                  <p:nvPr/>
                </p:nvGrpSpPr>
                <p:grpSpPr>
                  <a:xfrm>
                    <a:off x="8812944" y="2967911"/>
                    <a:ext cx="1554480" cy="1773392"/>
                    <a:chOff x="492920" y="3177282"/>
                    <a:chExt cx="1554480" cy="1773392"/>
                  </a:xfrm>
                </p:grpSpPr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C3F3BDBF-DFD8-346B-C107-153AF9E35B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01546" y="3177282"/>
                      <a:ext cx="0" cy="1645920"/>
                    </a:xfrm>
                    <a:prstGeom prst="line">
                      <a:avLst/>
                    </a:prstGeom>
                    <a:ln w="28575">
                      <a:solidFill>
                        <a:schemeClr val="bg2">
                          <a:lumMod val="1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576F65ED-E68A-7B3F-2BC9-E1A990C3E5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3588592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99" name="Straight Connector 98">
                        <a:extLst>
                          <a:ext uri="{FF2B5EF4-FFF2-40B4-BE49-F238E27FC236}">
                            <a16:creationId xmlns:a16="http://schemas.microsoft.com/office/drawing/2014/main" id="{FE2DC27B-C70B-26CB-445F-1B67CF952D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0" name="Rectangle 99">
                        <a:extLst>
                          <a:ext uri="{FF2B5EF4-FFF2-40B4-BE49-F238E27FC236}">
                            <a16:creationId xmlns:a16="http://schemas.microsoft.com/office/drawing/2014/main" id="{5F0F7468-852B-D796-C59F-E297B3F934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Services</a:t>
                        </a:r>
                      </a:p>
                    </p:txBody>
                  </p:sp>
                </p:grpSp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68DA8BB4-EB79-144B-9540-96AE0624A2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3868727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97" name="Straight Connector 96">
                        <a:extLst>
                          <a:ext uri="{FF2B5EF4-FFF2-40B4-BE49-F238E27FC236}">
                            <a16:creationId xmlns:a16="http://schemas.microsoft.com/office/drawing/2014/main" id="{4746C6DD-823C-1802-D17F-901A9BFA1D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D970E91B-C0A9-BC10-5C1D-4E70A6CDBE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Manufacturing</a:t>
                        </a:r>
                      </a:p>
                    </p:txBody>
                  </p:sp>
                </p:grpSp>
                <p:grpSp>
                  <p:nvGrpSpPr>
                    <p:cNvPr id="88" name="Group 87">
                      <a:extLst>
                        <a:ext uri="{FF2B5EF4-FFF2-40B4-BE49-F238E27FC236}">
                          <a16:creationId xmlns:a16="http://schemas.microsoft.com/office/drawing/2014/main" id="{46C707BF-839B-7AAA-F6CC-CF2BC7645F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148862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95" name="Straight Connector 94">
                        <a:extLst>
                          <a:ext uri="{FF2B5EF4-FFF2-40B4-BE49-F238E27FC236}">
                            <a16:creationId xmlns:a16="http://schemas.microsoft.com/office/drawing/2014/main" id="{E8EB46EC-75C8-BCE0-DE03-EA49282D12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B6FB8649-66D6-10BB-1C78-53045C1198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Supply Chain</a:t>
                        </a:r>
                      </a:p>
                    </p:txBody>
                  </p:sp>
                </p:grpSp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E81EEE06-B614-946B-7677-8B78FEF821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428997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93" name="Straight Connector 92">
                        <a:extLst>
                          <a:ext uri="{FF2B5EF4-FFF2-40B4-BE49-F238E27FC236}">
                            <a16:creationId xmlns:a16="http://schemas.microsoft.com/office/drawing/2014/main" id="{DE64A0B6-61BA-2CA0-63B6-18F64FE596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4" name="Rectangle 93">
                        <a:extLst>
                          <a:ext uri="{FF2B5EF4-FFF2-40B4-BE49-F238E27FC236}">
                            <a16:creationId xmlns:a16="http://schemas.microsoft.com/office/drawing/2014/main" id="{C24D4E65-9230-89C5-479F-A0DAE774E6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Engineering</a:t>
                        </a:r>
                      </a:p>
                    </p:txBody>
                  </p:sp>
                </p:grpSp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CB42994F-7E42-A3C1-2405-8E6C4460AC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2920" y="4709134"/>
                      <a:ext cx="1554480" cy="241540"/>
                      <a:chOff x="501546" y="3700730"/>
                      <a:chExt cx="1554480" cy="241540"/>
                    </a:xfrm>
                  </p:grpSpPr>
                  <p:cxnSp>
                    <p:nvCxnSpPr>
                      <p:cNvPr id="91" name="Straight Connector 90">
                        <a:extLst>
                          <a:ext uri="{FF2B5EF4-FFF2-40B4-BE49-F238E27FC236}">
                            <a16:creationId xmlns:a16="http://schemas.microsoft.com/office/drawing/2014/main" id="{E78C6759-1252-E4BC-1354-E0D7FA65B9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592986" y="3717008"/>
                        <a:ext cx="0" cy="18288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2" name="Rectangle 91">
                        <a:extLst>
                          <a:ext uri="{FF2B5EF4-FFF2-40B4-BE49-F238E27FC236}">
                            <a16:creationId xmlns:a16="http://schemas.microsoft.com/office/drawing/2014/main" id="{428AD4A0-B85D-1F68-C8AB-2375EFC7B1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426" y="3700730"/>
                        <a:ext cx="1371600" cy="24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0" rtlCol="0" anchor="ctr"/>
                      <a:lstStyle/>
                      <a:p>
                        <a:r>
                          <a:rPr lang="en-US" sz="1600" dirty="0">
                            <a:solidFill>
                              <a:schemeClr val="tx2">
                                <a:lumMod val="90000"/>
                                <a:lumOff val="1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Safety</a:t>
                        </a:r>
                      </a:p>
                    </p:txBody>
                  </p:sp>
                </p:grpSp>
              </p:grpSp>
            </p:grpSp>
          </p:grp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DB373E5-E9D5-E544-34EB-7DD2081D45E0}"/>
                </a:ext>
              </a:extLst>
            </p:cNvPr>
            <p:cNvSpPr txBox="1"/>
            <p:nvPr/>
          </p:nvSpPr>
          <p:spPr>
            <a:xfrm>
              <a:off x="1151371" y="5659219"/>
              <a:ext cx="9621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Cultural 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37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2C9B4-85D2-1C20-9E45-ECC405E14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C95B-E957-1BD2-8C25-13CEE908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4CAEE-B4DF-8B4A-090B-DA2AE1836E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Defines Success?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557DAC-516D-AB91-68C8-1254F9BB106A}"/>
              </a:ext>
            </a:extLst>
          </p:cNvPr>
          <p:cNvGrpSpPr/>
          <p:nvPr/>
        </p:nvGrpSpPr>
        <p:grpSpPr>
          <a:xfrm>
            <a:off x="793631" y="1761154"/>
            <a:ext cx="10266885" cy="2720768"/>
            <a:chOff x="793631" y="1761154"/>
            <a:chExt cx="10266885" cy="272076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2305525-98FD-928D-D58A-20B56E85B7C7}"/>
                </a:ext>
              </a:extLst>
            </p:cNvPr>
            <p:cNvGrpSpPr/>
            <p:nvPr/>
          </p:nvGrpSpPr>
          <p:grpSpPr>
            <a:xfrm>
              <a:off x="793631" y="1761154"/>
              <a:ext cx="2286000" cy="2720768"/>
              <a:chOff x="793631" y="1761154"/>
              <a:chExt cx="2286000" cy="2720768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783BC7B-A878-A7D2-EF13-0EB97A3E339A}"/>
                  </a:ext>
                </a:extLst>
              </p:cNvPr>
              <p:cNvSpPr/>
              <p:nvPr/>
            </p:nvSpPr>
            <p:spPr>
              <a:xfrm>
                <a:off x="793631" y="2195922"/>
                <a:ext cx="2286000" cy="2286000"/>
              </a:xfrm>
              <a:prstGeom prst="roundRect">
                <a:avLst/>
              </a:prstGeom>
              <a:blipFill>
                <a:blip r:embed="rId2"/>
                <a:stretch>
                  <a:fillRect l="5000" t="5000" r="5000" b="5000"/>
                </a:stretch>
              </a:blipFill>
              <a:ln w="571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0FBF34A-3F72-4FAD-8406-14D6DA381ECB}"/>
                  </a:ext>
                </a:extLst>
              </p:cNvPr>
              <p:cNvSpPr/>
              <p:nvPr/>
            </p:nvSpPr>
            <p:spPr>
              <a:xfrm>
                <a:off x="793631" y="1761154"/>
                <a:ext cx="2286000" cy="45720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SCOPE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417F330-CE55-C01C-A5D7-05B403B2092A}"/>
                </a:ext>
              </a:extLst>
            </p:cNvPr>
            <p:cNvGrpSpPr/>
            <p:nvPr/>
          </p:nvGrpSpPr>
          <p:grpSpPr>
            <a:xfrm>
              <a:off x="3453926" y="1761154"/>
              <a:ext cx="2286000" cy="2720768"/>
              <a:chOff x="3977260" y="1761154"/>
              <a:chExt cx="2286000" cy="272076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B4D106E-40E3-1EB4-89A0-0F3B2C017A1F}"/>
                  </a:ext>
                </a:extLst>
              </p:cNvPr>
              <p:cNvSpPr/>
              <p:nvPr/>
            </p:nvSpPr>
            <p:spPr>
              <a:xfrm>
                <a:off x="3977260" y="2195922"/>
                <a:ext cx="2286000" cy="2286000"/>
              </a:xfrm>
              <a:prstGeom prst="roundRect">
                <a:avLst/>
              </a:prstGeom>
              <a:blipFill>
                <a:blip r:embed="rId3"/>
                <a:stretch>
                  <a:fillRect l="5000" t="5000" r="5000" b="5000"/>
                </a:stretch>
              </a:blipFill>
              <a:ln w="571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348AB04-146B-6FE7-C8B9-1FDD17DEA6AF}"/>
                  </a:ext>
                </a:extLst>
              </p:cNvPr>
              <p:cNvSpPr/>
              <p:nvPr/>
            </p:nvSpPr>
            <p:spPr>
              <a:xfrm>
                <a:off x="3977260" y="1761154"/>
                <a:ext cx="2286000" cy="45720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COST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6064E8E-F330-9AB6-39FB-DF97138EE6F8}"/>
                </a:ext>
              </a:extLst>
            </p:cNvPr>
            <p:cNvGrpSpPr/>
            <p:nvPr/>
          </p:nvGrpSpPr>
          <p:grpSpPr>
            <a:xfrm>
              <a:off x="6114221" y="1761154"/>
              <a:ext cx="2286000" cy="2720768"/>
              <a:chOff x="6073963" y="1761154"/>
              <a:chExt cx="2286000" cy="2720768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DE51FE0-3267-63B2-164F-F01FA78189FB}"/>
                  </a:ext>
                </a:extLst>
              </p:cNvPr>
              <p:cNvSpPr/>
              <p:nvPr/>
            </p:nvSpPr>
            <p:spPr>
              <a:xfrm>
                <a:off x="6073963" y="2195922"/>
                <a:ext cx="2286000" cy="2286000"/>
              </a:xfrm>
              <a:prstGeom prst="roundRect">
                <a:avLst/>
              </a:prstGeom>
              <a:blipFill>
                <a:blip r:embed="rId4"/>
                <a:stretch>
                  <a:fillRect l="5000" t="5000" r="5000" b="5000"/>
                </a:stretch>
              </a:blipFill>
              <a:ln w="571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F343AFB-8968-5246-030D-79D9F811068C}"/>
                  </a:ext>
                </a:extLst>
              </p:cNvPr>
              <p:cNvSpPr/>
              <p:nvPr/>
            </p:nvSpPr>
            <p:spPr>
              <a:xfrm>
                <a:off x="6073963" y="1761154"/>
                <a:ext cx="2286000" cy="45720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SCHEDULE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0A38E66-B1B1-1B57-0D6E-3C8240EAF948}"/>
                </a:ext>
              </a:extLst>
            </p:cNvPr>
            <p:cNvGrpSpPr/>
            <p:nvPr/>
          </p:nvGrpSpPr>
          <p:grpSpPr>
            <a:xfrm>
              <a:off x="8774516" y="1761154"/>
              <a:ext cx="2286000" cy="2720768"/>
              <a:chOff x="8170666" y="1761154"/>
              <a:chExt cx="2286000" cy="2720768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D88FF8-37DE-A547-FB89-69E8FED6F575}"/>
                  </a:ext>
                </a:extLst>
              </p:cNvPr>
              <p:cNvSpPr/>
              <p:nvPr/>
            </p:nvSpPr>
            <p:spPr>
              <a:xfrm>
                <a:off x="8170666" y="2195922"/>
                <a:ext cx="2286000" cy="2286000"/>
              </a:xfrm>
              <a:prstGeom prst="roundRect">
                <a:avLst/>
              </a:prstGeom>
              <a:blipFill>
                <a:blip r:embed="rId5"/>
                <a:stretch>
                  <a:fillRect l="5000" t="5000" r="5000" b="5000"/>
                </a:stretch>
              </a:blipFill>
              <a:ln w="571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6784C54-F539-137E-91D0-0164CE759855}"/>
                  </a:ext>
                </a:extLst>
              </p:cNvPr>
              <p:cNvSpPr/>
              <p:nvPr/>
            </p:nvSpPr>
            <p:spPr>
              <a:xfrm>
                <a:off x="8170666" y="1761154"/>
                <a:ext cx="2286000" cy="45720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VALUE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47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37096-FAE1-0E0A-5833-CAEDE68D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Value?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8AF80D-90BC-8378-259E-C8714EA18AB7}"/>
              </a:ext>
            </a:extLst>
          </p:cNvPr>
          <p:cNvGrpSpPr/>
          <p:nvPr/>
        </p:nvGrpSpPr>
        <p:grpSpPr>
          <a:xfrm>
            <a:off x="1932316" y="1711501"/>
            <a:ext cx="7601598" cy="1717499"/>
            <a:chOff x="1604512" y="1377776"/>
            <a:chExt cx="7601598" cy="17174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442DD68-FF6E-4F49-E6A1-0E407031339F}"/>
                </a:ext>
              </a:extLst>
            </p:cNvPr>
            <p:cNvGrpSpPr/>
            <p:nvPr/>
          </p:nvGrpSpPr>
          <p:grpSpPr>
            <a:xfrm>
              <a:off x="1604512" y="1377776"/>
              <a:ext cx="1554480" cy="1717499"/>
              <a:chOff x="1069675" y="1216325"/>
              <a:chExt cx="1554480" cy="1717499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A050E8C-F004-87A6-4820-1F0A4B108A91}"/>
                  </a:ext>
                </a:extLst>
              </p:cNvPr>
              <p:cNvSpPr/>
              <p:nvPr/>
            </p:nvSpPr>
            <p:spPr>
              <a:xfrm>
                <a:off x="1069675" y="1216325"/>
                <a:ext cx="1554480" cy="1554480"/>
              </a:xfrm>
              <a:prstGeom prst="ellipse">
                <a:avLst/>
              </a:prstGeom>
              <a:blipFill>
                <a:blip r:embed="rId2"/>
                <a:stretch>
                  <a:fillRect l="5000" t="5000" r="5000" b="5000"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F85F1C-5591-BD45-1FD7-A7EBB25C1118}"/>
                  </a:ext>
                </a:extLst>
              </p:cNvPr>
              <p:cNvSpPr/>
              <p:nvPr/>
            </p:nvSpPr>
            <p:spPr>
              <a:xfrm>
                <a:off x="1069675" y="1699384"/>
                <a:ext cx="1554480" cy="1234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ArchDown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User Experience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F6A2992-1784-4259-69FC-E4C8D1172932}"/>
                </a:ext>
              </a:extLst>
            </p:cNvPr>
            <p:cNvGrpSpPr/>
            <p:nvPr/>
          </p:nvGrpSpPr>
          <p:grpSpPr>
            <a:xfrm>
              <a:off x="3620218" y="1377776"/>
              <a:ext cx="1554480" cy="1717499"/>
              <a:chOff x="1069675" y="1216325"/>
              <a:chExt cx="1554480" cy="171749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6FF9958-302B-377D-9692-B4B0CA05F331}"/>
                  </a:ext>
                </a:extLst>
              </p:cNvPr>
              <p:cNvSpPr/>
              <p:nvPr/>
            </p:nvSpPr>
            <p:spPr>
              <a:xfrm>
                <a:off x="1069675" y="1216325"/>
                <a:ext cx="1554480" cy="1554480"/>
              </a:xfrm>
              <a:prstGeom prst="ellipse">
                <a:avLst/>
              </a:prstGeom>
              <a:blipFill>
                <a:blip r:embed="rId3"/>
                <a:stretch>
                  <a:fillRect l="5000" t="5000" r="5000" b="5000"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AAFF928-EAD4-A27A-7831-296F2C8A8BD9}"/>
                  </a:ext>
                </a:extLst>
              </p:cNvPr>
              <p:cNvSpPr/>
              <p:nvPr/>
            </p:nvSpPr>
            <p:spPr>
              <a:xfrm>
                <a:off x="1069675" y="1699384"/>
                <a:ext cx="1554480" cy="1234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ArchDown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Market Expansion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0F5AC4-4ED4-D99F-8B03-8F58D4EBFBF4}"/>
                </a:ext>
              </a:extLst>
            </p:cNvPr>
            <p:cNvGrpSpPr/>
            <p:nvPr/>
          </p:nvGrpSpPr>
          <p:grpSpPr>
            <a:xfrm>
              <a:off x="5635924" y="1377776"/>
              <a:ext cx="1554480" cy="1717499"/>
              <a:chOff x="1069675" y="1216325"/>
              <a:chExt cx="1554480" cy="171749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6861EF8-3DF2-2DB0-5400-62AA154A2186}"/>
                  </a:ext>
                </a:extLst>
              </p:cNvPr>
              <p:cNvSpPr/>
              <p:nvPr/>
            </p:nvSpPr>
            <p:spPr>
              <a:xfrm>
                <a:off x="1069675" y="1216325"/>
                <a:ext cx="1554480" cy="1554480"/>
              </a:xfrm>
              <a:prstGeom prst="ellipse">
                <a:avLst/>
              </a:prstGeom>
              <a:blipFill dpi="0" rotWithShape="1">
                <a:blip r:embed="rId4"/>
                <a:srcRect/>
                <a:stretch>
                  <a:fillRect l="8000" t="8000" r="8000" b="8000"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2AA587C-7CCA-A42A-2BD9-B6DEAD3E5415}"/>
                  </a:ext>
                </a:extLst>
              </p:cNvPr>
              <p:cNvSpPr/>
              <p:nvPr/>
            </p:nvSpPr>
            <p:spPr>
              <a:xfrm>
                <a:off x="1069675" y="1699384"/>
                <a:ext cx="1554480" cy="1234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ArchDown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Cost Reduction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1A612A-3DE8-5102-5488-2591D1DD8180}"/>
                </a:ext>
              </a:extLst>
            </p:cNvPr>
            <p:cNvGrpSpPr/>
            <p:nvPr/>
          </p:nvGrpSpPr>
          <p:grpSpPr>
            <a:xfrm>
              <a:off x="7651630" y="1377776"/>
              <a:ext cx="1554480" cy="1717499"/>
              <a:chOff x="1069675" y="1216325"/>
              <a:chExt cx="1554480" cy="171749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BE20E6F-C06D-ED18-8573-A45DD9B6ECB8}"/>
                  </a:ext>
                </a:extLst>
              </p:cNvPr>
              <p:cNvSpPr/>
              <p:nvPr/>
            </p:nvSpPr>
            <p:spPr>
              <a:xfrm>
                <a:off x="1069675" y="1216325"/>
                <a:ext cx="1554480" cy="1554480"/>
              </a:xfrm>
              <a:prstGeom prst="ellipse">
                <a:avLst/>
              </a:prstGeom>
              <a:blipFill>
                <a:blip r:embed="rId5"/>
                <a:stretch>
                  <a:fillRect l="5000" t="5000" r="5000" b="5000"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A7E5F3-E271-0E27-0CF0-5AD5B639645A}"/>
                  </a:ext>
                </a:extLst>
              </p:cNvPr>
              <p:cNvSpPr/>
              <p:nvPr/>
            </p:nvSpPr>
            <p:spPr>
              <a:xfrm>
                <a:off x="1069675" y="1699384"/>
                <a:ext cx="1554480" cy="1234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ArchDown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Quality Gains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D2FA51E-858C-F6CF-654B-8B45D16426DB}"/>
              </a:ext>
            </a:extLst>
          </p:cNvPr>
          <p:cNvSpPr txBox="1"/>
          <p:nvPr/>
        </p:nvSpPr>
        <p:spPr>
          <a:xfrm>
            <a:off x="987469" y="4149599"/>
            <a:ext cx="9621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an incremental gain do in these areas?</a:t>
            </a:r>
          </a:p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other categories define value?</a:t>
            </a:r>
          </a:p>
        </p:txBody>
      </p:sp>
    </p:spTree>
    <p:extLst>
      <p:ext uri="{BB962C8B-B14F-4D97-AF65-F5344CB8AC3E}">
        <p14:creationId xmlns:p14="http://schemas.microsoft.com/office/powerpoint/2010/main" val="31793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EAF3-7159-67EE-4A38-BDE9C072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Methodologies with Different Approach's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D0859-7187-F31C-69CB-E8935ADEEB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Standard/Waterfall Project or Agile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DAE39A-B4FC-FA83-03EB-E0AA5D622063}"/>
              </a:ext>
            </a:extLst>
          </p:cNvPr>
          <p:cNvGrpSpPr/>
          <p:nvPr/>
        </p:nvGrpSpPr>
        <p:grpSpPr>
          <a:xfrm>
            <a:off x="1190445" y="1579865"/>
            <a:ext cx="9811112" cy="3911979"/>
            <a:chOff x="1190445" y="1405693"/>
            <a:chExt cx="9811112" cy="391197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AAECD2C-33B5-CB30-D492-70AF1573592A}"/>
                </a:ext>
              </a:extLst>
            </p:cNvPr>
            <p:cNvGrpSpPr/>
            <p:nvPr/>
          </p:nvGrpSpPr>
          <p:grpSpPr>
            <a:xfrm>
              <a:off x="1190445" y="1405693"/>
              <a:ext cx="4572000" cy="3911979"/>
              <a:chOff x="1190445" y="1405693"/>
              <a:chExt cx="4572000" cy="391197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39CEF40-00DC-91AF-9446-0B1BD41C3D0D}"/>
                  </a:ext>
                </a:extLst>
              </p:cNvPr>
              <p:cNvGrpSpPr/>
              <p:nvPr/>
            </p:nvGrpSpPr>
            <p:grpSpPr>
              <a:xfrm>
                <a:off x="1190445" y="1405693"/>
                <a:ext cx="4572000" cy="1828800"/>
                <a:chOff x="1190445" y="1449238"/>
                <a:chExt cx="4572000" cy="1828800"/>
              </a:xfrm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44D7C471-1803-B934-C25C-4B15B0BACAE0}"/>
                    </a:ext>
                  </a:extLst>
                </p:cNvPr>
                <p:cNvSpPr/>
                <p:nvPr/>
              </p:nvSpPr>
              <p:spPr>
                <a:xfrm>
                  <a:off x="1190445" y="1449238"/>
                  <a:ext cx="4572000" cy="1828800"/>
                </a:xfrm>
                <a:prstGeom prst="roundRect">
                  <a:avLst/>
                </a:prstGeom>
                <a:noFill/>
                <a:ln w="3810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8" name="Picture 7" descr="A group of people in a circle&#10;&#10;Description automatically generated">
                  <a:extLst>
                    <a:ext uri="{FF2B5EF4-FFF2-40B4-BE49-F238E27FC236}">
                      <a16:creationId xmlns:a16="http://schemas.microsoft.com/office/drawing/2014/main" id="{E0AF1824-3B30-980F-88BB-ADBBA7798C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165" y="2072637"/>
                  <a:ext cx="4480560" cy="1013302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9EA93ECB-0991-FD0D-83C2-8DEB9CC99840}"/>
                    </a:ext>
                  </a:extLst>
                </p:cNvPr>
                <p:cNvGrpSpPr/>
                <p:nvPr/>
              </p:nvGrpSpPr>
              <p:grpSpPr>
                <a:xfrm>
                  <a:off x="2046108" y="1524457"/>
                  <a:ext cx="2860674" cy="316320"/>
                  <a:chOff x="4391887" y="3787137"/>
                  <a:chExt cx="2860674" cy="316320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E6403553-729B-8DD8-0643-8604E34871D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6850856" y="3874857"/>
                    <a:ext cx="401705" cy="228600"/>
                    <a:chOff x="4402519" y="3901437"/>
                    <a:chExt cx="401705" cy="228600"/>
                  </a:xfrm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16900EDE-2CC8-565D-DB40-CEF70AA4FC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1616" y="3901437"/>
                      <a:ext cx="292608" cy="228600"/>
                    </a:xfrm>
                    <a:prstGeom prst="rect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" name="Arrow: Pentagon 23">
                      <a:extLst>
                        <a:ext uri="{FF2B5EF4-FFF2-40B4-BE49-F238E27FC236}">
                          <a16:creationId xmlns:a16="http://schemas.microsoft.com/office/drawing/2014/main" id="{75A806F3-60D7-A8BA-9A1A-5C46572D7F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2519" y="3901437"/>
                      <a:ext cx="274320" cy="228600"/>
                    </a:xfrm>
                    <a:prstGeom prst="homePlat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E9616484-D3D5-C201-A8D4-B4DE746AED7E}"/>
                      </a:ext>
                    </a:extLst>
                  </p:cNvPr>
                  <p:cNvGrpSpPr/>
                  <p:nvPr/>
                </p:nvGrpSpPr>
                <p:grpSpPr>
                  <a:xfrm>
                    <a:off x="4391887" y="3787137"/>
                    <a:ext cx="2529948" cy="316320"/>
                    <a:chOff x="4391887" y="3787137"/>
                    <a:chExt cx="2529948" cy="316320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0EECC567-EE46-7CE3-0871-FC8D506664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91887" y="3874857"/>
                      <a:ext cx="401705" cy="228600"/>
                      <a:chOff x="4402519" y="3901437"/>
                      <a:chExt cx="401705" cy="228600"/>
                    </a:xfrm>
                  </p:grpSpPr>
                  <p:sp>
                    <p:nvSpPr>
                      <p:cNvPr id="19" name="Rectangle 18">
                        <a:extLst>
                          <a:ext uri="{FF2B5EF4-FFF2-40B4-BE49-F238E27FC236}">
                            <a16:creationId xmlns:a16="http://schemas.microsoft.com/office/drawing/2014/main" id="{954AD359-DA49-E341-36DA-83CF3C1BA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11616" y="3901437"/>
                        <a:ext cx="292608" cy="2286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" name="Arrow: Pentagon 19">
                        <a:extLst>
                          <a:ext uri="{FF2B5EF4-FFF2-40B4-BE49-F238E27FC236}">
                            <a16:creationId xmlns:a16="http://schemas.microsoft.com/office/drawing/2014/main" id="{CADAF130-79A1-C39A-BC04-DF397C2E81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02519" y="3901437"/>
                        <a:ext cx="274320" cy="228600"/>
                      </a:xfrm>
                      <a:prstGeom prst="homePlate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09DE7D87-9331-2C39-C5F6-FF2ABA8DEC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27275" y="3787137"/>
                      <a:ext cx="2194560" cy="228600"/>
                    </a:xfrm>
                    <a:prstGeom prst="rect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b="1" cap="all" dirty="0"/>
                        <a:t>Standard Project Method</a:t>
                      </a:r>
                    </a:p>
                  </p:txBody>
                </p:sp>
              </p:grpSp>
            </p:grp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BA0B4E-8681-6F9B-8F15-C8E55A40B956}"/>
                  </a:ext>
                </a:extLst>
              </p:cNvPr>
              <p:cNvSpPr/>
              <p:nvPr/>
            </p:nvSpPr>
            <p:spPr>
              <a:xfrm>
                <a:off x="1190445" y="3397432"/>
                <a:ext cx="4572000" cy="19202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Starts from Nothing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Delivers a Minimum Viable Product (MVP)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Clearly Defined Objectives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Experienced Resources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Longer Durations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Larger Project Teams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Dispersed Resources (Possible Time Zones)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16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DA6171D-E762-3D6F-65A6-5FB86DF91AE1}"/>
                </a:ext>
              </a:extLst>
            </p:cNvPr>
            <p:cNvGrpSpPr/>
            <p:nvPr/>
          </p:nvGrpSpPr>
          <p:grpSpPr>
            <a:xfrm>
              <a:off x="6429557" y="1405693"/>
              <a:ext cx="4572000" cy="3911979"/>
              <a:chOff x="6429557" y="1405693"/>
              <a:chExt cx="4572000" cy="391197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D388BB2-3B33-2D42-5BC0-EAD751591DF2}"/>
                  </a:ext>
                </a:extLst>
              </p:cNvPr>
              <p:cNvGrpSpPr/>
              <p:nvPr/>
            </p:nvGrpSpPr>
            <p:grpSpPr>
              <a:xfrm>
                <a:off x="6429557" y="1405693"/>
                <a:ext cx="4572000" cy="1828800"/>
                <a:chOff x="6429557" y="1449238"/>
                <a:chExt cx="4572000" cy="1828800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7D3AB68-A020-0936-A064-D65042A32F38}"/>
                    </a:ext>
                  </a:extLst>
                </p:cNvPr>
                <p:cNvSpPr/>
                <p:nvPr/>
              </p:nvSpPr>
              <p:spPr>
                <a:xfrm>
                  <a:off x="6429557" y="1449238"/>
                  <a:ext cx="4572000" cy="1828800"/>
                </a:xfrm>
                <a:prstGeom prst="roundRect">
                  <a:avLst/>
                </a:prstGeom>
                <a:noFill/>
                <a:ln w="3810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8" name="Picture 27" descr="A diagram of a software development process&#10;&#10;Description automatically generated">
                  <a:extLst>
                    <a:ext uri="{FF2B5EF4-FFF2-40B4-BE49-F238E27FC236}">
                      <a16:creationId xmlns:a16="http://schemas.microsoft.com/office/drawing/2014/main" id="{393C180B-2F35-A1A0-53E7-243A784340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9921" y="1892401"/>
                  <a:ext cx="3811272" cy="1325880"/>
                </a:xfrm>
                <a:prstGeom prst="rect">
                  <a:avLst/>
                </a:prstGeom>
              </p:spPr>
            </p:pic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BA5FBD8F-D5B4-A9EC-F2DF-7F3811A5AE94}"/>
                    </a:ext>
                  </a:extLst>
                </p:cNvPr>
                <p:cNvGrpSpPr/>
                <p:nvPr/>
              </p:nvGrpSpPr>
              <p:grpSpPr>
                <a:xfrm>
                  <a:off x="7285220" y="1524457"/>
                  <a:ext cx="2860674" cy="316320"/>
                  <a:chOff x="4391887" y="3787137"/>
                  <a:chExt cx="2860674" cy="316320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844994F8-A4F5-DA08-EDA1-CDAC0731E76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6850856" y="3874857"/>
                    <a:ext cx="401705" cy="228600"/>
                    <a:chOff x="4402519" y="3901437"/>
                    <a:chExt cx="401705" cy="22860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DA6BDD3C-567D-7CAA-AD83-A7C3B3661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1616" y="3901437"/>
                      <a:ext cx="292608" cy="228600"/>
                    </a:xfrm>
                    <a:prstGeom prst="rect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" name="Arrow: Pentagon 36">
                      <a:extLst>
                        <a:ext uri="{FF2B5EF4-FFF2-40B4-BE49-F238E27FC236}">
                          <a16:creationId xmlns:a16="http://schemas.microsoft.com/office/drawing/2014/main" id="{3B818F08-6003-EE2D-E9DB-D84F4EDF30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2519" y="3901437"/>
                      <a:ext cx="274320" cy="228600"/>
                    </a:xfrm>
                    <a:prstGeom prst="homePlat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2AC3AB5A-4758-4DDB-387D-C46C335A07C6}"/>
                      </a:ext>
                    </a:extLst>
                  </p:cNvPr>
                  <p:cNvGrpSpPr/>
                  <p:nvPr/>
                </p:nvGrpSpPr>
                <p:grpSpPr>
                  <a:xfrm>
                    <a:off x="4391887" y="3787137"/>
                    <a:ext cx="2529948" cy="316320"/>
                    <a:chOff x="4391887" y="3787137"/>
                    <a:chExt cx="2529948" cy="316320"/>
                  </a:xfrm>
                </p:grpSpPr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B477F854-9D8E-59C1-3B36-9F10484925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91887" y="3874857"/>
                      <a:ext cx="401705" cy="228600"/>
                      <a:chOff x="4402519" y="3901437"/>
                      <a:chExt cx="401705" cy="228600"/>
                    </a:xfrm>
                  </p:grpSpPr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850C5FF1-A62D-8127-E7F6-5EADFF0AA8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11616" y="3901437"/>
                        <a:ext cx="292608" cy="2286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" name="Arrow: Pentagon 34">
                        <a:extLst>
                          <a:ext uri="{FF2B5EF4-FFF2-40B4-BE49-F238E27FC236}">
                            <a16:creationId xmlns:a16="http://schemas.microsoft.com/office/drawing/2014/main" id="{80B3A077-244E-AF1D-1B95-7D21998880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02519" y="3901437"/>
                        <a:ext cx="274320" cy="228600"/>
                      </a:xfrm>
                      <a:prstGeom prst="homePlate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C1CC1E4B-5DEF-79C2-5A44-5551E9E71A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27275" y="3787137"/>
                      <a:ext cx="2194560" cy="228600"/>
                    </a:xfrm>
                    <a:prstGeom prst="rect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b="1" cap="all" dirty="0"/>
                        <a:t>Agile Method</a:t>
                      </a:r>
                    </a:p>
                  </p:txBody>
                </p:sp>
              </p:grpSp>
            </p:grp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ED2501A-32B5-D70C-0DBF-BD1B22D125AC}"/>
                  </a:ext>
                </a:extLst>
              </p:cNvPr>
              <p:cNvSpPr/>
              <p:nvPr/>
            </p:nvSpPr>
            <p:spPr>
              <a:xfrm>
                <a:off x="6429557" y="3397432"/>
                <a:ext cx="4572000" cy="19202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Agile comes from Lean Methodologies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Minimum Viable Product (MVP) Exists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Short Iterations to Deliver Value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A Pipeline of Ideas Ready to Go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User Stories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Smaller Consistently Changing Teams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Teams are Closer, if not Collocated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16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757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diagram of a software development process&#10;&#10;Description automatically generated">
            <a:extLst>
              <a:ext uri="{FF2B5EF4-FFF2-40B4-BE49-F238E27FC236}">
                <a16:creationId xmlns:a16="http://schemas.microsoft.com/office/drawing/2014/main" id="{8CCF82CE-5345-3EB9-00E1-3AF60337EC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09" y="798099"/>
            <a:ext cx="8537385" cy="5691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CAFBF4-CBA0-8168-A9A5-419670AD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Narrowing the Knowledge Gap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FCBA7-F666-9DF6-B334-1F69FEE246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Waterfall &gt; Standard &gt; Regular Project Management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5B72B93-372E-2892-C21E-EEF874D3D178}"/>
              </a:ext>
            </a:extLst>
          </p:cNvPr>
          <p:cNvGrpSpPr/>
          <p:nvPr/>
        </p:nvGrpSpPr>
        <p:grpSpPr>
          <a:xfrm>
            <a:off x="1181470" y="1506728"/>
            <a:ext cx="8985121" cy="4690458"/>
            <a:chOff x="1319492" y="1321886"/>
            <a:chExt cx="8985121" cy="469045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E66FDC-C8F2-9CF4-19CD-9CE72C012B6A}"/>
                </a:ext>
              </a:extLst>
            </p:cNvPr>
            <p:cNvGrpSpPr/>
            <p:nvPr/>
          </p:nvGrpSpPr>
          <p:grpSpPr>
            <a:xfrm>
              <a:off x="2036029" y="1337900"/>
              <a:ext cx="8229600" cy="3929851"/>
              <a:chOff x="1670265" y="1398861"/>
              <a:chExt cx="8229600" cy="392985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D60FCA1-B044-43F4-0ED3-9FEE12885F73}"/>
                  </a:ext>
                </a:extLst>
              </p:cNvPr>
              <p:cNvGrpSpPr/>
              <p:nvPr/>
            </p:nvGrpSpPr>
            <p:grpSpPr>
              <a:xfrm>
                <a:off x="1670265" y="1398861"/>
                <a:ext cx="8229600" cy="1645920"/>
                <a:chOff x="1079371" y="327204"/>
                <a:chExt cx="8851470" cy="2452607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910E47DD-7E41-4FE0-320F-74BF5BA49AF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079371" y="327204"/>
                  <a:ext cx="8851470" cy="2452607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  <a:round/>
                  <a:headEnd type="none" w="med" len="med"/>
                  <a:tailEnd type="none" w="med" len="sm"/>
                </a:ln>
                <a:effectLst/>
              </p:spPr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B19FCA09-9921-04A3-4B56-7ADF7B383E7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54387" y="765031"/>
                  <a:ext cx="7276454" cy="201478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sm"/>
                </a:ln>
                <a:effectLst/>
              </p:spPr>
            </p:cxn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A5FEF26-D980-A04E-1215-B2B99B4167AF}"/>
                  </a:ext>
                </a:extLst>
              </p:cNvPr>
              <p:cNvGrpSpPr/>
              <p:nvPr/>
            </p:nvGrpSpPr>
            <p:grpSpPr>
              <a:xfrm>
                <a:off x="1670265" y="3682792"/>
                <a:ext cx="8229600" cy="1645920"/>
                <a:chOff x="1079371" y="3403618"/>
                <a:chExt cx="8851470" cy="241386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263C905-C9FF-A434-C949-0D65FEB1EC2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079371" y="3403618"/>
                  <a:ext cx="8851470" cy="241386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tx2">
                      <a:lumMod val="75000"/>
                      <a:lumOff val="25000"/>
                    </a:schemeClr>
                  </a:solidFill>
                  <a:prstDash val="dash"/>
                  <a:round/>
                  <a:headEnd type="none" w="med" len="med"/>
                  <a:tailEnd type="none" w="med" len="sm"/>
                </a:ln>
                <a:effectLst/>
              </p:spPr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F9063218-9F69-1DD4-C8BE-96F1E284350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654387" y="3403618"/>
                  <a:ext cx="7276454" cy="198378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sm"/>
                </a:ln>
                <a:effectLst/>
              </p:spPr>
            </p:cxnSp>
          </p:grp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262F0D1-E650-2529-70D2-D997FED720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6029" y="1337900"/>
              <a:ext cx="0" cy="39319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ysDash"/>
              <a:round/>
              <a:headEnd type="triangle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9FEFBB4-C094-423B-63A4-1C1E5D2C2D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97431" y="1429338"/>
              <a:ext cx="0" cy="37490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ysDash"/>
              <a:round/>
              <a:headEnd type="triangle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7E1E52-FD74-5A28-192D-38DAA5CB3F4F}"/>
                </a:ext>
              </a:extLst>
            </p:cNvPr>
            <p:cNvSpPr txBox="1"/>
            <p:nvPr/>
          </p:nvSpPr>
          <p:spPr>
            <a:xfrm rot="16200000">
              <a:off x="396636" y="3146664"/>
              <a:ext cx="3657600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Ideation / Commercial Notification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33AAC7-BBED-EE82-EF44-0D431E4F48A9}"/>
                </a:ext>
              </a:extLst>
            </p:cNvPr>
            <p:cNvGrpSpPr/>
            <p:nvPr/>
          </p:nvGrpSpPr>
          <p:grpSpPr>
            <a:xfrm>
              <a:off x="1319492" y="1321886"/>
              <a:ext cx="549772" cy="3993508"/>
              <a:chOff x="509590" y="1739900"/>
              <a:chExt cx="549772" cy="399350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98644C-B182-1A45-52F6-C4F8C6936965}"/>
                  </a:ext>
                </a:extLst>
              </p:cNvPr>
              <p:cNvSpPr txBox="1"/>
              <p:nvPr/>
            </p:nvSpPr>
            <p:spPr>
              <a:xfrm rot="16200000">
                <a:off x="-132253" y="3551423"/>
                <a:ext cx="16530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Knowledge Gap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D7CDB52-4B87-FDA2-2D09-48A982B0419F}"/>
                  </a:ext>
                </a:extLst>
              </p:cNvPr>
              <p:cNvCxnSpPr/>
              <p:nvPr/>
            </p:nvCxnSpPr>
            <p:spPr bwMode="auto">
              <a:xfrm flipV="1">
                <a:off x="694255" y="1739900"/>
                <a:ext cx="0" cy="109728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407E490-B9C2-2061-D9F4-84951A3A4A30}"/>
                  </a:ext>
                </a:extLst>
              </p:cNvPr>
              <p:cNvCxnSpPr/>
              <p:nvPr/>
            </p:nvCxnSpPr>
            <p:spPr bwMode="auto">
              <a:xfrm>
                <a:off x="694255" y="4636128"/>
                <a:ext cx="0" cy="109728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73BF06FA-CB6C-AFCA-A100-066D387C3A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 flipV="1">
                <a:off x="876482" y="1573034"/>
                <a:ext cx="0" cy="36576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93DD4CD-DE03-E443-BA42-E90D6E53F2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 flipV="1">
                <a:off x="876482" y="5531100"/>
                <a:ext cx="0" cy="36576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B0B571D-A4A7-201B-0E18-9EE09F718F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9797" y="1518711"/>
              <a:ext cx="0" cy="35661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ysDash"/>
              <a:round/>
              <a:headEnd type="triangle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4DA03E-06FF-E3AF-7FB4-B02B05B94A57}"/>
                </a:ext>
              </a:extLst>
            </p:cNvPr>
            <p:cNvSpPr txBox="1"/>
            <p:nvPr/>
          </p:nvSpPr>
          <p:spPr>
            <a:xfrm rot="16200000">
              <a:off x="1448607" y="3146663"/>
              <a:ext cx="232871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Project Team Engagement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6B140D8-15A5-93EE-8BF7-C4F52898DF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03425" y="1644985"/>
              <a:ext cx="0" cy="32918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E97113-DA82-44E0-0622-794EB1860F5E}"/>
                </a:ext>
              </a:extLst>
            </p:cNvPr>
            <p:cNvSpPr txBox="1"/>
            <p:nvPr/>
          </p:nvSpPr>
          <p:spPr>
            <a:xfrm rot="16200000">
              <a:off x="1513582" y="2972942"/>
              <a:ext cx="3305104" cy="640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en-US" sz="1400" baseline="300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st</a:t>
              </a:r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Level Cost Estimates, Schedule, Scope, Resourcing, Risk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58C3BA-1865-88A0-90F1-AA509A801453}"/>
                </a:ext>
              </a:extLst>
            </p:cNvPr>
            <p:cNvSpPr txBox="1"/>
            <p:nvPr/>
          </p:nvSpPr>
          <p:spPr>
            <a:xfrm rot="16200000">
              <a:off x="2102860" y="3173671"/>
              <a:ext cx="3162212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Project Approved &amp; kick-off Sessions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CA0C621-AEE2-3674-EACC-F16EBFD214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47402" y="1695057"/>
              <a:ext cx="0" cy="3200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432F841-BE02-78B3-9952-6C48B326D190}"/>
                </a:ext>
              </a:extLst>
            </p:cNvPr>
            <p:cNvGrpSpPr/>
            <p:nvPr/>
          </p:nvGrpSpPr>
          <p:grpSpPr>
            <a:xfrm>
              <a:off x="2072154" y="5643012"/>
              <a:ext cx="8229600" cy="369332"/>
              <a:chOff x="2072155" y="5442708"/>
              <a:chExt cx="8052239" cy="36933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1FC56D-696C-336C-52F4-C21D1D5840E0}"/>
                  </a:ext>
                </a:extLst>
              </p:cNvPr>
              <p:cNvSpPr txBox="1"/>
              <p:nvPr/>
            </p:nvSpPr>
            <p:spPr>
              <a:xfrm>
                <a:off x="5542327" y="5442708"/>
                <a:ext cx="110280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Time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7E12F0D-375B-E085-697F-4D181F280C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649674" y="5642763"/>
                <a:ext cx="347472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92AA0EB-3AFC-781C-32DB-43FF7FBE45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072155" y="5642763"/>
                <a:ext cx="347472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5EF6FE4-4E72-A4BC-2525-A88C25728CC1}"/>
                </a:ext>
              </a:extLst>
            </p:cNvPr>
            <p:cNvGrpSpPr/>
            <p:nvPr/>
          </p:nvGrpSpPr>
          <p:grpSpPr>
            <a:xfrm>
              <a:off x="2033877" y="5211394"/>
              <a:ext cx="1483897" cy="584775"/>
              <a:chOff x="2033877" y="5211394"/>
              <a:chExt cx="1483897" cy="584775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DB86E28-88A4-B0CF-3A4F-8D414AE2CB9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054734" y="5503781"/>
                <a:ext cx="146304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ysDash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243A13-3841-2405-5822-53B2D1494479}"/>
                  </a:ext>
                </a:extLst>
              </p:cNvPr>
              <p:cNvSpPr txBox="1"/>
              <p:nvPr/>
            </p:nvSpPr>
            <p:spPr>
              <a:xfrm>
                <a:off x="2033877" y="5211394"/>
                <a:ext cx="1463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Ideation &amp; Approvals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D6EF13D-2C02-B900-678F-86E6B449DE33}"/>
                </a:ext>
              </a:extLst>
            </p:cNvPr>
            <p:cNvGrpSpPr/>
            <p:nvPr/>
          </p:nvGrpSpPr>
          <p:grpSpPr>
            <a:xfrm>
              <a:off x="3517774" y="5211394"/>
              <a:ext cx="1371600" cy="584775"/>
              <a:chOff x="3517774" y="5211394"/>
              <a:chExt cx="1371600" cy="584775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0C8511C-3CF0-D97E-5299-2C61A94B5B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517774" y="5503781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D8DDFBB-4E74-7098-2C55-57BE47532DC8}"/>
                  </a:ext>
                </a:extLst>
              </p:cNvPr>
              <p:cNvSpPr txBox="1"/>
              <p:nvPr/>
            </p:nvSpPr>
            <p:spPr>
              <a:xfrm>
                <a:off x="3568818" y="5211394"/>
                <a:ext cx="128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Initiation &amp; Planning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3B17C54-9170-6BB0-1138-ED59FF596B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09094" y="1832217"/>
              <a:ext cx="0" cy="292608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10EC78-6F17-A2F8-6925-B7BBDEFCDEFA}"/>
                </a:ext>
              </a:extLst>
            </p:cNvPr>
            <p:cNvSpPr txBox="1"/>
            <p:nvPr/>
          </p:nvSpPr>
          <p:spPr>
            <a:xfrm rot="16200000">
              <a:off x="2719667" y="3063114"/>
              <a:ext cx="2834640" cy="52322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Requirements / Discovery / Revised Cost / Updated Timelines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86DB0EA-B311-EECA-1452-73E37C5AA2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2006" y="1907403"/>
              <a:ext cx="0" cy="2743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A0E8BBA-95E9-3590-FDEF-7852E8329FB4}"/>
                </a:ext>
              </a:extLst>
            </p:cNvPr>
            <p:cNvSpPr txBox="1"/>
            <p:nvPr/>
          </p:nvSpPr>
          <p:spPr>
            <a:xfrm rot="16200000">
              <a:off x="3237852" y="3078267"/>
              <a:ext cx="2834640" cy="4572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Acceptance of Baseline Schedule, Cost, Scope, Risk, Etc.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5606BF7-95F0-1300-74F0-8D506C74B308}"/>
                </a:ext>
              </a:extLst>
            </p:cNvPr>
            <p:cNvGrpSpPr/>
            <p:nvPr/>
          </p:nvGrpSpPr>
          <p:grpSpPr>
            <a:xfrm>
              <a:off x="4865236" y="5211438"/>
              <a:ext cx="3474720" cy="338554"/>
              <a:chOff x="4865236" y="5211438"/>
              <a:chExt cx="3474720" cy="338554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EF7FA15-5754-EDDB-71E9-C467FA8B0C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65236" y="5503825"/>
                <a:ext cx="347472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D610CFA-9AEC-07FE-410A-9A8F3F93050E}"/>
                  </a:ext>
                </a:extLst>
              </p:cNvPr>
              <p:cNvSpPr txBox="1"/>
              <p:nvPr/>
            </p:nvSpPr>
            <p:spPr>
              <a:xfrm>
                <a:off x="4962825" y="5211438"/>
                <a:ext cx="329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Design/ Develop / Test / Train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6E7DD0B-9C3D-0909-7193-AC45CC5D3F47}"/>
                </a:ext>
              </a:extLst>
            </p:cNvPr>
            <p:cNvGrpSpPr/>
            <p:nvPr/>
          </p:nvGrpSpPr>
          <p:grpSpPr>
            <a:xfrm>
              <a:off x="4887001" y="4701975"/>
              <a:ext cx="5394960" cy="338554"/>
              <a:chOff x="4887001" y="4701975"/>
              <a:chExt cx="5212080" cy="338554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A8EC422-E542-8507-5E29-84D16DAA03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87001" y="5020489"/>
                <a:ext cx="521208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59F5628-2F7C-011B-D93B-E213589F0803}"/>
                  </a:ext>
                </a:extLst>
              </p:cNvPr>
              <p:cNvSpPr txBox="1"/>
              <p:nvPr/>
            </p:nvSpPr>
            <p:spPr>
              <a:xfrm>
                <a:off x="4938044" y="4701975"/>
                <a:ext cx="50768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Scope, Schedule, Cost Controls</a:t>
                </a:r>
              </a:p>
            </p:txBody>
          </p: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6ECC30A-13FC-B9F2-3A3C-3E160A5CB3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14912" y="2175403"/>
              <a:ext cx="0" cy="2286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E314D24-0596-A648-7B7A-24F7D248C5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51086" y="2362644"/>
              <a:ext cx="0" cy="19202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4876E35-04E9-C5C0-5E7A-A34182E4C6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76430" y="2845968"/>
              <a:ext cx="0" cy="914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BF68532-8DAB-822C-F455-4D4DDA5709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57378" y="2597773"/>
              <a:ext cx="0" cy="14173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14E6EDB-CBA4-3362-39B4-DAD68930FF11}"/>
                </a:ext>
              </a:extLst>
            </p:cNvPr>
            <p:cNvSpPr txBox="1"/>
            <p:nvPr/>
          </p:nvSpPr>
          <p:spPr>
            <a:xfrm rot="16200000">
              <a:off x="4358703" y="2783553"/>
              <a:ext cx="2286000" cy="109728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Solution Design / Core Development / Unit Testing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50D978-0420-6DB2-0B16-F2B048508866}"/>
                </a:ext>
              </a:extLst>
            </p:cNvPr>
            <p:cNvSpPr txBox="1"/>
            <p:nvPr/>
          </p:nvSpPr>
          <p:spPr>
            <a:xfrm rot="16200000">
              <a:off x="6940658" y="2819872"/>
              <a:ext cx="1463040" cy="100584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User Acceptance Testing, End User Training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5557F73-D5CC-3A32-30AC-CD12873249A3}"/>
                </a:ext>
              </a:extLst>
            </p:cNvPr>
            <p:cNvSpPr txBox="1"/>
            <p:nvPr/>
          </p:nvSpPr>
          <p:spPr>
            <a:xfrm rot="16200000">
              <a:off x="5639113" y="2848530"/>
              <a:ext cx="1920240" cy="91440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Integration &amp; End-to-End Testing / Training Data Setup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F271CF1-9362-8A5C-AADA-02DC49A2374B}"/>
                </a:ext>
              </a:extLst>
            </p:cNvPr>
            <p:cNvSpPr txBox="1"/>
            <p:nvPr/>
          </p:nvSpPr>
          <p:spPr>
            <a:xfrm rot="16200000">
              <a:off x="8455838" y="2943331"/>
              <a:ext cx="914400" cy="73866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Go-Live Support / Hypercare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6A2E4E2-2EC2-9FDD-3B74-A7713C769E6D}"/>
                </a:ext>
              </a:extLst>
            </p:cNvPr>
            <p:cNvSpPr txBox="1"/>
            <p:nvPr/>
          </p:nvSpPr>
          <p:spPr>
            <a:xfrm rot="16200000">
              <a:off x="9453017" y="3077189"/>
              <a:ext cx="731520" cy="52322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Steady State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9E3C01D-5876-707C-A69A-9BB8D1D2B621}"/>
                </a:ext>
              </a:extLst>
            </p:cNvPr>
            <p:cNvGrpSpPr/>
            <p:nvPr/>
          </p:nvGrpSpPr>
          <p:grpSpPr>
            <a:xfrm>
              <a:off x="8383093" y="3961557"/>
              <a:ext cx="1920240" cy="584775"/>
              <a:chOff x="4865236" y="5211438"/>
              <a:chExt cx="1920240" cy="584775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24902072-1B57-B1A5-C924-9B89D9741A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65236" y="5503825"/>
                <a:ext cx="192024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9B7F277-3BA5-B6AF-3843-F9E0B9142DBE}"/>
                  </a:ext>
                </a:extLst>
              </p:cNvPr>
              <p:cNvSpPr txBox="1"/>
              <p:nvPr/>
            </p:nvSpPr>
            <p:spPr>
              <a:xfrm>
                <a:off x="4962825" y="5211438"/>
                <a:ext cx="17373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Transition to</a:t>
                </a:r>
              </a:p>
              <a:p>
                <a:pPr algn="ctr"/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Run the Business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0D009D-C197-4116-F3A6-E3B39C1089E1}"/>
                </a:ext>
              </a:extLst>
            </p:cNvPr>
            <p:cNvGrpSpPr/>
            <p:nvPr/>
          </p:nvGrpSpPr>
          <p:grpSpPr>
            <a:xfrm>
              <a:off x="8319150" y="5214559"/>
              <a:ext cx="1188720" cy="338554"/>
              <a:chOff x="3517774" y="5211394"/>
              <a:chExt cx="1371600" cy="33855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DAA7EFC-3B4B-02EC-D9FF-CC884036F0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517774" y="5503781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73EB1BF-EA8F-E18F-A4F4-F9DB5C7D285C}"/>
                  </a:ext>
                </a:extLst>
              </p:cNvPr>
              <p:cNvSpPr txBox="1"/>
              <p:nvPr/>
            </p:nvSpPr>
            <p:spPr>
              <a:xfrm>
                <a:off x="3568818" y="5211394"/>
                <a:ext cx="128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Support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503A294-435C-E748-8FB6-F653182436A7}"/>
                </a:ext>
              </a:extLst>
            </p:cNvPr>
            <p:cNvGrpSpPr/>
            <p:nvPr/>
          </p:nvGrpSpPr>
          <p:grpSpPr>
            <a:xfrm>
              <a:off x="9481653" y="5209989"/>
              <a:ext cx="822960" cy="338554"/>
              <a:chOff x="3517774" y="5211394"/>
              <a:chExt cx="1371600" cy="338554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AA45C60D-118C-3B34-AB36-18A0E10F3E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517774" y="5503781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9B7392-1F9C-6990-EF20-693F989F1B5D}"/>
                  </a:ext>
                </a:extLst>
              </p:cNvPr>
              <p:cNvSpPr txBox="1"/>
              <p:nvPr/>
            </p:nvSpPr>
            <p:spPr>
              <a:xfrm>
                <a:off x="3568818" y="5211394"/>
                <a:ext cx="128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Close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82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5F06B-2DBF-14CE-23A6-7E479489B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1724-00B9-BCA3-3134-15B90B07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 Minimum Viable Product (MVP)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86024-6425-572F-91A6-AAA00D17AC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Start with Basics &amp; Grow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034DE1-91B3-F683-C971-B4EB9A878F59}"/>
              </a:ext>
            </a:extLst>
          </p:cNvPr>
          <p:cNvGrpSpPr/>
          <p:nvPr/>
        </p:nvGrpSpPr>
        <p:grpSpPr>
          <a:xfrm>
            <a:off x="438514" y="868545"/>
            <a:ext cx="11383157" cy="5853943"/>
            <a:chOff x="110704" y="868545"/>
            <a:chExt cx="11383157" cy="585394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C474E18-7441-E7E7-53B3-B47EB7FF5902}"/>
                </a:ext>
              </a:extLst>
            </p:cNvPr>
            <p:cNvGrpSpPr/>
            <p:nvPr/>
          </p:nvGrpSpPr>
          <p:grpSpPr>
            <a:xfrm>
              <a:off x="110704" y="1247365"/>
              <a:ext cx="10058400" cy="5475123"/>
              <a:chOff x="84070" y="1131951"/>
              <a:chExt cx="10058400" cy="5475123"/>
            </a:xfrm>
          </p:grpSpPr>
          <p:pic>
            <p:nvPicPr>
              <p:cNvPr id="43" name="Picture 42" descr="A map of the world with lines of yellow dots&#10;&#10;Description automatically generated">
                <a:extLst>
                  <a:ext uri="{FF2B5EF4-FFF2-40B4-BE49-F238E27FC236}">
                    <a16:creationId xmlns:a16="http://schemas.microsoft.com/office/drawing/2014/main" id="{02BE03FA-29A0-34A0-3367-5F57748F6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0" y="1131951"/>
                <a:ext cx="10058400" cy="5475123"/>
              </a:xfrm>
              <a:prstGeom prst="rect">
                <a:avLst/>
              </a:prstGeom>
              <a:effectLst>
                <a:softEdge rad="152400"/>
              </a:effectLst>
            </p:spPr>
          </p:pic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13F2A14-7EEF-BAE5-7631-831A0E1D8F23}"/>
                  </a:ext>
                </a:extLst>
              </p:cNvPr>
              <p:cNvGrpSpPr/>
              <p:nvPr/>
            </p:nvGrpSpPr>
            <p:grpSpPr>
              <a:xfrm>
                <a:off x="496394" y="1473487"/>
                <a:ext cx="9233752" cy="4792050"/>
                <a:chOff x="371800" y="1504798"/>
                <a:chExt cx="9233752" cy="479205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C1DD142-54B1-9E37-81B4-71E640C65C6F}"/>
                    </a:ext>
                  </a:extLst>
                </p:cNvPr>
                <p:cNvGrpSpPr/>
                <p:nvPr/>
              </p:nvGrpSpPr>
              <p:grpSpPr>
                <a:xfrm>
                  <a:off x="371800" y="1524716"/>
                  <a:ext cx="3423826" cy="4772132"/>
                  <a:chOff x="967020" y="1524716"/>
                  <a:chExt cx="3423826" cy="4772132"/>
                </a:xfrm>
              </p:grpSpPr>
              <p:sp>
                <p:nvSpPr>
                  <p:cNvPr id="5" name="Rectangle: Beveled 4">
                    <a:extLst>
                      <a:ext uri="{FF2B5EF4-FFF2-40B4-BE49-F238E27FC236}">
                        <a16:creationId xmlns:a16="http://schemas.microsoft.com/office/drawing/2014/main" id="{02FF7832-456E-4577-6D08-970141C0CB82}"/>
                      </a:ext>
                    </a:extLst>
                  </p:cNvPr>
                  <p:cNvSpPr/>
                  <p:nvPr/>
                </p:nvSpPr>
                <p:spPr>
                  <a:xfrm>
                    <a:off x="1104180" y="2767495"/>
                    <a:ext cx="914400" cy="914400"/>
                  </a:xfrm>
                  <a:prstGeom prst="bevel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Sun 5">
                    <a:extLst>
                      <a:ext uri="{FF2B5EF4-FFF2-40B4-BE49-F238E27FC236}">
                        <a16:creationId xmlns:a16="http://schemas.microsoft.com/office/drawing/2014/main" id="{99C82290-36A1-7537-D72E-8BAA7D21F5B6}"/>
                      </a:ext>
                    </a:extLst>
                  </p:cNvPr>
                  <p:cNvSpPr/>
                  <p:nvPr/>
                </p:nvSpPr>
                <p:spPr>
                  <a:xfrm>
                    <a:off x="967020" y="3846372"/>
                    <a:ext cx="1188720" cy="1188720"/>
                  </a:xfrm>
                  <a:prstGeom prst="sun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Star: 7 Points 6">
                    <a:extLst>
                      <a:ext uri="{FF2B5EF4-FFF2-40B4-BE49-F238E27FC236}">
                        <a16:creationId xmlns:a16="http://schemas.microsoft.com/office/drawing/2014/main" id="{A6E26788-F126-B4AA-80B7-EC80741B4300}"/>
                      </a:ext>
                    </a:extLst>
                  </p:cNvPr>
                  <p:cNvSpPr/>
                  <p:nvPr/>
                </p:nvSpPr>
                <p:spPr>
                  <a:xfrm>
                    <a:off x="1012740" y="5199568"/>
                    <a:ext cx="1097280" cy="1097280"/>
                  </a:xfrm>
                  <a:prstGeom prst="star7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Heart 7">
                    <a:extLst>
                      <a:ext uri="{FF2B5EF4-FFF2-40B4-BE49-F238E27FC236}">
                        <a16:creationId xmlns:a16="http://schemas.microsoft.com/office/drawing/2014/main" id="{08F079CE-38D6-6B5A-9A0D-B29D1E217A0F}"/>
                      </a:ext>
                    </a:extLst>
                  </p:cNvPr>
                  <p:cNvSpPr/>
                  <p:nvPr/>
                </p:nvSpPr>
                <p:spPr>
                  <a:xfrm>
                    <a:off x="1012740" y="1524716"/>
                    <a:ext cx="1097280" cy="1078302"/>
                  </a:xfrm>
                  <a:prstGeom prst="hear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: Rounded Corners 8">
                    <a:extLst>
                      <a:ext uri="{FF2B5EF4-FFF2-40B4-BE49-F238E27FC236}">
                        <a16:creationId xmlns:a16="http://schemas.microsoft.com/office/drawing/2014/main" id="{04BE7CBC-29B1-A5B1-A6D8-94FB4D94881A}"/>
                      </a:ext>
                    </a:extLst>
                  </p:cNvPr>
                  <p:cNvSpPr/>
                  <p:nvPr/>
                </p:nvSpPr>
                <p:spPr>
                  <a:xfrm>
                    <a:off x="2855344" y="1524716"/>
                    <a:ext cx="1535502" cy="4772132"/>
                  </a:xfrm>
                  <a:prstGeom prst="round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4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Minium Viable Product</a:t>
                    </a:r>
                  </a:p>
                </p:txBody>
              </p:sp>
              <p:sp>
                <p:nvSpPr>
                  <p:cNvPr id="10" name="Arrow: Right 9">
                    <a:extLst>
                      <a:ext uri="{FF2B5EF4-FFF2-40B4-BE49-F238E27FC236}">
                        <a16:creationId xmlns:a16="http://schemas.microsoft.com/office/drawing/2014/main" id="{E69E9B22-439C-F1DE-46D4-31595C30225B}"/>
                      </a:ext>
                    </a:extLst>
                  </p:cNvPr>
                  <p:cNvSpPr/>
                  <p:nvPr/>
                </p:nvSpPr>
                <p:spPr>
                  <a:xfrm>
                    <a:off x="2298724" y="1880987"/>
                    <a:ext cx="365760" cy="365760"/>
                  </a:xfrm>
                  <a:prstGeom prst="righ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" name="Arrow: Right 10">
                    <a:extLst>
                      <a:ext uri="{FF2B5EF4-FFF2-40B4-BE49-F238E27FC236}">
                        <a16:creationId xmlns:a16="http://schemas.microsoft.com/office/drawing/2014/main" id="{E50FBBB6-653A-BB27-285C-CED8C72519DA}"/>
                      </a:ext>
                    </a:extLst>
                  </p:cNvPr>
                  <p:cNvSpPr/>
                  <p:nvPr/>
                </p:nvSpPr>
                <p:spPr>
                  <a:xfrm>
                    <a:off x="2298724" y="3041815"/>
                    <a:ext cx="365760" cy="365760"/>
                  </a:xfrm>
                  <a:prstGeom prst="rightArrow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Arrow: Right 11">
                    <a:extLst>
                      <a:ext uri="{FF2B5EF4-FFF2-40B4-BE49-F238E27FC236}">
                        <a16:creationId xmlns:a16="http://schemas.microsoft.com/office/drawing/2014/main" id="{1DE7A1F8-214E-25D7-9C6A-3C62FA27163B}"/>
                      </a:ext>
                    </a:extLst>
                  </p:cNvPr>
                  <p:cNvSpPr/>
                  <p:nvPr/>
                </p:nvSpPr>
                <p:spPr>
                  <a:xfrm>
                    <a:off x="2298724" y="4257852"/>
                    <a:ext cx="365760" cy="365760"/>
                  </a:xfrm>
                  <a:prstGeom prst="rightArrow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Arrow: Right 12">
                    <a:extLst>
                      <a:ext uri="{FF2B5EF4-FFF2-40B4-BE49-F238E27FC236}">
                        <a16:creationId xmlns:a16="http://schemas.microsoft.com/office/drawing/2014/main" id="{7028FB1B-8923-1A2D-A23F-EAB7C8FE85A2}"/>
                      </a:ext>
                    </a:extLst>
                  </p:cNvPr>
                  <p:cNvSpPr/>
                  <p:nvPr/>
                </p:nvSpPr>
                <p:spPr>
                  <a:xfrm>
                    <a:off x="2298724" y="5565328"/>
                    <a:ext cx="365760" cy="365760"/>
                  </a:xfrm>
                  <a:prstGeom prst="rightArrow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77CC7795-3E94-993A-A10F-E61C4DF2C47D}"/>
                    </a:ext>
                  </a:extLst>
                </p:cNvPr>
                <p:cNvGrpSpPr/>
                <p:nvPr/>
              </p:nvGrpSpPr>
              <p:grpSpPr>
                <a:xfrm>
                  <a:off x="3899156" y="1504798"/>
                  <a:ext cx="5706396" cy="4628489"/>
                  <a:chOff x="3899156" y="1504798"/>
                  <a:chExt cx="5706396" cy="4628489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8FF5D298-2E2A-5EAE-18DD-221D5CCBDC26}"/>
                      </a:ext>
                    </a:extLst>
                  </p:cNvPr>
                  <p:cNvGrpSpPr/>
                  <p:nvPr/>
                </p:nvGrpSpPr>
                <p:grpSpPr>
                  <a:xfrm>
                    <a:off x="3899156" y="2010933"/>
                    <a:ext cx="5706396" cy="4122354"/>
                    <a:chOff x="4597888" y="2019559"/>
                    <a:chExt cx="5706396" cy="4122354"/>
                  </a:xfrm>
                </p:grpSpPr>
                <p:sp>
                  <p:nvSpPr>
                    <p:cNvPr id="15" name="Rectangle: Rounded Corners 14">
                      <a:extLst>
                        <a:ext uri="{FF2B5EF4-FFF2-40B4-BE49-F238E27FC236}">
                          <a16:creationId xmlns:a16="http://schemas.microsoft.com/office/drawing/2014/main" id="{00ADA0AC-4977-BEAF-6E16-495C03E51A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7888" y="2019559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16" name="Rectangle: Rounded Corners 15">
                      <a:extLst>
                        <a:ext uri="{FF2B5EF4-FFF2-40B4-BE49-F238E27FC236}">
                          <a16:creationId xmlns:a16="http://schemas.microsoft.com/office/drawing/2014/main" id="{EF7D67E9-5C2C-98BA-53E2-F20FAD0677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2918" y="2747414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17" name="Rectangle: Rounded Corners 16">
                      <a:extLst>
                        <a:ext uri="{FF2B5EF4-FFF2-40B4-BE49-F238E27FC236}">
                          <a16:creationId xmlns:a16="http://schemas.microsoft.com/office/drawing/2014/main" id="{930E6CEF-4999-A262-4F79-6C7BD267C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7888" y="3475269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18" name="Rectangle: Rounded Corners 17">
                      <a:extLst>
                        <a:ext uri="{FF2B5EF4-FFF2-40B4-BE49-F238E27FC236}">
                          <a16:creationId xmlns:a16="http://schemas.microsoft.com/office/drawing/2014/main" id="{F7FB4958-D4F1-6B01-98BE-043EC06582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2918" y="4203124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19" name="Rectangle: Rounded Corners 18">
                      <a:extLst>
                        <a:ext uri="{FF2B5EF4-FFF2-40B4-BE49-F238E27FC236}">
                          <a16:creationId xmlns:a16="http://schemas.microsoft.com/office/drawing/2014/main" id="{1969B3C6-C10A-DE81-16D5-C4D5241D8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7888" y="4930979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20" name="Rectangle: Rounded Corners 19">
                      <a:extLst>
                        <a:ext uri="{FF2B5EF4-FFF2-40B4-BE49-F238E27FC236}">
                          <a16:creationId xmlns:a16="http://schemas.microsoft.com/office/drawing/2014/main" id="{692075A7-648D-EF5B-D706-91B79A5CC5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2918" y="5658833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21" name="Rectangle: Rounded Corners 20">
                      <a:extLst>
                        <a:ext uri="{FF2B5EF4-FFF2-40B4-BE49-F238E27FC236}">
                          <a16:creationId xmlns:a16="http://schemas.microsoft.com/office/drawing/2014/main" id="{1244D5E6-1C43-6555-8ABF-D2254AEB56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4990" y="2019559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22" name="Rectangle: Rounded Corners 21">
                      <a:extLst>
                        <a:ext uri="{FF2B5EF4-FFF2-40B4-BE49-F238E27FC236}">
                          <a16:creationId xmlns:a16="http://schemas.microsoft.com/office/drawing/2014/main" id="{B123A1D7-88E1-7AB2-98AA-58FF3E4B9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0020" y="2747414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7766EB64-EE7C-3AC0-575E-C789492DAC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4990" y="3475269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D4A453AB-7926-EDD6-0E5F-312E01A9A6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0020" y="4203124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69DFC44-B735-1468-E635-BA2DCCB771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4990" y="4930979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C56FB29-076E-35B3-3C23-A93A4EB461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0020" y="5658833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27" name="Rectangle: Rounded Corners 26">
                      <a:extLst>
                        <a:ext uri="{FF2B5EF4-FFF2-40B4-BE49-F238E27FC236}">
                          <a16:creationId xmlns:a16="http://schemas.microsoft.com/office/drawing/2014/main" id="{33F12952-60BD-85AD-213A-9887DF017B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2092" y="2019559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71BDAC7C-2C4B-6EEE-774E-7EE58EAB8A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7122" y="2747414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29" name="Rectangle: Rounded Corners 28">
                      <a:extLst>
                        <a:ext uri="{FF2B5EF4-FFF2-40B4-BE49-F238E27FC236}">
                          <a16:creationId xmlns:a16="http://schemas.microsoft.com/office/drawing/2014/main" id="{593A0780-52A5-92EE-26E2-EA24FA2927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2092" y="3475269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27CAA77C-C6F3-8A5A-93EB-FAB3BD611A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7122" y="4203124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31" name="Rectangle: Rounded Corners 30">
                      <a:extLst>
                        <a:ext uri="{FF2B5EF4-FFF2-40B4-BE49-F238E27FC236}">
                          <a16:creationId xmlns:a16="http://schemas.microsoft.com/office/drawing/2014/main" id="{12B00098-4E88-4EBD-37D1-875459D52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2092" y="4930979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32" name="Rectangle: Rounded Corners 31">
                      <a:extLst>
                        <a:ext uri="{FF2B5EF4-FFF2-40B4-BE49-F238E27FC236}">
                          <a16:creationId xmlns:a16="http://schemas.microsoft.com/office/drawing/2014/main" id="{D4626071-70D1-9884-7E74-6A0D11B049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7122" y="5658833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33" name="Rectangle: Rounded Corners 32">
                      <a:extLst>
                        <a:ext uri="{FF2B5EF4-FFF2-40B4-BE49-F238E27FC236}">
                          <a16:creationId xmlns:a16="http://schemas.microsoft.com/office/drawing/2014/main" id="{280A16B1-21D1-50FF-8371-18376AC4A9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09194" y="2019559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34" name="Rectangle: Rounded Corners 33">
                      <a:extLst>
                        <a:ext uri="{FF2B5EF4-FFF2-40B4-BE49-F238E27FC236}">
                          <a16:creationId xmlns:a16="http://schemas.microsoft.com/office/drawing/2014/main" id="{3A61D058-BA21-AC76-E682-E0AB58B7F4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4224" y="2747414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CF465D0C-1F70-D50B-F3CE-B0B6796532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09194" y="3475269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3CE5C4BA-74B9-C25E-B679-1EE354C34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4224" y="4203124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31F4249C-28A0-AA68-F14D-7133D6A973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09194" y="4930979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CB91A5B7-3964-8457-B272-2925EF0137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4224" y="5658833"/>
                      <a:ext cx="1130060" cy="48308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  <a:lumOff val="25000"/>
                      </a:schemeClr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p:txBody>
                </p:sp>
              </p:grpSp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63E01879-27B8-C6D1-A013-4B98BA7B354F}"/>
                      </a:ext>
                    </a:extLst>
                  </p:cNvPr>
                  <p:cNvSpPr/>
                  <p:nvPr/>
                </p:nvSpPr>
                <p:spPr>
                  <a:xfrm>
                    <a:off x="3899156" y="1504798"/>
                    <a:ext cx="5706396" cy="365760"/>
                  </a:xfrm>
                  <a:prstGeom prst="roundRect">
                    <a:avLst/>
                  </a:prstGeom>
                  <a:solidFill>
                    <a:schemeClr val="tx2">
                      <a:lumMod val="25000"/>
                      <a:lumOff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a:t>VALUE ITERATIONS</a:t>
                    </a:r>
                  </a:p>
                </p:txBody>
              </p:sp>
            </p:grpSp>
          </p:grpSp>
        </p:grp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BFC854C8-2716-4327-16A4-128DB6E3C5C7}"/>
                </a:ext>
              </a:extLst>
            </p:cNvPr>
            <p:cNvSpPr/>
            <p:nvPr/>
          </p:nvSpPr>
          <p:spPr>
            <a:xfrm rot="16200000">
              <a:off x="7501272" y="2636675"/>
              <a:ext cx="5760720" cy="2224459"/>
            </a:xfrm>
            <a:prstGeom prst="rightArrow">
              <a:avLst/>
            </a:prstGeom>
            <a:gradFill flip="none" rotWithShape="1">
              <a:gsLst>
                <a:gs pos="2000">
                  <a:srgbClr val="00B050"/>
                </a:gs>
                <a:gs pos="23000">
                  <a:srgbClr val="FFFF00"/>
                </a:gs>
                <a:gs pos="45000">
                  <a:srgbClr val="FFC000"/>
                </a:gs>
                <a:gs pos="84000">
                  <a:srgbClr val="C00000"/>
                </a:gs>
                <a:gs pos="66000">
                  <a:srgbClr val="BC8F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1D2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Market Growth / Sustainable Products &amp;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863765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DarkSeedLeftStep">
      <a:dk1>
        <a:srgbClr val="000000"/>
      </a:dk1>
      <a:lt1>
        <a:srgbClr val="FFFFFF"/>
      </a:lt1>
      <a:dk2>
        <a:srgbClr val="1B2130"/>
      </a:dk2>
      <a:lt2>
        <a:srgbClr val="F0F3F1"/>
      </a:lt2>
      <a:accent1>
        <a:srgbClr val="D937B0"/>
      </a:accent1>
      <a:accent2>
        <a:srgbClr val="AC25C7"/>
      </a:accent2>
      <a:accent3>
        <a:srgbClr val="7B37D9"/>
      </a:accent3>
      <a:accent4>
        <a:srgbClr val="3A3ACC"/>
      </a:accent4>
      <a:accent5>
        <a:srgbClr val="377AD9"/>
      </a:accent5>
      <a:accent6>
        <a:srgbClr val="25ACC7"/>
      </a:accent6>
      <a:hlink>
        <a:srgbClr val="3F5FBF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6170</TotalTime>
  <Words>1339</Words>
  <Application>Microsoft Office PowerPoint</Application>
  <PresentationFormat>Widescreen</PresentationFormat>
  <Paragraphs>477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Avenir Next LT Pro</vt:lpstr>
      <vt:lpstr>Bahnschrift</vt:lpstr>
      <vt:lpstr>Calibri</vt:lpstr>
      <vt:lpstr>Wingdings</vt:lpstr>
      <vt:lpstr>MatrixVTI</vt:lpstr>
      <vt:lpstr>Agile in Real World Applications</vt:lpstr>
      <vt:lpstr>What is Agile?</vt:lpstr>
      <vt:lpstr>Industries</vt:lpstr>
      <vt:lpstr>Organizational Structure</vt:lpstr>
      <vt:lpstr>Project Success</vt:lpstr>
      <vt:lpstr>What is Value?</vt:lpstr>
      <vt:lpstr>Two Methodologies with Different Approach's</vt:lpstr>
      <vt:lpstr>Narrowing the Knowledge Gap</vt:lpstr>
      <vt:lpstr>First a Minimum Viable Product (MVP)</vt:lpstr>
      <vt:lpstr>Standard Team Structure Example</vt:lpstr>
      <vt:lpstr>Agile Team Structure</vt:lpstr>
      <vt:lpstr>Agile Team Roles &amp; Responsibilities</vt:lpstr>
      <vt:lpstr>Minimum Viable Product into Agile</vt:lpstr>
      <vt:lpstr>Normal Project Planning</vt:lpstr>
      <vt:lpstr>Generating a Pipeline (Backlog) of Value Iterations/Sprints</vt:lpstr>
      <vt:lpstr>Strengths-Weaknesses-Threats-Opportunities</vt:lpstr>
      <vt:lpstr>Managing a Pipeline of Value Driven Ideas</vt:lpstr>
      <vt:lpstr>Value Iteration/Sprint Management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and Mission</dc:title>
  <dc:creator>Gerry Jeffs</dc:creator>
  <cp:lastModifiedBy>Gerry Jeffs</cp:lastModifiedBy>
  <cp:revision>356</cp:revision>
  <dcterms:created xsi:type="dcterms:W3CDTF">2024-02-10T16:48:55Z</dcterms:created>
  <dcterms:modified xsi:type="dcterms:W3CDTF">2024-11-18T18:38:49Z</dcterms:modified>
</cp:coreProperties>
</file>