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256" r:id="rId2"/>
    <p:sldId id="2432" r:id="rId3"/>
    <p:sldId id="2433" r:id="rId4"/>
    <p:sldId id="2450" r:id="rId5"/>
    <p:sldId id="2457" r:id="rId6"/>
    <p:sldId id="2452" r:id="rId7"/>
    <p:sldId id="2455" r:id="rId8"/>
    <p:sldId id="2456" r:id="rId9"/>
    <p:sldId id="24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1786-8C50-414F-9CF5-D60482C3DAC5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733B-4F4A-4C4E-B670-C041D118FA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9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68C391-1BCB-4DFE-ACB3-DD298F51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34" y="289368"/>
            <a:ext cx="11214100" cy="5996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A26CCB10-FD15-F998-AE3B-16DE180D6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52" y="277770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0EB24DBE-8465-F3D1-A2B5-C68DFB9C5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52" y="277770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13B0D5FD-A112-6EC9-6082-78BF937BE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39" y="5824094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6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8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1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A black and blue logo&#10;&#10;Description automatically generated">
            <a:extLst>
              <a:ext uri="{FF2B5EF4-FFF2-40B4-BE49-F238E27FC236}">
                <a16:creationId xmlns:a16="http://schemas.microsoft.com/office/drawing/2014/main" id="{23AAEF80-B390-5D5A-C0A1-AE2B340A77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32" y="5944235"/>
            <a:ext cx="17450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5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66000">
              <a:schemeClr val="tx1">
                <a:lumMod val="75000"/>
                <a:lumOff val="25000"/>
              </a:schemeClr>
            </a:gs>
            <a:gs pos="36000">
              <a:schemeClr val="tx1">
                <a:lumMod val="75000"/>
                <a:lumOff val="25000"/>
              </a:schemeClr>
            </a:gs>
            <a:gs pos="17000">
              <a:schemeClr val="tx1">
                <a:lumMod val="65000"/>
                <a:lumOff val="35000"/>
              </a:schemeClr>
            </a:gs>
            <a:gs pos="85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DF37D6-8ED0-5705-405F-3100CE0A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21995"/>
            <a:ext cx="10058400" cy="73152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8690D4E9-5473-605E-7E3F-837FC7DE7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7" y="5895925"/>
            <a:ext cx="180988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68C391-1BCB-4DFE-ACB3-DD298F51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34" y="289368"/>
            <a:ext cx="11214100" cy="5996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2ACC74-B2C5-9A6A-FC9E-68BAB8660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94" y="825500"/>
            <a:ext cx="11216640" cy="37306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pic>
        <p:nvPicPr>
          <p:cNvPr id="3" name="Picture 2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B9B366F4-B5E9-70ED-0F0F-7FB298086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39" y="5824094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7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68C391-1BCB-4DFE-ACB3-DD298F51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34" y="289368"/>
            <a:ext cx="11214100" cy="5996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2ACC74-B2C5-9A6A-FC9E-68BAB8660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94" y="825500"/>
            <a:ext cx="11216640" cy="37306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pic>
        <p:nvPicPr>
          <p:cNvPr id="3" name="Picture 2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358F21D7-269E-831F-FE08-3C387ED92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52" y="277770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688" r:id="rId12"/>
    <p:sldLayoutId id="2147483689" r:id="rId13"/>
    <p:sldLayoutId id="2147483690" r:id="rId14"/>
    <p:sldLayoutId id="2147483691" r:id="rId15"/>
    <p:sldLayoutId id="2147483693" r:id="rId1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gerryjeff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mailto:jeffsgerry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AA32-A972-4299-98FA-631C80F4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95715"/>
            <a:ext cx="6095999" cy="456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02018-806A-6916-F9B2-28274FAFF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31645"/>
            <a:ext cx="11521440" cy="1638260"/>
          </a:xfrm>
        </p:spPr>
        <p:txBody>
          <a:bodyPr anchor="ctr">
            <a:noAutofit/>
          </a:bodyPr>
          <a:lstStyle/>
          <a:p>
            <a:r>
              <a:rPr lang="en-US" sz="4800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Clarity Execution, LLC</a:t>
            </a:r>
          </a:p>
        </p:txBody>
      </p:sp>
      <p:pic>
        <p:nvPicPr>
          <p:cNvPr id="4" name="Picture 3" descr="Network Technology Background">
            <a:extLst>
              <a:ext uri="{FF2B5EF4-FFF2-40B4-BE49-F238E27FC236}">
                <a16:creationId xmlns:a16="http://schemas.microsoft.com/office/drawing/2014/main" id="{F7ED6369-ACA4-3500-5D92-CDD6A713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8" r="2" b="2"/>
          <a:stretch/>
        </p:blipFill>
        <p:spPr>
          <a:xfrm>
            <a:off x="6095999" y="2295715"/>
            <a:ext cx="6096001" cy="4562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7ADCCF-D3A6-DD2C-CCCA-B173056C49ED}"/>
              </a:ext>
            </a:extLst>
          </p:cNvPr>
          <p:cNvSpPr txBox="1"/>
          <p:nvPr/>
        </p:nvSpPr>
        <p:spPr>
          <a:xfrm>
            <a:off x="444547" y="3542345"/>
            <a:ext cx="5418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Organizational Strategic Tools</a:t>
            </a:r>
          </a:p>
        </p:txBody>
      </p:sp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EFC528A1-80F7-019D-AD32-6435D97D9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19" y="5237825"/>
            <a:ext cx="3361201" cy="1188720"/>
          </a:xfrm>
          <a:prstGeom prst="rect">
            <a:avLst/>
          </a:prstGeom>
        </p:spPr>
      </p:pic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A00CB2-D0C7-C74A-2624-9D0A45FCF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2" y="5095599"/>
            <a:ext cx="2728761" cy="11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851AA8-F930-433C-BE1B-6CC1A30EDD02}"/>
              </a:ext>
            </a:extLst>
          </p:cNvPr>
          <p:cNvSpPr/>
          <p:nvPr/>
        </p:nvSpPr>
        <p:spPr>
          <a:xfrm>
            <a:off x="5715001" y="0"/>
            <a:ext cx="6477000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96330">
                <a:schemeClr val="tx1">
                  <a:lumMod val="50000"/>
                  <a:lumOff val="50000"/>
                </a:schemeClr>
              </a:gs>
              <a:gs pos="64000">
                <a:schemeClr val="tx1">
                  <a:lumMod val="75000"/>
                  <a:lumOff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52E8D-4FEC-7E8D-7B3D-A543BF2BBB13}"/>
              </a:ext>
            </a:extLst>
          </p:cNvPr>
          <p:cNvSpPr/>
          <p:nvPr/>
        </p:nvSpPr>
        <p:spPr>
          <a:xfrm>
            <a:off x="5331125" y="0"/>
            <a:ext cx="764875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0000">
                <a:schemeClr val="bg1">
                  <a:lumMod val="50000"/>
                </a:schemeClr>
              </a:gs>
              <a:gs pos="96330">
                <a:schemeClr val="tx1">
                  <a:lumMod val="75000"/>
                  <a:lumOff val="25000"/>
                </a:schemeClr>
              </a:gs>
              <a:gs pos="56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7F536-3808-9742-478C-3E54DFFFE863}"/>
              </a:ext>
            </a:extLst>
          </p:cNvPr>
          <p:cNvSpPr/>
          <p:nvPr/>
        </p:nvSpPr>
        <p:spPr>
          <a:xfrm>
            <a:off x="6350290" y="469457"/>
            <a:ext cx="566928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14400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Gerald Jeffs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 &amp; Project Management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MBA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Saint Mary’s College of CA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Stanford Advanced Project Mgt.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 for Professional Development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Masters Certificate in Project Mgt.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 Washington University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Management Professional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PMP Certification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Disciplined Agile Scrum Master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DASM Certification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Quantitative Methods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Harvard Business Publishing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BCA99-0240-2F67-836E-32B1D60EAED5}"/>
              </a:ext>
            </a:extLst>
          </p:cNvPr>
          <p:cNvSpPr/>
          <p:nvPr/>
        </p:nvSpPr>
        <p:spPr>
          <a:xfrm>
            <a:off x="5141344" y="0"/>
            <a:ext cx="1208946" cy="6857998"/>
          </a:xfrm>
          <a:prstGeom prst="rect">
            <a:avLst/>
          </a:prstGeom>
          <a:gradFill flip="none" rotWithShape="1">
            <a:gsLst>
              <a:gs pos="11000">
                <a:schemeClr val="bg1">
                  <a:lumMod val="65000"/>
                </a:schemeClr>
              </a:gs>
              <a:gs pos="31000">
                <a:schemeClr val="bg1">
                  <a:lumMod val="50000"/>
                </a:schemeClr>
              </a:gs>
              <a:gs pos="97248">
                <a:schemeClr val="tx1">
                  <a:lumMod val="75000"/>
                  <a:lumOff val="25000"/>
                </a:schemeClr>
              </a:gs>
              <a:gs pos="7600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30DAA943-1E59-66C5-3A0F-062F4161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2" y="-1"/>
            <a:ext cx="5485662" cy="6857999"/>
          </a:xfrm>
          <a:prstGeom prst="rect">
            <a:avLst/>
          </a:prstGeom>
        </p:spPr>
      </p:pic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54798937-7E81-614F-90A6-08EB159FB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43" y="368120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DA9992-0C22-01EB-04F3-EBE80D4B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Mission, Vision, Values, and Why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2D30-E6B7-0452-0B7D-A0BEDF965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What, How, and Guiding Beliefs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59B96C-7232-C683-6CB6-01BD1BF51E7A}"/>
              </a:ext>
            </a:extLst>
          </p:cNvPr>
          <p:cNvGrpSpPr/>
          <p:nvPr/>
        </p:nvGrpSpPr>
        <p:grpSpPr>
          <a:xfrm>
            <a:off x="1660027" y="1446583"/>
            <a:ext cx="9057655" cy="4317716"/>
            <a:chOff x="564475" y="1368949"/>
            <a:chExt cx="9057655" cy="43177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F789A7-B2F1-197F-51FD-52932E86AF2A}"/>
                </a:ext>
              </a:extLst>
            </p:cNvPr>
            <p:cNvGrpSpPr/>
            <p:nvPr/>
          </p:nvGrpSpPr>
          <p:grpSpPr>
            <a:xfrm>
              <a:off x="564475" y="1368949"/>
              <a:ext cx="9057655" cy="914400"/>
              <a:chOff x="564475" y="1368949"/>
              <a:chExt cx="9057655" cy="9144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0C3C725-A467-C24C-F421-C8B1F4C2DCCB}"/>
                  </a:ext>
                </a:extLst>
              </p:cNvPr>
              <p:cNvSpPr/>
              <p:nvPr/>
            </p:nvSpPr>
            <p:spPr bwMode="auto">
              <a:xfrm>
                <a:off x="2691510" y="1368949"/>
                <a:ext cx="914400" cy="914400"/>
              </a:xfrm>
              <a:prstGeom prst="ellipse">
                <a:avLst/>
              </a:prstGeom>
              <a:blipFill dpi="0" rotWithShape="1">
                <a:blip r:embed="rId2">
                  <a:biLevel thresh="25000"/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455613" rtl="0" eaLnBrk="0" fontAlgn="base" latinLnBrk="0" hangingPunct="0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90500" algn="l"/>
                    <a:tab pos="623888" algn="l"/>
                    <a:tab pos="5207000" algn="r"/>
                    <a:tab pos="5778500" algn="r"/>
                    <a:tab pos="6172200" algn="r"/>
                    <a:tab pos="6865938" algn="l"/>
                    <a:tab pos="7024688" algn="l"/>
                    <a:tab pos="7489825" algn="r"/>
                    <a:tab pos="7546975" algn="r"/>
                    <a:tab pos="8178800" algn="r"/>
                    <a:tab pos="8288338" algn="r"/>
                  </a:tabLst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6BDD58A-7A7D-0ABA-8350-E493D1E97BAA}"/>
                  </a:ext>
                </a:extLst>
              </p:cNvPr>
              <p:cNvSpPr/>
              <p:nvPr/>
            </p:nvSpPr>
            <p:spPr bwMode="auto">
              <a:xfrm>
                <a:off x="564475" y="1368949"/>
                <a:ext cx="2011680" cy="91440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99061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25043" algn="l"/>
                    <a:tab pos="409516" algn="l"/>
                    <a:tab pos="3417843" algn="r"/>
                    <a:tab pos="3792972" algn="r"/>
                    <a:tab pos="4051394" algn="r"/>
                    <a:tab pos="4506759" algn="l"/>
                    <a:tab pos="4610961" algn="l"/>
                    <a:tab pos="4916274" algn="r"/>
                    <a:tab pos="4953787" algn="r"/>
                    <a:tab pos="5368515" algn="r"/>
                    <a:tab pos="5440414" algn="r"/>
                  </a:tabLst>
                </a:pPr>
                <a:r>
                  <a:rPr kumimoji="0" lang="en-US" sz="4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MISSION</a:t>
                </a:r>
                <a:endParaRPr kumimoji="0" lang="en-US" sz="4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57BBC2-7360-4087-30F0-A2F6D285FE15}"/>
                  </a:ext>
                </a:extLst>
              </p:cNvPr>
              <p:cNvSpPr/>
              <p:nvPr/>
            </p:nvSpPr>
            <p:spPr bwMode="auto">
              <a:xfrm>
                <a:off x="3678530" y="1368949"/>
                <a:ext cx="5943600" cy="91440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299061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25043" algn="l"/>
                    <a:tab pos="409516" algn="l"/>
                    <a:tab pos="3417843" algn="r"/>
                    <a:tab pos="3792972" algn="r"/>
                    <a:tab pos="4051394" algn="r"/>
                    <a:tab pos="4506759" algn="l"/>
                    <a:tab pos="4610961" algn="l"/>
                    <a:tab pos="4916274" algn="r"/>
                    <a:tab pos="4953787" algn="r"/>
                    <a:tab pos="5368515" algn="r"/>
                    <a:tab pos="5440414" algn="r"/>
                  </a:tabLst>
                </a:pPr>
                <a:r>
                  <a:rPr lang="en-US" sz="240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Delivering Strategic Project Portfolio Management Expertise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01A445-BCD0-77DD-7DDC-8A7AD1F69C89}"/>
                </a:ext>
              </a:extLst>
            </p:cNvPr>
            <p:cNvGrpSpPr/>
            <p:nvPr/>
          </p:nvGrpSpPr>
          <p:grpSpPr>
            <a:xfrm>
              <a:off x="564475" y="2503388"/>
              <a:ext cx="9057655" cy="914400"/>
              <a:chOff x="564475" y="2430782"/>
              <a:chExt cx="9057655" cy="9144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C55E2CE-4A0C-2C5A-823C-660D3675A3A2}"/>
                  </a:ext>
                </a:extLst>
              </p:cNvPr>
              <p:cNvSpPr/>
              <p:nvPr/>
            </p:nvSpPr>
            <p:spPr bwMode="auto">
              <a:xfrm>
                <a:off x="2691510" y="2430782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biLevel thresh="25000"/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455613" rtl="0" eaLnBrk="0" fontAlgn="base" latinLnBrk="0" hangingPunct="0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90500" algn="l"/>
                    <a:tab pos="623888" algn="l"/>
                    <a:tab pos="5207000" algn="r"/>
                    <a:tab pos="5778500" algn="r"/>
                    <a:tab pos="6172200" algn="r"/>
                    <a:tab pos="6865938" algn="l"/>
                    <a:tab pos="7024688" algn="l"/>
                    <a:tab pos="7489825" algn="r"/>
                    <a:tab pos="7546975" algn="r"/>
                    <a:tab pos="8178800" algn="r"/>
                    <a:tab pos="8288338" algn="r"/>
                  </a:tabLst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01DABE-7109-B188-37B0-B90DFD5E49BC}"/>
                  </a:ext>
                </a:extLst>
              </p:cNvPr>
              <p:cNvSpPr/>
              <p:nvPr/>
            </p:nvSpPr>
            <p:spPr bwMode="auto">
              <a:xfrm>
                <a:off x="564475" y="2430782"/>
                <a:ext cx="2011680" cy="91440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99061" eaLnBrk="0" fontAlgn="base" hangingPunct="0">
                  <a:spcAft>
                    <a:spcPts val="447"/>
                  </a:spcAft>
                  <a:tabLst>
                    <a:tab pos="125043" algn="l"/>
                    <a:tab pos="409516" algn="l"/>
                    <a:tab pos="3417843" algn="r"/>
                    <a:tab pos="3792972" algn="r"/>
                    <a:tab pos="4051394" algn="r"/>
                    <a:tab pos="4506759" algn="l"/>
                    <a:tab pos="4610961" algn="l"/>
                    <a:tab pos="4916274" algn="r"/>
                    <a:tab pos="4953787" algn="r"/>
                    <a:tab pos="5368515" algn="r"/>
                    <a:tab pos="5440414" algn="r"/>
                  </a:tabLst>
                </a:pPr>
                <a:r>
                  <a:rPr lang="en-US" sz="4000" kern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VISION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897187-69AF-DD9B-EB60-024A553D763B}"/>
                  </a:ext>
                </a:extLst>
              </p:cNvPr>
              <p:cNvSpPr/>
              <p:nvPr/>
            </p:nvSpPr>
            <p:spPr bwMode="auto">
              <a:xfrm>
                <a:off x="3678530" y="2430782"/>
                <a:ext cx="5943600" cy="91440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299061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25043" algn="l"/>
                    <a:tab pos="409516" algn="l"/>
                    <a:tab pos="3417843" algn="r"/>
                    <a:tab pos="3792972" algn="r"/>
                    <a:tab pos="4051394" algn="r"/>
                    <a:tab pos="4506759" algn="l"/>
                    <a:tab pos="4610961" algn="l"/>
                    <a:tab pos="4916274" algn="r"/>
                    <a:tab pos="4953787" algn="r"/>
                    <a:tab pos="5368515" algn="r"/>
                    <a:tab pos="5440414" algn="r"/>
                  </a:tabLst>
                </a:pPr>
                <a:r>
                  <a:rPr lang="en-US" sz="240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Making Strategy Management Accessible to People, Teams, and Smaller Organizations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A6D87D5-504C-9151-0419-207155CC52E0}"/>
                </a:ext>
              </a:extLst>
            </p:cNvPr>
            <p:cNvGrpSpPr/>
            <p:nvPr/>
          </p:nvGrpSpPr>
          <p:grpSpPr>
            <a:xfrm>
              <a:off x="564475" y="3637827"/>
              <a:ext cx="9057655" cy="914400"/>
              <a:chOff x="564475" y="3492614"/>
              <a:chExt cx="9057655" cy="9144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08E96A-3377-9D3C-574F-3F7CB3D16F44}"/>
                  </a:ext>
                </a:extLst>
              </p:cNvPr>
              <p:cNvSpPr/>
              <p:nvPr/>
            </p:nvSpPr>
            <p:spPr bwMode="auto">
              <a:xfrm>
                <a:off x="2691510" y="3492614"/>
                <a:ext cx="914400" cy="914400"/>
              </a:xfrm>
              <a:prstGeom prst="ellipse">
                <a:avLst/>
              </a:prstGeom>
              <a:blipFill dpi="0" rotWithShape="1">
                <a:blip r:embed="rId4">
                  <a:biLevel thresh="25000"/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455613" rtl="0" eaLnBrk="0" fontAlgn="base" latinLnBrk="0" hangingPunct="0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90500" algn="l"/>
                    <a:tab pos="623888" algn="l"/>
                    <a:tab pos="5207000" algn="r"/>
                    <a:tab pos="5778500" algn="r"/>
                    <a:tab pos="6172200" algn="r"/>
                    <a:tab pos="6865938" algn="l"/>
                    <a:tab pos="7024688" algn="l"/>
                    <a:tab pos="7489825" algn="r"/>
                    <a:tab pos="7546975" algn="r"/>
                    <a:tab pos="8178800" algn="r"/>
                    <a:tab pos="8288338" algn="r"/>
                  </a:tabLst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F5E4DD-1C52-02F3-8293-12DF4CD99EC6}"/>
                  </a:ext>
                </a:extLst>
              </p:cNvPr>
              <p:cNvSpPr/>
              <p:nvPr/>
            </p:nvSpPr>
            <p:spPr bwMode="auto">
              <a:xfrm>
                <a:off x="564475" y="3492614"/>
                <a:ext cx="2011680" cy="91440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99061" eaLnBrk="0" fontAlgn="base" hangingPunct="0">
                  <a:spcAft>
                    <a:spcPts val="447"/>
                  </a:spcAft>
                  <a:tabLst>
                    <a:tab pos="125043" algn="l"/>
                    <a:tab pos="409516" algn="l"/>
                    <a:tab pos="3417843" algn="r"/>
                    <a:tab pos="3792972" algn="r"/>
                    <a:tab pos="4051394" algn="r"/>
                    <a:tab pos="4506759" algn="l"/>
                    <a:tab pos="4610961" algn="l"/>
                    <a:tab pos="4916274" algn="r"/>
                    <a:tab pos="4953787" algn="r"/>
                    <a:tab pos="5368515" algn="r"/>
                    <a:tab pos="5440414" algn="r"/>
                  </a:tabLst>
                </a:pPr>
                <a:r>
                  <a:rPr lang="en-US" sz="4000" kern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VALUES</a:t>
                </a:r>
                <a:endParaRPr kumimoji="0" lang="en-US" sz="4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F8A1611-2273-F118-8AB1-B2A3FA040F34}"/>
                  </a:ext>
                </a:extLst>
              </p:cNvPr>
              <p:cNvSpPr/>
              <p:nvPr/>
            </p:nvSpPr>
            <p:spPr bwMode="auto">
              <a:xfrm>
                <a:off x="3678530" y="3492614"/>
                <a:ext cx="5943600" cy="91440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299061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25043" algn="l"/>
                    <a:tab pos="409516" algn="l"/>
                    <a:tab pos="3417843" algn="r"/>
                    <a:tab pos="3792972" algn="r"/>
                    <a:tab pos="4051394" algn="r"/>
                    <a:tab pos="4506759" algn="l"/>
                    <a:tab pos="4610961" algn="l"/>
                    <a:tab pos="4916274" algn="r"/>
                    <a:tab pos="4953787" algn="r"/>
                    <a:tab pos="5368515" algn="r"/>
                    <a:tab pos="5440414" algn="r"/>
                  </a:tabLst>
                </a:pP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Trust and Continuous Development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2F70C7-03A0-39E0-63B1-DF60ECFBC7DC}"/>
                </a:ext>
              </a:extLst>
            </p:cNvPr>
            <p:cNvGrpSpPr/>
            <p:nvPr/>
          </p:nvGrpSpPr>
          <p:grpSpPr>
            <a:xfrm>
              <a:off x="564475" y="4772265"/>
              <a:ext cx="9057655" cy="914400"/>
              <a:chOff x="564475" y="4772265"/>
              <a:chExt cx="9057655" cy="9144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2E5EE98-0BA4-176D-7124-EDF71D310376}"/>
                  </a:ext>
                </a:extLst>
              </p:cNvPr>
              <p:cNvSpPr/>
              <p:nvPr/>
            </p:nvSpPr>
            <p:spPr bwMode="auto">
              <a:xfrm>
                <a:off x="2691510" y="4772265"/>
                <a:ext cx="914400" cy="914400"/>
              </a:xfrm>
              <a:prstGeom prst="ellipse">
                <a:avLst/>
              </a:prstGeom>
              <a:blipFill dpi="0" rotWithShape="1">
                <a:blip r:embed="rId2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455613" rtl="0" eaLnBrk="0" fontAlgn="base" latinLnBrk="0" hangingPunct="0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90500" algn="l"/>
                    <a:tab pos="623888" algn="l"/>
                    <a:tab pos="5207000" algn="r"/>
                    <a:tab pos="5778500" algn="r"/>
                    <a:tab pos="6172200" algn="r"/>
                    <a:tab pos="6865938" algn="l"/>
                    <a:tab pos="7024688" algn="l"/>
                    <a:tab pos="7489825" algn="r"/>
                    <a:tab pos="7546975" algn="r"/>
                    <a:tab pos="8178800" algn="r"/>
                    <a:tab pos="8288338" algn="r"/>
                  </a:tabLst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5C54FF-1911-0492-39A4-6BA23A71F4A7}"/>
                  </a:ext>
                </a:extLst>
              </p:cNvPr>
              <p:cNvSpPr/>
              <p:nvPr/>
            </p:nvSpPr>
            <p:spPr bwMode="auto">
              <a:xfrm>
                <a:off x="564475" y="4772265"/>
                <a:ext cx="2011680" cy="91440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5613" rtl="0" eaLnBrk="0" fontAlgn="base" latinLnBrk="0" hangingPunct="0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90500" algn="l"/>
                    <a:tab pos="623888" algn="l"/>
                    <a:tab pos="5207000" algn="r"/>
                    <a:tab pos="5778500" algn="r"/>
                    <a:tab pos="6172200" algn="r"/>
                    <a:tab pos="6865938" algn="l"/>
                    <a:tab pos="7024688" algn="l"/>
                    <a:tab pos="7489825" algn="r"/>
                    <a:tab pos="7546975" algn="r"/>
                    <a:tab pos="8178800" algn="r"/>
                    <a:tab pos="8288338" algn="r"/>
                  </a:tabLst>
                </a:pPr>
                <a:r>
                  <a:rPr kumimoji="0" lang="en-US" sz="4000" b="0" i="0" u="none" strike="noStrike" cap="none" normalizeH="0" baseline="0" dirty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WHY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7466CF-DF66-DA04-99E4-08E66D4CE39F}"/>
                  </a:ext>
                </a:extLst>
              </p:cNvPr>
              <p:cNvSpPr/>
              <p:nvPr/>
            </p:nvSpPr>
            <p:spPr bwMode="auto">
              <a:xfrm>
                <a:off x="3678530" y="4772265"/>
                <a:ext cx="5943600" cy="91440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455613" rtl="0" eaLnBrk="0" fontAlgn="base" latinLnBrk="0" hangingPunct="0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90500" algn="l"/>
                    <a:tab pos="623888" algn="l"/>
                    <a:tab pos="5207000" algn="r"/>
                    <a:tab pos="5778500" algn="r"/>
                    <a:tab pos="6172200" algn="r"/>
                    <a:tab pos="6865938" algn="l"/>
                    <a:tab pos="7024688" algn="l"/>
                    <a:tab pos="7489825" algn="r"/>
                    <a:tab pos="7546975" algn="r"/>
                    <a:tab pos="8178800" algn="r"/>
                    <a:tab pos="8288338" algn="r"/>
                  </a:tabLst>
                </a:pP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helping people, teams, and organizations Improve, we improve ourselves.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563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216E-4CA2-5EE8-8F47-7B14914F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Modeling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D9B094-92E6-CC3A-0333-BFE3937BBB6D}"/>
              </a:ext>
            </a:extLst>
          </p:cNvPr>
          <p:cNvGrpSpPr/>
          <p:nvPr/>
        </p:nvGrpSpPr>
        <p:grpSpPr>
          <a:xfrm>
            <a:off x="189388" y="957290"/>
            <a:ext cx="11673885" cy="5502606"/>
            <a:chOff x="189388" y="1231900"/>
            <a:chExt cx="11673885" cy="55026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2F6CCA-0AA1-918E-BC3C-30626F65EE79}"/>
                </a:ext>
              </a:extLst>
            </p:cNvPr>
            <p:cNvSpPr txBox="1"/>
            <p:nvPr/>
          </p:nvSpPr>
          <p:spPr>
            <a:xfrm>
              <a:off x="222988" y="1233239"/>
              <a:ext cx="2926080" cy="27432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Designed For: Clarity Execution, LLC</a:t>
              </a:r>
              <a:endPara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653346-7072-0623-7083-05DE46032598}"/>
                </a:ext>
              </a:extLst>
            </p:cNvPr>
            <p:cNvSpPr txBox="1"/>
            <p:nvPr/>
          </p:nvSpPr>
          <p:spPr>
            <a:xfrm>
              <a:off x="3613938" y="1233239"/>
              <a:ext cx="2509877" cy="27432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Designed By: Gerald Jeffs </a:t>
              </a:r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88AC51-3D31-3E15-6A58-A5E2B0F65C5A}"/>
                </a:ext>
              </a:extLst>
            </p:cNvPr>
            <p:cNvSpPr txBox="1"/>
            <p:nvPr/>
          </p:nvSpPr>
          <p:spPr>
            <a:xfrm>
              <a:off x="5713818" y="1231900"/>
              <a:ext cx="1485982" cy="276999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Year: 2024</a:t>
              </a:r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2DBF9A-D351-0D47-67EC-26E5A6E402F6}"/>
                </a:ext>
              </a:extLst>
            </p:cNvPr>
            <p:cNvSpPr/>
            <p:nvPr/>
          </p:nvSpPr>
          <p:spPr>
            <a:xfrm>
              <a:off x="198275" y="1507639"/>
              <a:ext cx="11639021" cy="52182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3EFF66-B2B5-B0EE-1C9A-45BC4D6D59CF}"/>
                </a:ext>
              </a:extLst>
            </p:cNvPr>
            <p:cNvSpPr/>
            <p:nvPr/>
          </p:nvSpPr>
          <p:spPr>
            <a:xfrm>
              <a:off x="9519063" y="1518171"/>
              <a:ext cx="2327804" cy="369625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1159E4-9692-A9C6-0FFD-8FFACDB24AB6}"/>
                </a:ext>
              </a:extLst>
            </p:cNvPr>
            <p:cNvSpPr/>
            <p:nvPr/>
          </p:nvSpPr>
          <p:spPr>
            <a:xfrm>
              <a:off x="198275" y="5212518"/>
              <a:ext cx="5819510" cy="152198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CECBD6-623F-1572-5DB7-37D40C6B5745}"/>
                </a:ext>
              </a:extLst>
            </p:cNvPr>
            <p:cNvSpPr/>
            <p:nvPr/>
          </p:nvSpPr>
          <p:spPr>
            <a:xfrm>
              <a:off x="6022571" y="5212518"/>
              <a:ext cx="5819510" cy="152198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04CA6D-AD24-29B8-7B16-F3B5848C595F}"/>
                </a:ext>
              </a:extLst>
            </p:cNvPr>
            <p:cNvSpPr/>
            <p:nvPr/>
          </p:nvSpPr>
          <p:spPr>
            <a:xfrm>
              <a:off x="7181687" y="1518171"/>
              <a:ext cx="2327804" cy="185247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140F2B-D233-4238-2346-7F636D9D990D}"/>
                </a:ext>
              </a:extLst>
            </p:cNvPr>
            <p:cNvSpPr/>
            <p:nvPr/>
          </p:nvSpPr>
          <p:spPr>
            <a:xfrm>
              <a:off x="4844312" y="1516263"/>
              <a:ext cx="2327804" cy="369625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B16E2B-3B3F-9D01-ADFA-3A2144DB96E3}"/>
                </a:ext>
              </a:extLst>
            </p:cNvPr>
            <p:cNvSpPr/>
            <p:nvPr/>
          </p:nvSpPr>
          <p:spPr>
            <a:xfrm>
              <a:off x="2506254" y="1518171"/>
              <a:ext cx="2327804" cy="185247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7EFABE-08A6-696D-FE65-B79E7522B157}"/>
                </a:ext>
              </a:extLst>
            </p:cNvPr>
            <p:cNvSpPr/>
            <p:nvPr/>
          </p:nvSpPr>
          <p:spPr>
            <a:xfrm>
              <a:off x="189388" y="1518171"/>
              <a:ext cx="2327804" cy="369625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Graphic 18" descr="Link">
              <a:extLst>
                <a:ext uri="{FF2B5EF4-FFF2-40B4-BE49-F238E27FC236}">
                  <a16:creationId xmlns:a16="http://schemas.microsoft.com/office/drawing/2014/main" id="{DB753CEF-FE74-1B54-F59F-39EB3DF2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218406" y="1522318"/>
              <a:ext cx="279336" cy="26091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B618E2-D6CC-F721-219D-E076DFFECD06}"/>
                </a:ext>
              </a:extLst>
            </p:cNvPr>
            <p:cNvSpPr/>
            <p:nvPr/>
          </p:nvSpPr>
          <p:spPr>
            <a:xfrm>
              <a:off x="2506254" y="3355783"/>
              <a:ext cx="2327804" cy="185247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DA0293-26A7-2D00-3E64-FAAECFF02808}"/>
                </a:ext>
              </a:extLst>
            </p:cNvPr>
            <p:cNvSpPr/>
            <p:nvPr/>
          </p:nvSpPr>
          <p:spPr>
            <a:xfrm>
              <a:off x="7181004" y="3351418"/>
              <a:ext cx="2327804" cy="185247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pic>
          <p:nvPicPr>
            <p:cNvPr id="19" name="Graphic 31" descr="Checklist">
              <a:extLst>
                <a:ext uri="{FF2B5EF4-FFF2-40B4-BE49-F238E27FC236}">
                  <a16:creationId xmlns:a16="http://schemas.microsoft.com/office/drawing/2014/main" id="{A3F5FDCA-69AA-6FBB-7A0B-428BEC529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1852" y="1524640"/>
              <a:ext cx="279336" cy="260912"/>
            </a:xfrm>
            <a:prstGeom prst="rect">
              <a:avLst/>
            </a:prstGeom>
          </p:spPr>
        </p:pic>
        <p:pic>
          <p:nvPicPr>
            <p:cNvPr id="20" name="Graphic 33" descr="Gold bars">
              <a:extLst>
                <a:ext uri="{FF2B5EF4-FFF2-40B4-BE49-F238E27FC236}">
                  <a16:creationId xmlns:a16="http://schemas.microsoft.com/office/drawing/2014/main" id="{ADF18D3C-02B0-2224-6214-7F858F35C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44368" y="1516322"/>
              <a:ext cx="325893" cy="304398"/>
            </a:xfrm>
            <a:prstGeom prst="rect">
              <a:avLst/>
            </a:prstGeom>
          </p:spPr>
        </p:pic>
        <p:pic>
          <p:nvPicPr>
            <p:cNvPr id="21" name="Graphic 37" descr="Pie chart">
              <a:extLst>
                <a:ext uri="{FF2B5EF4-FFF2-40B4-BE49-F238E27FC236}">
                  <a16:creationId xmlns:a16="http://schemas.microsoft.com/office/drawing/2014/main" id="{2B881546-EF70-BA2F-D440-88FDA71A6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38174" y="1525665"/>
              <a:ext cx="279336" cy="260912"/>
            </a:xfrm>
            <a:prstGeom prst="rect">
              <a:avLst/>
            </a:prstGeom>
          </p:spPr>
        </p:pic>
        <p:pic>
          <p:nvPicPr>
            <p:cNvPr id="22" name="Graphic 39" descr="Handshake">
              <a:extLst>
                <a:ext uri="{FF2B5EF4-FFF2-40B4-BE49-F238E27FC236}">
                  <a16:creationId xmlns:a16="http://schemas.microsoft.com/office/drawing/2014/main" id="{7758E1D8-E9C2-1464-E000-0A545774E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76514" y="1532085"/>
              <a:ext cx="325893" cy="304398"/>
            </a:xfrm>
            <a:prstGeom prst="rect">
              <a:avLst/>
            </a:prstGeom>
          </p:spPr>
        </p:pic>
        <p:pic>
          <p:nvPicPr>
            <p:cNvPr id="23" name="Graphic 41" descr="Truck">
              <a:extLst>
                <a:ext uri="{FF2B5EF4-FFF2-40B4-BE49-F238E27FC236}">
                  <a16:creationId xmlns:a16="http://schemas.microsoft.com/office/drawing/2014/main" id="{2F8AF3A6-0758-B74D-ADE1-C65D128D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79274" y="3359589"/>
              <a:ext cx="325893" cy="304398"/>
            </a:xfrm>
            <a:prstGeom prst="rect">
              <a:avLst/>
            </a:prstGeom>
          </p:spPr>
        </p:pic>
        <p:pic>
          <p:nvPicPr>
            <p:cNvPr id="24" name="Graphic 43" descr="Earth Globe Americas">
              <a:extLst>
                <a:ext uri="{FF2B5EF4-FFF2-40B4-BE49-F238E27FC236}">
                  <a16:creationId xmlns:a16="http://schemas.microsoft.com/office/drawing/2014/main" id="{7BF37FB0-2A29-9182-7CFC-9B3ADF3BE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42730" y="3377114"/>
              <a:ext cx="279336" cy="260912"/>
            </a:xfrm>
            <a:prstGeom prst="rect">
              <a:avLst/>
            </a:prstGeom>
          </p:spPr>
        </p:pic>
        <p:pic>
          <p:nvPicPr>
            <p:cNvPr id="25" name="Graphic 45" descr="Hierarchy">
              <a:extLst>
                <a:ext uri="{FF2B5EF4-FFF2-40B4-BE49-F238E27FC236}">
                  <a16:creationId xmlns:a16="http://schemas.microsoft.com/office/drawing/2014/main" id="{7B6D68AC-6300-0578-BDAF-06FEA138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95531" y="5229854"/>
              <a:ext cx="325893" cy="304398"/>
            </a:xfrm>
            <a:prstGeom prst="rect">
              <a:avLst/>
            </a:prstGeom>
          </p:spPr>
        </p:pic>
        <p:pic>
          <p:nvPicPr>
            <p:cNvPr id="26" name="Graphic 47" descr="Money">
              <a:extLst>
                <a:ext uri="{FF2B5EF4-FFF2-40B4-BE49-F238E27FC236}">
                  <a16:creationId xmlns:a16="http://schemas.microsoft.com/office/drawing/2014/main" id="{20F64DDA-61DF-D738-A23D-DF3CA1D76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93994" y="5226243"/>
              <a:ext cx="325893" cy="304398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E04FEE-B590-8389-726F-CA8C3D5AE817}"/>
                </a:ext>
              </a:extLst>
            </p:cNvPr>
            <p:cNvSpPr/>
            <p:nvPr/>
          </p:nvSpPr>
          <p:spPr>
            <a:xfrm>
              <a:off x="214682" y="1507639"/>
              <a:ext cx="11639021" cy="5218243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CC9478-785F-56C8-0AD8-8B9B19DF78ED}"/>
                </a:ext>
              </a:extLst>
            </p:cNvPr>
            <p:cNvSpPr/>
            <p:nvPr/>
          </p:nvSpPr>
          <p:spPr>
            <a:xfrm>
              <a:off x="9535469" y="1518171"/>
              <a:ext cx="2327804" cy="3696255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216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For-Profit Organizations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Contract Consulting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Nonprofit Organizations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Regional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National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Educational Providers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Colleges &amp; Universities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 School Career Programs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Professional Organizations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95DB1-0CA8-62A6-9C39-8930271BDF7E}"/>
                </a:ext>
              </a:extLst>
            </p:cNvPr>
            <p:cNvSpPr/>
            <p:nvPr/>
          </p:nvSpPr>
          <p:spPr>
            <a:xfrm>
              <a:off x="214682" y="5212518"/>
              <a:ext cx="5819510" cy="1521988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Tools and Applications for Content Development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Networking Applications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Cost of Networking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Unrecoverable Travel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 Media and Internet Presence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50D799-C787-6F80-CBE6-E01E3CD99362}"/>
                </a:ext>
              </a:extLst>
            </p:cNvPr>
            <p:cNvSpPr/>
            <p:nvPr/>
          </p:nvSpPr>
          <p:spPr>
            <a:xfrm>
              <a:off x="6038978" y="5212518"/>
              <a:ext cx="5819510" cy="1521988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For-Profit Organization Invoicing for Strategy/Project Mgt. Services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Full Training Programs in Strategy/Project Mgt. to Education Providers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B428BE-2E6B-CA23-424C-00C7BC805655}"/>
                </a:ext>
              </a:extLst>
            </p:cNvPr>
            <p:cNvSpPr/>
            <p:nvPr/>
          </p:nvSpPr>
          <p:spPr>
            <a:xfrm>
              <a:off x="7198095" y="1518171"/>
              <a:ext cx="2327804" cy="1811890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216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Face-to-Face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Video/Mobile Conferencing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Electronic Mail &amp; Text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91DC68-A96B-D052-9F91-0F45555FFF6A}"/>
                </a:ext>
              </a:extLst>
            </p:cNvPr>
            <p:cNvSpPr/>
            <p:nvPr/>
          </p:nvSpPr>
          <p:spPr>
            <a:xfrm>
              <a:off x="4860719" y="1516263"/>
              <a:ext cx="2327804" cy="3696255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216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Turning team and organizational strategies into outcomes that deliver value.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Developing capabilities of people, teams, and organizations in project, portfolio, and strategy management.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20195B-A9F4-2CAE-61C6-28FE95C128F6}"/>
                </a:ext>
              </a:extLst>
            </p:cNvPr>
            <p:cNvSpPr/>
            <p:nvPr/>
          </p:nvSpPr>
          <p:spPr>
            <a:xfrm>
              <a:off x="2522661" y="1518171"/>
              <a:ext cx="2327804" cy="1852476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Providing Educational Services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Providing Strategy/Project Mgt. Services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Networking with Partners &amp; Market for Services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 of Tools &amp; Content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3B628B-AB3B-9382-4DAC-3EF038D2EE93}"/>
                </a:ext>
              </a:extLst>
            </p:cNvPr>
            <p:cNvSpPr/>
            <p:nvPr/>
          </p:nvSpPr>
          <p:spPr>
            <a:xfrm>
              <a:off x="205794" y="1518171"/>
              <a:ext cx="2327804" cy="3696255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Education Providers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Administrators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Program Owners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Contracting Firms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Third-Party Service Providers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Nonprofit Organizations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Executive Directors</a:t>
              </a:r>
            </a:p>
            <a:p>
              <a:pPr marL="274320" lvl="1" indent="-182880">
                <a:buFont typeface="Wingdings" panose="05000000000000000000" pitchFamily="2" charset="2"/>
                <a:buChar char="Ø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Board Members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120921-912F-FBDD-4769-230943506056}"/>
                </a:ext>
              </a:extLst>
            </p:cNvPr>
            <p:cNvSpPr/>
            <p:nvPr/>
          </p:nvSpPr>
          <p:spPr>
            <a:xfrm>
              <a:off x="2522661" y="3355783"/>
              <a:ext cx="2327804" cy="1852476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Strategy/Project Mgt. Professional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 Media Platform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Tool and Content Development Capabilities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Business Accounting/Finance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Small Business Mgt.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08B16A-54DC-6212-5A53-3E6700C30E8A}"/>
                </a:ext>
              </a:extLst>
            </p:cNvPr>
            <p:cNvSpPr/>
            <p:nvPr/>
          </p:nvSpPr>
          <p:spPr>
            <a:xfrm>
              <a:off x="7197411" y="3351418"/>
              <a:ext cx="2327804" cy="1852476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2160" dirty="0">
                <a:solidFill>
                  <a:schemeClr val="tx1"/>
                </a:solidFill>
              </a:endParaRP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Onsite</a:t>
              </a:r>
            </a:p>
            <a:p>
              <a:pPr marL="182880" indent="-18288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Remote/Hybrid 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FC46E4-44C7-4A98-4CE4-3FF077A91304}"/>
                </a:ext>
              </a:extLst>
            </p:cNvPr>
            <p:cNvSpPr txBox="1"/>
            <p:nvPr/>
          </p:nvSpPr>
          <p:spPr>
            <a:xfrm>
              <a:off x="7181687" y="1538190"/>
              <a:ext cx="1975041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Relationships Mgt.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FADE67-BD64-AEE6-877C-289719315036}"/>
                </a:ext>
              </a:extLst>
            </p:cNvPr>
            <p:cNvSpPr txBox="1"/>
            <p:nvPr/>
          </p:nvSpPr>
          <p:spPr>
            <a:xfrm>
              <a:off x="4834059" y="1533026"/>
              <a:ext cx="1713892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 Propositions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190D27-4CC5-D691-7A53-6268D5185BEA}"/>
                </a:ext>
              </a:extLst>
            </p:cNvPr>
            <p:cNvSpPr txBox="1"/>
            <p:nvPr/>
          </p:nvSpPr>
          <p:spPr>
            <a:xfrm>
              <a:off x="2502376" y="1527443"/>
              <a:ext cx="12873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Key Activities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6D9FDF-16A5-FAA9-64EC-A576D7406004}"/>
                </a:ext>
              </a:extLst>
            </p:cNvPr>
            <p:cNvSpPr txBox="1"/>
            <p:nvPr/>
          </p:nvSpPr>
          <p:spPr>
            <a:xfrm>
              <a:off x="218786" y="1527443"/>
              <a:ext cx="1223733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Key Partners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604944-53B8-2A41-76D1-37077AA05423}"/>
                </a:ext>
              </a:extLst>
            </p:cNvPr>
            <p:cNvSpPr txBox="1"/>
            <p:nvPr/>
          </p:nvSpPr>
          <p:spPr>
            <a:xfrm>
              <a:off x="9533763" y="1527443"/>
              <a:ext cx="1713892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Who We Serve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9E01C6-23A0-AED4-ADB5-A6F6BF5D315D}"/>
                </a:ext>
              </a:extLst>
            </p:cNvPr>
            <p:cNvSpPr txBox="1"/>
            <p:nvPr/>
          </p:nvSpPr>
          <p:spPr>
            <a:xfrm>
              <a:off x="7184179" y="3371438"/>
              <a:ext cx="16621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Delivery Methods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9EA85C-0E7E-158F-E65F-4D1685C349A1}"/>
                </a:ext>
              </a:extLst>
            </p:cNvPr>
            <p:cNvSpPr txBox="1"/>
            <p:nvPr/>
          </p:nvSpPr>
          <p:spPr>
            <a:xfrm>
              <a:off x="2514455" y="3362165"/>
              <a:ext cx="19539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Key Resources / Skills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BCC019-BCEB-03C6-4513-06F9977C0319}"/>
                </a:ext>
              </a:extLst>
            </p:cNvPr>
            <p:cNvSpPr txBox="1"/>
            <p:nvPr/>
          </p:nvSpPr>
          <p:spPr>
            <a:xfrm>
              <a:off x="205793" y="5214501"/>
              <a:ext cx="155448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Cost Structure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527B7A-EBA6-6194-72FD-790B9907DDC8}"/>
                </a:ext>
              </a:extLst>
            </p:cNvPr>
            <p:cNvSpPr txBox="1"/>
            <p:nvPr/>
          </p:nvSpPr>
          <p:spPr>
            <a:xfrm>
              <a:off x="6017784" y="5217590"/>
              <a:ext cx="164592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Revenue Streams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43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AA2C-91CF-B707-0305-39D47B77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Strengths-Weaknesses-Threats-Opportunities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32B0CE-B46C-0AD8-612D-CEC56F7D2AC4}"/>
              </a:ext>
            </a:extLst>
          </p:cNvPr>
          <p:cNvGrpSpPr/>
          <p:nvPr/>
        </p:nvGrpSpPr>
        <p:grpSpPr>
          <a:xfrm>
            <a:off x="1052179" y="727212"/>
            <a:ext cx="10087642" cy="5955197"/>
            <a:chOff x="837932" y="513513"/>
            <a:chExt cx="10087642" cy="59551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005236-312A-306D-A360-19C412850AE6}"/>
                </a:ext>
              </a:extLst>
            </p:cNvPr>
            <p:cNvSpPr/>
            <p:nvPr/>
          </p:nvSpPr>
          <p:spPr>
            <a:xfrm>
              <a:off x="1314619" y="2806316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u="sng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Strengths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 Mgt Skills &amp; Credentials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Portfolio Mgt Skills &amp; Credentials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 Mgt Skills &amp; Credentials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Training &amp; Development Skills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Strategy/Project Mgt Content &amp; Tools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Professional Credentials &amp; Documents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0FB102-5421-28E1-C0F2-7BA2C6CA9DFF}"/>
                </a:ext>
              </a:extLst>
            </p:cNvPr>
            <p:cNvSpPr/>
            <p:nvPr/>
          </p:nvSpPr>
          <p:spPr>
            <a:xfrm>
              <a:off x="1314619" y="4639910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u="sng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Weaknesses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Education Provider Relationships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Nonprofit Ex. Dir. Relationships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aseline="300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rd</a:t>
              </a: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Party For-Fee Service Provider Relationships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 of Decision Makers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Internet Presence</a:t>
              </a:r>
            </a:p>
            <a:p>
              <a:pPr marL="182880" indent="-182880">
                <a:buFont typeface="+mj-lt"/>
                <a:buAutoNum type="arabicPeriod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8047DE-55A2-417F-D1C7-0ACE5FDF2FB9}"/>
                </a:ext>
              </a:extLst>
            </p:cNvPr>
            <p:cNvSpPr/>
            <p:nvPr/>
          </p:nvSpPr>
          <p:spPr>
            <a:xfrm>
              <a:off x="4512738" y="979972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u="sng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Opportunities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Education Provider Networking Events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Nonprofit Organization Public Events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Professional Organization Networking Events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Internet Platforms </a:t>
              </a:r>
            </a:p>
            <a:p>
              <a:pPr marL="365750" indent="-365750">
                <a:buFont typeface="+mj-lt"/>
                <a:buAutoNum type="arabicPeriod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71EED0-1956-9D2A-ECCC-41AE7284821C}"/>
                </a:ext>
              </a:extLst>
            </p:cNvPr>
            <p:cNvSpPr/>
            <p:nvPr/>
          </p:nvSpPr>
          <p:spPr>
            <a:xfrm>
              <a:off x="7713253" y="979972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u="sng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Threats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Demand of For-Fee Contract Services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Demand for Guest Speakers in Strategy/Project Mgt</a:t>
              </a:r>
            </a:p>
            <a:p>
              <a:pPr marL="365750" indent="-365750">
                <a:buFont typeface="+mj-lt"/>
                <a:buAutoNum type="arabicPeriod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C0D4F6-1650-060C-26F7-DB6A648D35B5}"/>
                </a:ext>
              </a:extLst>
            </p:cNvPr>
            <p:cNvSpPr txBox="1"/>
            <p:nvPr/>
          </p:nvSpPr>
          <p:spPr>
            <a:xfrm>
              <a:off x="4524774" y="513513"/>
              <a:ext cx="64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i="1" dirty="0">
                  <a:ln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External Forces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8B8870-97D6-105B-0C43-3E55B69F0622}"/>
                </a:ext>
              </a:extLst>
            </p:cNvPr>
            <p:cNvSpPr txBox="1"/>
            <p:nvPr/>
          </p:nvSpPr>
          <p:spPr>
            <a:xfrm rot="16200000">
              <a:off x="-764816" y="4404283"/>
              <a:ext cx="3667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i="1" dirty="0">
                  <a:ln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Internal Forces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E7E320-FEA8-451C-2F91-C532D7889405}"/>
                </a:ext>
              </a:extLst>
            </p:cNvPr>
            <p:cNvSpPr/>
            <p:nvPr/>
          </p:nvSpPr>
          <p:spPr>
            <a:xfrm>
              <a:off x="4512738" y="2809941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Opportunities-Strengths (OS)</a:t>
              </a:r>
            </a:p>
            <a:p>
              <a:r>
                <a:rPr lang="en-US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Thyme(s)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Guest Speaking at Professional Events</a:t>
              </a:r>
            </a:p>
            <a:p>
              <a:pPr marL="182880" lvl="1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(S1,S2,S3,S4,S5,S6/O1,O2,O3,O4)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Website Creation</a:t>
              </a:r>
            </a:p>
            <a:p>
              <a:pPr marL="182880" lvl="1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(S5,S6/O4)</a:t>
              </a:r>
            </a:p>
            <a:p>
              <a:pPr marL="1143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74313" indent="-274313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E0E120-7AD4-FF2E-EE02-92693361E505}"/>
                </a:ext>
              </a:extLst>
            </p:cNvPr>
            <p:cNvSpPr/>
            <p:nvPr/>
          </p:nvSpPr>
          <p:spPr>
            <a:xfrm>
              <a:off x="7713253" y="2809941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Threats-Strengths (TS)</a:t>
              </a:r>
            </a:p>
            <a:p>
              <a:r>
                <a:rPr lang="en-US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Thyme(s)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3</a:t>
              </a:r>
              <a:r>
                <a:rPr lang="en-US" sz="1400" baseline="300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rd</a:t>
              </a: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Party for Fee Service Provider Relationships</a:t>
              </a:r>
            </a:p>
            <a:p>
              <a:pPr marL="182880" lvl="1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(S5,S6,T1)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Create Training Content for Education Providers</a:t>
              </a:r>
            </a:p>
            <a:p>
              <a:pPr marL="182880" lvl="1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(S4,S5,S6/T2)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DED370-B2AE-8C59-CCFF-A75953BB67E2}"/>
                </a:ext>
              </a:extLst>
            </p:cNvPr>
            <p:cNvSpPr/>
            <p:nvPr/>
          </p:nvSpPr>
          <p:spPr>
            <a:xfrm>
              <a:off x="4512738" y="4639910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Opportunities-Weaknesses (OW)</a:t>
              </a:r>
            </a:p>
            <a:p>
              <a:r>
                <a:rPr lang="en-US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Thyme(s)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Guest Attendance at Professional Networking Events</a:t>
              </a:r>
            </a:p>
            <a:p>
              <a:pPr marL="182880" lvl="1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(W1,W2,W3,W4/O1,O2,O3)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Website and LinkedIn Business Site</a:t>
              </a:r>
            </a:p>
            <a:p>
              <a:pPr marL="182880" lvl="1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(W5/O3,O4)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C4C8E-FE8B-48DE-9DAD-675CA366712F}"/>
                </a:ext>
              </a:extLst>
            </p:cNvPr>
            <p:cNvSpPr/>
            <p:nvPr/>
          </p:nvSpPr>
          <p:spPr>
            <a:xfrm>
              <a:off x="7713253" y="4639910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Threats-Weaknesses (TW)</a:t>
              </a:r>
            </a:p>
            <a:p>
              <a:r>
                <a:rPr lang="en-US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Thyme(s)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Widen Networks of Professionals Decision Makers</a:t>
              </a:r>
            </a:p>
            <a:p>
              <a:pPr marL="182880" lvl="1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(W1,W2,W3,W4/T1,T2)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17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41">
            <a:extLst>
              <a:ext uri="{FF2B5EF4-FFF2-40B4-BE49-F238E27FC236}">
                <a16:creationId xmlns:a16="http://schemas.microsoft.com/office/drawing/2014/main" id="{9654F1DA-50BF-6994-EA05-C819F4E5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Mapping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49F98-E745-0275-2E9F-398554063D56}"/>
              </a:ext>
            </a:extLst>
          </p:cNvPr>
          <p:cNvGrpSpPr/>
          <p:nvPr/>
        </p:nvGrpSpPr>
        <p:grpSpPr>
          <a:xfrm>
            <a:off x="444596" y="946218"/>
            <a:ext cx="11311128" cy="5811701"/>
            <a:chOff x="444596" y="946218"/>
            <a:chExt cx="11311128" cy="58117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30E7635-4ECF-B692-941D-A07657D1E177}"/>
                </a:ext>
              </a:extLst>
            </p:cNvPr>
            <p:cNvGrpSpPr/>
            <p:nvPr/>
          </p:nvGrpSpPr>
          <p:grpSpPr>
            <a:xfrm>
              <a:off x="444596" y="1597510"/>
              <a:ext cx="11302808" cy="274320"/>
              <a:chOff x="432113" y="1491235"/>
              <a:chExt cx="11302808" cy="274320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B02F2B-EEAF-3219-208D-DCF1515360CB}"/>
                  </a:ext>
                </a:extLst>
              </p:cNvPr>
              <p:cNvSpPr/>
              <p:nvPr/>
            </p:nvSpPr>
            <p:spPr>
              <a:xfrm>
                <a:off x="432113" y="1491235"/>
                <a:ext cx="1097280" cy="274320"/>
              </a:xfrm>
              <a:prstGeom prst="roundRect">
                <a:avLst/>
              </a:prstGeom>
              <a:solidFill>
                <a:srgbClr val="62A6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Themes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76A3995-F4C2-093B-06AD-2E80DB573F7A}"/>
                  </a:ext>
                </a:extLst>
              </p:cNvPr>
              <p:cNvSpPr/>
              <p:nvPr/>
            </p:nvSpPr>
            <p:spPr>
              <a:xfrm>
                <a:off x="1567701" y="1491235"/>
                <a:ext cx="3383280" cy="27432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Building Relationships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07F2DE9-30F9-D4F4-228F-AC992EEA5F27}"/>
                  </a:ext>
                </a:extLst>
              </p:cNvPr>
              <p:cNvSpPr/>
              <p:nvPr/>
            </p:nvSpPr>
            <p:spPr>
              <a:xfrm>
                <a:off x="4959671" y="1491235"/>
                <a:ext cx="3383280" cy="27432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Speaking Engagements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33353C7-6EC2-CA55-7F1C-96AAC71000B9}"/>
                  </a:ext>
                </a:extLst>
              </p:cNvPr>
              <p:cNvSpPr/>
              <p:nvPr/>
            </p:nvSpPr>
            <p:spPr>
              <a:xfrm>
                <a:off x="8351641" y="1491235"/>
                <a:ext cx="3383280" cy="27432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Internet Presence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C0B1C65-E897-59AD-E374-7E3FD8221EEE}"/>
                </a:ext>
              </a:extLst>
            </p:cNvPr>
            <p:cNvGrpSpPr/>
            <p:nvPr/>
          </p:nvGrpSpPr>
          <p:grpSpPr>
            <a:xfrm>
              <a:off x="444596" y="1923156"/>
              <a:ext cx="11297682" cy="548640"/>
              <a:chOff x="203510" y="1184296"/>
              <a:chExt cx="11297682" cy="54864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312D3BA-903A-CD1B-C056-FE319223D2C5}"/>
                  </a:ext>
                </a:extLst>
              </p:cNvPr>
              <p:cNvSpPr/>
              <p:nvPr/>
            </p:nvSpPr>
            <p:spPr>
              <a:xfrm>
                <a:off x="203510" y="1184296"/>
                <a:ext cx="1097280" cy="548640"/>
              </a:xfrm>
              <a:prstGeom prst="roundRect">
                <a:avLst/>
              </a:prstGeom>
              <a:solidFill>
                <a:srgbClr val="62A6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Strategic</a:t>
                </a:r>
              </a:p>
              <a:p>
                <a:pPr algn="ctr"/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Objectives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5B7057D-5E5F-C01B-E717-142155EF5A19}"/>
                  </a:ext>
                </a:extLst>
              </p:cNvPr>
              <p:cNvSpPr/>
              <p:nvPr/>
            </p:nvSpPr>
            <p:spPr>
              <a:xfrm>
                <a:off x="1339098" y="1184296"/>
                <a:ext cx="3383280" cy="54864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Increase the number of professional decision makers with education providers, 3</a:t>
                </a:r>
                <a:r>
                  <a:rPr lang="en-US" sz="1000" baseline="300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rd</a:t>
                </a:r>
                <a:r>
                  <a:rPr lang="en-US" sz="10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Party For-Fee Service Providers, and Nonprofit Executive Directors.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05C2F5F-B5FA-5FFA-12F4-E4644AB66D02}"/>
                  </a:ext>
                </a:extLst>
              </p:cNvPr>
              <p:cNvSpPr/>
              <p:nvPr/>
            </p:nvSpPr>
            <p:spPr>
              <a:xfrm>
                <a:off x="4731068" y="1184296"/>
                <a:ext cx="3383280" cy="54864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Increase the frequency of guest speaking engagements with education providers, and professional events.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EE800A3-8DD4-6099-1D06-866077FFC30F}"/>
                  </a:ext>
                </a:extLst>
              </p:cNvPr>
              <p:cNvSpPr/>
              <p:nvPr/>
            </p:nvSpPr>
            <p:spPr>
              <a:xfrm>
                <a:off x="8117912" y="1184296"/>
                <a:ext cx="3383280" cy="54864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Creation of internet presence and accessibility to Clarity Execution, LLC.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A8B16BB-5DEF-4BE5-D8E3-F1034829F5F0}"/>
                </a:ext>
              </a:extLst>
            </p:cNvPr>
            <p:cNvGrpSpPr/>
            <p:nvPr/>
          </p:nvGrpSpPr>
          <p:grpSpPr>
            <a:xfrm>
              <a:off x="444596" y="946218"/>
              <a:ext cx="11297682" cy="274320"/>
              <a:chOff x="432113" y="833001"/>
              <a:chExt cx="11297682" cy="27432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2FFBE34-7358-1CCF-385D-E6378CBEB891}"/>
                  </a:ext>
                </a:extLst>
              </p:cNvPr>
              <p:cNvSpPr/>
              <p:nvPr/>
            </p:nvSpPr>
            <p:spPr>
              <a:xfrm>
                <a:off x="1570811" y="833001"/>
                <a:ext cx="10158984" cy="27432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Delivering Strategic Project Portfolio Management Expertise</a:t>
                </a: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A1D6F28-CEDB-3402-9B78-9FE4AA5BDB5A}"/>
                  </a:ext>
                </a:extLst>
              </p:cNvPr>
              <p:cNvSpPr/>
              <p:nvPr/>
            </p:nvSpPr>
            <p:spPr>
              <a:xfrm>
                <a:off x="432113" y="833001"/>
                <a:ext cx="1097280" cy="274320"/>
              </a:xfrm>
              <a:prstGeom prst="roundRect">
                <a:avLst/>
              </a:prstGeom>
              <a:solidFill>
                <a:srgbClr val="62A6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Mission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7AE7CEE-62FC-E85E-7A7C-BCD12444DB98}"/>
                </a:ext>
              </a:extLst>
            </p:cNvPr>
            <p:cNvGrpSpPr/>
            <p:nvPr/>
          </p:nvGrpSpPr>
          <p:grpSpPr>
            <a:xfrm>
              <a:off x="444596" y="1271864"/>
              <a:ext cx="11297682" cy="274320"/>
              <a:chOff x="432113" y="1162118"/>
              <a:chExt cx="11297682" cy="27432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C89ABC22-14D6-C84E-9487-4009D8EA12BE}"/>
                  </a:ext>
                </a:extLst>
              </p:cNvPr>
              <p:cNvSpPr/>
              <p:nvPr/>
            </p:nvSpPr>
            <p:spPr>
              <a:xfrm>
                <a:off x="432113" y="1162118"/>
                <a:ext cx="1097280" cy="274320"/>
              </a:xfrm>
              <a:prstGeom prst="roundRect">
                <a:avLst/>
              </a:prstGeom>
              <a:solidFill>
                <a:srgbClr val="62A6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Vision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A779C42-72B0-3D09-1B57-4F6248E8FEFF}"/>
                  </a:ext>
                </a:extLst>
              </p:cNvPr>
              <p:cNvSpPr/>
              <p:nvPr/>
            </p:nvSpPr>
            <p:spPr>
              <a:xfrm>
                <a:off x="1567701" y="1162118"/>
                <a:ext cx="10162094" cy="27432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Making Strategy Management Accessible to People, Teams, and Smaller Organizations </a:t>
                </a: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13443831-AE03-278D-C3E8-4D2DF595F645}"/>
                </a:ext>
              </a:extLst>
            </p:cNvPr>
            <p:cNvSpPr/>
            <p:nvPr/>
          </p:nvSpPr>
          <p:spPr>
            <a:xfrm>
              <a:off x="444596" y="6483599"/>
              <a:ext cx="11311128" cy="274320"/>
            </a:xfrm>
            <a:prstGeom prst="roundRect">
              <a:avLst/>
            </a:prstGeom>
            <a:solidFill>
              <a:srgbClr val="62A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Core Values 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∙ Trust ◊ Continuous Development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59C6D16-C222-21FE-C3B4-20CE33623FAA}"/>
                </a:ext>
              </a:extLst>
            </p:cNvPr>
            <p:cNvGrpSpPr/>
            <p:nvPr/>
          </p:nvGrpSpPr>
          <p:grpSpPr>
            <a:xfrm>
              <a:off x="444596" y="2517493"/>
              <a:ext cx="11306444" cy="274320"/>
              <a:chOff x="444596" y="1725007"/>
              <a:chExt cx="11306444" cy="27432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A490F6DE-1F6A-4AE3-2798-4CD1B8CB4B64}"/>
                  </a:ext>
                </a:extLst>
              </p:cNvPr>
              <p:cNvSpPr/>
              <p:nvPr/>
            </p:nvSpPr>
            <p:spPr>
              <a:xfrm>
                <a:off x="444596" y="1725007"/>
                <a:ext cx="6190488" cy="274320"/>
              </a:xfrm>
              <a:prstGeom prst="roundRect">
                <a:avLst/>
              </a:prstGeom>
              <a:solidFill>
                <a:srgbClr val="62A6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40" dirty="0">
                    <a:solidFill>
                      <a:schemeClr val="tx2">
                        <a:lumMod val="75000"/>
                      </a:schemeClr>
                    </a:solidFill>
                  </a:rPr>
                  <a:t>Strategic Objectives and Strategy Map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4421676-4105-F2B3-94EC-260BC0C9C626}"/>
                  </a:ext>
                </a:extLst>
              </p:cNvPr>
              <p:cNvSpPr/>
              <p:nvPr/>
            </p:nvSpPr>
            <p:spPr>
              <a:xfrm>
                <a:off x="6639039" y="1725007"/>
                <a:ext cx="1700784" cy="274320"/>
              </a:xfrm>
              <a:prstGeom prst="roundRect">
                <a:avLst/>
              </a:prstGeom>
              <a:solidFill>
                <a:srgbClr val="62A6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40" dirty="0">
                    <a:solidFill>
                      <a:schemeClr val="tx2">
                        <a:lumMod val="75000"/>
                      </a:schemeClr>
                    </a:solidFill>
                  </a:rPr>
                  <a:t>Initiatives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33DD525C-3102-6A78-91D9-59CA014CBA78}"/>
                  </a:ext>
                </a:extLst>
              </p:cNvPr>
              <p:cNvSpPr/>
              <p:nvPr/>
            </p:nvSpPr>
            <p:spPr>
              <a:xfrm>
                <a:off x="8344648" y="1725007"/>
                <a:ext cx="1700784" cy="274320"/>
              </a:xfrm>
              <a:prstGeom prst="roundRect">
                <a:avLst/>
              </a:prstGeom>
              <a:solidFill>
                <a:srgbClr val="62A6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40" dirty="0">
                    <a:solidFill>
                      <a:schemeClr val="tx2">
                        <a:lumMod val="75000"/>
                      </a:schemeClr>
                    </a:solidFill>
                  </a:rPr>
                  <a:t>Objectives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DA045A7E-D0C7-CBD1-C1AE-AC157A422F8E}"/>
                  </a:ext>
                </a:extLst>
              </p:cNvPr>
              <p:cNvSpPr/>
              <p:nvPr/>
            </p:nvSpPr>
            <p:spPr>
              <a:xfrm>
                <a:off x="10050256" y="1725007"/>
                <a:ext cx="1700784" cy="274320"/>
              </a:xfrm>
              <a:prstGeom prst="roundRect">
                <a:avLst/>
              </a:prstGeom>
              <a:solidFill>
                <a:srgbClr val="62A6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40" dirty="0">
                    <a:solidFill>
                      <a:schemeClr val="tx2">
                        <a:lumMod val="75000"/>
                      </a:schemeClr>
                    </a:solidFill>
                  </a:rPr>
                  <a:t>Measures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051C893-D2F8-9BCF-E809-661696CC2C9F}"/>
                </a:ext>
              </a:extLst>
            </p:cNvPr>
            <p:cNvGrpSpPr/>
            <p:nvPr/>
          </p:nvGrpSpPr>
          <p:grpSpPr>
            <a:xfrm>
              <a:off x="444596" y="2806907"/>
              <a:ext cx="11306444" cy="3651905"/>
              <a:chOff x="444596" y="2014421"/>
              <a:chExt cx="11306444" cy="3651905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F8ABDC6-6966-CDB5-DFAB-156CF55E4695}"/>
                  </a:ext>
                </a:extLst>
              </p:cNvPr>
              <p:cNvSpPr/>
              <p:nvPr/>
            </p:nvSpPr>
            <p:spPr>
              <a:xfrm>
                <a:off x="444596" y="3840857"/>
                <a:ext cx="6190488" cy="914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BF853C-A671-59BB-EC9F-7BC62B989771}"/>
                  </a:ext>
                </a:extLst>
              </p:cNvPr>
              <p:cNvSpPr/>
              <p:nvPr/>
            </p:nvSpPr>
            <p:spPr>
              <a:xfrm>
                <a:off x="444596" y="4751926"/>
                <a:ext cx="6190488" cy="91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2C34D80-63F7-3608-8B75-0E245EA06FA6}"/>
                  </a:ext>
                </a:extLst>
              </p:cNvPr>
              <p:cNvSpPr/>
              <p:nvPr/>
            </p:nvSpPr>
            <p:spPr>
              <a:xfrm>
                <a:off x="10050256" y="2014421"/>
                <a:ext cx="1700784" cy="914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Tracking of Engagement by Services Provided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08BB69A-53A3-0F08-8EDE-AC365C611964}"/>
                  </a:ext>
                </a:extLst>
              </p:cNvPr>
              <p:cNvSpPr/>
              <p:nvPr/>
            </p:nvSpPr>
            <p:spPr>
              <a:xfrm>
                <a:off x="8344648" y="2014421"/>
                <a:ext cx="1700784" cy="914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Growth of Engagements in all Services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FD60EE3-68C6-B806-B315-5E2FF1FF46B5}"/>
                  </a:ext>
                </a:extLst>
              </p:cNvPr>
              <p:cNvSpPr/>
              <p:nvPr/>
            </p:nvSpPr>
            <p:spPr>
              <a:xfrm>
                <a:off x="8344648" y="2922560"/>
                <a:ext cx="1700784" cy="91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Track and Report Past Experiences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B20F51C-06C9-A8D3-7AD2-0A0D6ED007F1}"/>
                  </a:ext>
                </a:extLst>
              </p:cNvPr>
              <p:cNvSpPr/>
              <p:nvPr/>
            </p:nvSpPr>
            <p:spPr>
              <a:xfrm>
                <a:off x="8344648" y="3840857"/>
                <a:ext cx="1700784" cy="914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Increase Access to Decision Makers</a:t>
                </a: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Maintain Quality and Current Content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CB972D1-A064-666D-B165-B501883CB903}"/>
                  </a:ext>
                </a:extLst>
              </p:cNvPr>
              <p:cNvSpPr/>
              <p:nvPr/>
            </p:nvSpPr>
            <p:spPr>
              <a:xfrm>
                <a:off x="8344648" y="4751926"/>
                <a:ext cx="1700784" cy="91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Tracking &amp; Reporting of Network Portfolio</a:t>
                </a: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Control Internet Presence, Content, and Access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E9A9FC5-D664-3832-0575-76B3DECD3A1E}"/>
                  </a:ext>
                </a:extLst>
              </p:cNvPr>
              <p:cNvSpPr/>
              <p:nvPr/>
            </p:nvSpPr>
            <p:spPr>
              <a:xfrm>
                <a:off x="6639039" y="2014421"/>
                <a:ext cx="1700784" cy="914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Engagement Tracking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EABEFAD-C511-44B2-6D82-940284E7BE80}"/>
                  </a:ext>
                </a:extLst>
              </p:cNvPr>
              <p:cNvSpPr/>
              <p:nvPr/>
            </p:nvSpPr>
            <p:spPr>
              <a:xfrm>
                <a:off x="444596" y="2014421"/>
                <a:ext cx="6190488" cy="914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9AAFDB0-5DCB-6141-F821-AE71D5DC6082}"/>
                  </a:ext>
                </a:extLst>
              </p:cNvPr>
              <p:cNvSpPr/>
              <p:nvPr/>
            </p:nvSpPr>
            <p:spPr>
              <a:xfrm>
                <a:off x="444596" y="2922560"/>
                <a:ext cx="6190488" cy="91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B00FA98-5D3E-E7BA-8400-206A7DA50CD4}"/>
                  </a:ext>
                </a:extLst>
              </p:cNvPr>
              <p:cNvSpPr/>
              <p:nvPr/>
            </p:nvSpPr>
            <p:spPr>
              <a:xfrm>
                <a:off x="6639039" y="2922560"/>
                <a:ext cx="1700784" cy="91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Case Studies or Testimonials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8401B42-6BBC-DD95-013B-22163F16AAF4}"/>
                  </a:ext>
                </a:extLst>
              </p:cNvPr>
              <p:cNvSpPr/>
              <p:nvPr/>
            </p:nvSpPr>
            <p:spPr>
              <a:xfrm>
                <a:off x="6635084" y="3846791"/>
                <a:ext cx="1700784" cy="914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Engagement of Professional Networks</a:t>
                </a: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Website Content</a:t>
                </a:r>
              </a:p>
              <a:p>
                <a:pPr marL="205740" indent="-2057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5740" indent="-2057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5740" indent="-2057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5740" indent="-2057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135DD9C-9299-E26D-AFCE-D69AD8E68EC2}"/>
                  </a:ext>
                </a:extLst>
              </p:cNvPr>
              <p:cNvSpPr/>
              <p:nvPr/>
            </p:nvSpPr>
            <p:spPr>
              <a:xfrm>
                <a:off x="6639039" y="4751926"/>
                <a:ext cx="1700784" cy="91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Build Network Management Capability</a:t>
                </a: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Build Website</a:t>
                </a:r>
              </a:p>
              <a:p>
                <a:pPr marL="205740" indent="-2057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231929-0FFB-E333-4B06-19AB58199055}"/>
                  </a:ext>
                </a:extLst>
              </p:cNvPr>
              <p:cNvSpPr/>
              <p:nvPr/>
            </p:nvSpPr>
            <p:spPr>
              <a:xfrm>
                <a:off x="10050256" y="2922560"/>
                <a:ext cx="1700784" cy="91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Number of People, Teams, &amp; Orgs Supported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98924F1-92DE-52D0-E1A9-10DA4A312508}"/>
                  </a:ext>
                </a:extLst>
              </p:cNvPr>
              <p:cNvSpPr/>
              <p:nvPr/>
            </p:nvSpPr>
            <p:spPr>
              <a:xfrm>
                <a:off x="10050256" y="3840857"/>
                <a:ext cx="1700784" cy="914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Measure Growth until Plateau</a:t>
                </a: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Frequency of Content Updates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5B714C1-0346-E140-E23A-5A7DC493F0C9}"/>
                  </a:ext>
                </a:extLst>
              </p:cNvPr>
              <p:cNvSpPr/>
              <p:nvPr/>
            </p:nvSpPr>
            <p:spPr>
              <a:xfrm>
                <a:off x="10050256" y="4751926"/>
                <a:ext cx="1700784" cy="914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Number of Accessible Contacts</a:t>
                </a: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" indent="-9144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Web Pages with Informative Content</a:t>
                </a:r>
              </a:p>
              <a:p>
                <a:pPr marL="205740" indent="-20574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5740" indent="-20574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EE6D542-EBBD-612E-5769-CA79DE05B643}"/>
                  </a:ext>
                </a:extLst>
              </p:cNvPr>
              <p:cNvSpPr txBox="1"/>
              <p:nvPr/>
            </p:nvSpPr>
            <p:spPr>
              <a:xfrm>
                <a:off x="467703" y="2030772"/>
                <a:ext cx="11854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Incentives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121D934-4796-CA24-F45C-65E5D2B89AA5}"/>
                  </a:ext>
                </a:extLst>
              </p:cNvPr>
              <p:cNvSpPr txBox="1"/>
              <p:nvPr/>
            </p:nvSpPr>
            <p:spPr>
              <a:xfrm>
                <a:off x="450283" y="2936135"/>
                <a:ext cx="1005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Customer Experience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7A35EFC-0583-4C3B-367D-817B90E210BF}"/>
                  </a:ext>
                </a:extLst>
              </p:cNvPr>
              <p:cNvSpPr txBox="1"/>
              <p:nvPr/>
            </p:nvSpPr>
            <p:spPr>
              <a:xfrm>
                <a:off x="452829" y="3846791"/>
                <a:ext cx="1005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Improving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98C101C-7D6E-00AE-F61A-7E349220471B}"/>
                  </a:ext>
                </a:extLst>
              </p:cNvPr>
              <p:cNvSpPr txBox="1"/>
              <p:nvPr/>
            </p:nvSpPr>
            <p:spPr>
              <a:xfrm>
                <a:off x="457563" y="4759648"/>
                <a:ext cx="128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Capabilities / Competencies</a:t>
                </a:r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75888B7-156F-3B71-B5DC-EBF091939806}"/>
                </a:ext>
              </a:extLst>
            </p:cNvPr>
            <p:cNvSpPr/>
            <p:nvPr/>
          </p:nvSpPr>
          <p:spPr>
            <a:xfrm>
              <a:off x="1522138" y="4741361"/>
              <a:ext cx="5029200" cy="73152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1AAB232-A32E-C020-DB00-D3ECFCC06E56}"/>
                </a:ext>
              </a:extLst>
            </p:cNvPr>
            <p:cNvSpPr/>
            <p:nvPr/>
          </p:nvSpPr>
          <p:spPr>
            <a:xfrm>
              <a:off x="1505182" y="2891035"/>
              <a:ext cx="3337560" cy="731520"/>
            </a:xfrm>
            <a:prstGeom prst="roundRect">
              <a:avLst/>
            </a:prstGeom>
            <a:solidFill>
              <a:srgbClr val="89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FE71C9C-ECCA-9CE4-AA4A-941670C470CA}"/>
                </a:ext>
              </a:extLst>
            </p:cNvPr>
            <p:cNvSpPr/>
            <p:nvPr/>
          </p:nvSpPr>
          <p:spPr>
            <a:xfrm>
              <a:off x="1580475" y="5667474"/>
              <a:ext cx="1463040" cy="64008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Professional Networks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55A88DD-79DC-A2B1-C657-C3A661BCD534}"/>
                </a:ext>
              </a:extLst>
            </p:cNvPr>
            <p:cNvSpPr/>
            <p:nvPr/>
          </p:nvSpPr>
          <p:spPr>
            <a:xfrm>
              <a:off x="3305680" y="5667474"/>
              <a:ext cx="1463040" cy="64008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Engagement Mgt Tool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82BAE13-04B4-6ED7-975F-D837F2D00465}"/>
                </a:ext>
              </a:extLst>
            </p:cNvPr>
            <p:cNvSpPr/>
            <p:nvPr/>
          </p:nvSpPr>
          <p:spPr>
            <a:xfrm>
              <a:off x="5011968" y="5667474"/>
              <a:ext cx="1463040" cy="64008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Website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323951A-FBE2-F553-5AD4-E2B2F77AD7EE}"/>
                </a:ext>
              </a:extLst>
            </p:cNvPr>
            <p:cNvSpPr/>
            <p:nvPr/>
          </p:nvSpPr>
          <p:spPr>
            <a:xfrm>
              <a:off x="1580475" y="2936755"/>
              <a:ext cx="1463040" cy="6400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Request of For-Fee Services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C0A4FF2-ED43-D432-FED0-A77B9F23E47A}"/>
                </a:ext>
              </a:extLst>
            </p:cNvPr>
            <p:cNvSpPr/>
            <p:nvPr/>
          </p:nvSpPr>
          <p:spPr>
            <a:xfrm>
              <a:off x="3297389" y="2936755"/>
              <a:ext cx="1463040" cy="6400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Increase Engagements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1BBCFEC-D865-68C4-B7C5-C7C383DCCD6C}"/>
                </a:ext>
              </a:extLst>
            </p:cNvPr>
            <p:cNvSpPr/>
            <p:nvPr/>
          </p:nvSpPr>
          <p:spPr>
            <a:xfrm>
              <a:off x="5014304" y="2936755"/>
              <a:ext cx="1463040" cy="6400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Provides Self Satisfaction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F2EFDC6-8540-BEF4-11E2-EF3FB32356A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173962" y="3163526"/>
              <a:ext cx="0" cy="18653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5883324-B87B-28B6-D2B2-6873E6271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909" y="3585547"/>
              <a:ext cx="0" cy="2286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7A8B4C27-B8A4-D619-341E-E6843D0D214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78885" y="3163526"/>
              <a:ext cx="0" cy="18653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E3E7D00-AA61-AC25-9A05-CEA0665C0B39}"/>
                </a:ext>
              </a:extLst>
            </p:cNvPr>
            <p:cNvSpPr/>
            <p:nvPr/>
          </p:nvSpPr>
          <p:spPr>
            <a:xfrm>
              <a:off x="2329247" y="3806002"/>
              <a:ext cx="3383280" cy="73152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8B4E046-C83D-743D-6AD6-9A581E4BC18E}"/>
                </a:ext>
              </a:extLst>
            </p:cNvPr>
            <p:cNvSpPr/>
            <p:nvPr/>
          </p:nvSpPr>
          <p:spPr>
            <a:xfrm>
              <a:off x="1580642" y="4774193"/>
              <a:ext cx="146304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Connections to Services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988D0C7-1CF7-B0D5-C252-DCA232870482}"/>
                </a:ext>
              </a:extLst>
            </p:cNvPr>
            <p:cNvSpPr/>
            <p:nvPr/>
          </p:nvSpPr>
          <p:spPr>
            <a:xfrm>
              <a:off x="3301114" y="4774193"/>
              <a:ext cx="146304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Opportunity Management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F4F1AE5-3C47-2905-5B1B-2A8FCDB3B4B0}"/>
                </a:ext>
              </a:extLst>
            </p:cNvPr>
            <p:cNvSpPr/>
            <p:nvPr/>
          </p:nvSpPr>
          <p:spPr>
            <a:xfrm>
              <a:off x="5011968" y="4774193"/>
              <a:ext cx="146304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Internet Presence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9AB5483-DFE8-9F8B-47EC-7AB414649D49}"/>
                </a:ext>
              </a:extLst>
            </p:cNvPr>
            <p:cNvSpPr/>
            <p:nvPr/>
          </p:nvSpPr>
          <p:spPr>
            <a:xfrm>
              <a:off x="4143441" y="3864104"/>
              <a:ext cx="1463040" cy="640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Understanding of Organization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3EC8D5F-8B47-E9C5-B88A-270AEC65B2B8}"/>
                </a:ext>
              </a:extLst>
            </p:cNvPr>
            <p:cNvSpPr/>
            <p:nvPr/>
          </p:nvSpPr>
          <p:spPr>
            <a:xfrm>
              <a:off x="2426526" y="3864104"/>
              <a:ext cx="1463040" cy="640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Professional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Experience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449770F-AD56-5295-B82E-A65EFEFEE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1995" y="5414273"/>
              <a:ext cx="0" cy="2286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83D5D65-F806-4901-FB18-729C41C64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3837" y="5414273"/>
              <a:ext cx="0" cy="2286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01E53FD-E07F-B5CB-D1CD-51FF3ED47BD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194341" y="5000964"/>
              <a:ext cx="0" cy="18653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5ACCE0D-5AF8-D764-C027-4AA25AD1F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4133" y="4501901"/>
              <a:ext cx="0" cy="2286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012FC3A-BCBC-FEDA-723E-FDB6A5EC343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039667" y="4090875"/>
              <a:ext cx="0" cy="18653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C76FD4E-8187-66AE-04B2-96D54CA45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1158" y="5414273"/>
              <a:ext cx="0" cy="2286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292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64CC-703E-86C9-5997-653982D3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Matrix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FCAF8-C44F-03B8-FEEF-148B9F9CC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How the Organization Aligns Internally &amp; Externally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034CCF-B4BC-C292-C53B-848F47C908D9}"/>
              </a:ext>
            </a:extLst>
          </p:cNvPr>
          <p:cNvGrpSpPr/>
          <p:nvPr/>
        </p:nvGrpSpPr>
        <p:grpSpPr>
          <a:xfrm>
            <a:off x="1698592" y="1198562"/>
            <a:ext cx="8620096" cy="5462074"/>
            <a:chOff x="1507014" y="1071551"/>
            <a:chExt cx="8620096" cy="54620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C6A7A5-61FB-A7F5-2D14-854B72A37D3F}"/>
                </a:ext>
              </a:extLst>
            </p:cNvPr>
            <p:cNvSpPr txBox="1"/>
            <p:nvPr/>
          </p:nvSpPr>
          <p:spPr>
            <a:xfrm>
              <a:off x="8298310" y="4412432"/>
              <a:ext cx="1828800" cy="155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  <a:p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Internal &amp; external communications about how the organization defines itself and how it functions; also helps drive what’s being established at the core.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8B91CF-126D-E09F-522B-60AD4C940661}"/>
                </a:ext>
              </a:extLst>
            </p:cNvPr>
            <p:cNvSpPr/>
            <p:nvPr/>
          </p:nvSpPr>
          <p:spPr>
            <a:xfrm>
              <a:off x="2035121" y="1462639"/>
              <a:ext cx="2057400" cy="1600200"/>
            </a:xfrm>
            <a:prstGeom prst="rect">
              <a:avLst/>
            </a:prstGeom>
            <a:solidFill>
              <a:srgbClr val="D3E6FD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Value Proposition</a:t>
              </a:r>
              <a:endParaRPr lang="en-US" sz="667" dirty="0">
                <a:solidFill>
                  <a:schemeClr val="tx1"/>
                </a:solidFill>
              </a:endParaRP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Turns Strategy into Beneficial Outcomes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Building Sustainable Competences in Strategic Project Portfolio Management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2F81A6-03CA-D049-BCFF-6579A3ABE78C}"/>
                </a:ext>
              </a:extLst>
            </p:cNvPr>
            <p:cNvSpPr/>
            <p:nvPr/>
          </p:nvSpPr>
          <p:spPr>
            <a:xfrm>
              <a:off x="2035121" y="3061587"/>
              <a:ext cx="2057400" cy="1600200"/>
            </a:xfrm>
            <a:prstGeom prst="rect">
              <a:avLst/>
            </a:prstGeom>
            <a:solidFill>
              <a:srgbClr val="D3E6FD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Expression</a:t>
              </a:r>
              <a:endParaRPr lang="en-US" sz="667" dirty="0">
                <a:solidFill>
                  <a:schemeClr val="tx1"/>
                </a:solidFill>
              </a:endParaRP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Guest Speaking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LinkedIn Content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Website Content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BBD4EC-7546-1DB7-9B9F-437518CCA376}"/>
                </a:ext>
              </a:extLst>
            </p:cNvPr>
            <p:cNvSpPr/>
            <p:nvPr/>
          </p:nvSpPr>
          <p:spPr>
            <a:xfrm>
              <a:off x="2035121" y="4656426"/>
              <a:ext cx="2057400" cy="1600200"/>
            </a:xfrm>
            <a:prstGeom prst="rect">
              <a:avLst/>
            </a:prstGeom>
            <a:solidFill>
              <a:srgbClr val="D3E6FD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Vision &amp; Mission</a:t>
              </a:r>
              <a:endParaRPr lang="en-US" sz="667" dirty="0">
                <a:solidFill>
                  <a:schemeClr val="tx1"/>
                </a:solidFill>
              </a:endParaRPr>
            </a:p>
            <a:p>
              <a:r>
                <a:rPr lang="en-US" sz="1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Mission: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Delivering Strategic Project Portfolio Management Expertise</a:t>
              </a:r>
            </a:p>
            <a:p>
              <a:r>
                <a:rPr lang="en-US" sz="1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Vision: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Making Strategy Mgt Accessible . . . 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86F741-48C6-1B31-4975-EFB10CADE1B2}"/>
                </a:ext>
              </a:extLst>
            </p:cNvPr>
            <p:cNvSpPr/>
            <p:nvPr/>
          </p:nvSpPr>
          <p:spPr>
            <a:xfrm>
              <a:off x="4085052" y="1462639"/>
              <a:ext cx="2057400" cy="1600200"/>
            </a:xfrm>
            <a:prstGeom prst="rect">
              <a:avLst/>
            </a:prstGeom>
            <a:solidFill>
              <a:srgbClr val="D3E6FD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Relationships</a:t>
              </a:r>
              <a:endParaRPr lang="en-US" sz="667" dirty="0">
                <a:solidFill>
                  <a:schemeClr val="tx1"/>
                </a:solidFill>
              </a:endParaRP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Personal Focus with Stakeholders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Consistent and Accurate Communications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B6375A-6167-D55C-BFB7-7803182F0CD2}"/>
                </a:ext>
              </a:extLst>
            </p:cNvPr>
            <p:cNvSpPr/>
            <p:nvPr/>
          </p:nvSpPr>
          <p:spPr>
            <a:xfrm>
              <a:off x="4085052" y="3061587"/>
              <a:ext cx="2057400" cy="1600200"/>
            </a:xfrm>
            <a:prstGeom prst="rect">
              <a:avLst/>
            </a:prstGeom>
            <a:solidFill>
              <a:srgbClr val="6CABF8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Brand Core</a:t>
              </a:r>
            </a:p>
            <a:p>
              <a:endParaRPr lang="en-US" sz="667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Project Portfolio Management Expertise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423933-7448-6AE7-505E-6DE1180E265B}"/>
                </a:ext>
              </a:extLst>
            </p:cNvPr>
            <p:cNvSpPr/>
            <p:nvPr/>
          </p:nvSpPr>
          <p:spPr>
            <a:xfrm>
              <a:off x="4085052" y="4656426"/>
              <a:ext cx="2057400" cy="1600200"/>
            </a:xfrm>
            <a:prstGeom prst="rect">
              <a:avLst/>
            </a:prstGeom>
            <a:solidFill>
              <a:srgbClr val="D3E6FD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Culture</a:t>
              </a:r>
              <a:endParaRPr lang="en-US" sz="667" dirty="0">
                <a:solidFill>
                  <a:schemeClr val="tx1"/>
                </a:solidFill>
              </a:endParaRP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Building Trust Based Relationships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Continuously Learning and Improving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C2F299-21D8-567B-10E3-4BB7F2D9E682}"/>
                </a:ext>
              </a:extLst>
            </p:cNvPr>
            <p:cNvSpPr/>
            <p:nvPr/>
          </p:nvSpPr>
          <p:spPr>
            <a:xfrm>
              <a:off x="6143608" y="4656426"/>
              <a:ext cx="2057400" cy="1600200"/>
            </a:xfrm>
            <a:prstGeom prst="rect">
              <a:avLst/>
            </a:prstGeom>
            <a:solidFill>
              <a:srgbClr val="D3E6FD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Competences</a:t>
              </a:r>
              <a:endParaRPr lang="en-US" sz="667" dirty="0">
                <a:solidFill>
                  <a:schemeClr val="tx1"/>
                </a:solidFill>
              </a:endParaRP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Strategy, Portfolio, and Project Management Expertise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0D6C35-126F-0D65-1213-33AA0357E5B2}"/>
                </a:ext>
              </a:extLst>
            </p:cNvPr>
            <p:cNvSpPr/>
            <p:nvPr/>
          </p:nvSpPr>
          <p:spPr>
            <a:xfrm>
              <a:off x="6143608" y="1462639"/>
              <a:ext cx="2057400" cy="1600200"/>
            </a:xfrm>
            <a:prstGeom prst="rect">
              <a:avLst/>
            </a:prstGeom>
            <a:solidFill>
              <a:srgbClr val="D3E6FD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Position</a:t>
              </a:r>
              <a:endParaRPr lang="en-US" sz="667" dirty="0">
                <a:solidFill>
                  <a:schemeClr val="tx1"/>
                </a:solidFill>
              </a:endParaRP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Concierge Level Service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Professional Discipline Service Provider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Educator of Strategic Proj. Portfolio Skills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42DF42-1FCD-89EE-DE40-C11701DA8C66}"/>
                </a:ext>
              </a:extLst>
            </p:cNvPr>
            <p:cNvSpPr/>
            <p:nvPr/>
          </p:nvSpPr>
          <p:spPr>
            <a:xfrm>
              <a:off x="6143608" y="3061587"/>
              <a:ext cx="2057400" cy="1600200"/>
            </a:xfrm>
            <a:prstGeom prst="rect">
              <a:avLst/>
            </a:prstGeom>
            <a:solidFill>
              <a:srgbClr val="D3E6FD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Personality</a:t>
              </a:r>
              <a:endParaRPr lang="en-US" sz="667" dirty="0">
                <a:solidFill>
                  <a:schemeClr val="tx1"/>
                </a:solidFill>
              </a:endParaRP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Focuses on Mission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Curiosity in Others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Driven to Improve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Community Service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3B49F5-176A-4094-8D47-FCD8408C7531}"/>
                </a:ext>
              </a:extLst>
            </p:cNvPr>
            <p:cNvSpPr txBox="1"/>
            <p:nvPr/>
          </p:nvSpPr>
          <p:spPr>
            <a:xfrm rot="16200000">
              <a:off x="1195115" y="1567222"/>
              <a:ext cx="1097280" cy="27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EXTERNAL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17B91-4963-E2B9-4962-0E368B4CDC77}"/>
                </a:ext>
              </a:extLst>
            </p:cNvPr>
            <p:cNvSpPr txBox="1"/>
            <p:nvPr/>
          </p:nvSpPr>
          <p:spPr>
            <a:xfrm rot="16200000">
              <a:off x="1195115" y="5428074"/>
              <a:ext cx="1097280" cy="27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97B0B3-52D4-DE27-17E1-1EFEA63C7897}"/>
                </a:ext>
              </a:extLst>
            </p:cNvPr>
            <p:cNvSpPr txBox="1"/>
            <p:nvPr/>
          </p:nvSpPr>
          <p:spPr>
            <a:xfrm rot="16200000">
              <a:off x="729774" y="3724527"/>
              <a:ext cx="1828800" cy="27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EXTERNAL / INTERNAL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F79B6D9-B43C-2CA9-DE46-4292C650A4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2317" y="4340701"/>
              <a:ext cx="2421607" cy="2016962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9FCE7B-964F-DC6E-056F-76A6F345D7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8062" y="1365711"/>
              <a:ext cx="2743200" cy="2194560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A2FA5F-B4DA-0009-672B-FA44BD109F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2317" y="1397336"/>
              <a:ext cx="2421607" cy="1952099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C53523E-5E31-D250-B3B3-BBDB868B7B52}"/>
                </a:ext>
              </a:extLst>
            </p:cNvPr>
            <p:cNvCxnSpPr>
              <a:cxnSpLocks/>
            </p:cNvCxnSpPr>
            <p:nvPr/>
          </p:nvCxnSpPr>
          <p:spPr>
            <a:xfrm>
              <a:off x="5794085" y="4340703"/>
              <a:ext cx="2527177" cy="2002946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2BE890-0C58-EBDE-493E-BD54DFA436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7450" y="3981940"/>
              <a:ext cx="2468880" cy="0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6F6FA0C-AB05-D7E2-276A-6278070FFD3A}"/>
                </a:ext>
              </a:extLst>
            </p:cNvPr>
            <p:cNvCxnSpPr>
              <a:cxnSpLocks/>
            </p:cNvCxnSpPr>
            <p:nvPr/>
          </p:nvCxnSpPr>
          <p:spPr>
            <a:xfrm>
              <a:off x="5940359" y="3981940"/>
              <a:ext cx="2468880" cy="0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78698E-CF0D-1553-42B4-6CFBC9947E30}"/>
                </a:ext>
              </a:extLst>
            </p:cNvPr>
            <p:cNvSpPr txBox="1"/>
            <p:nvPr/>
          </p:nvSpPr>
          <p:spPr>
            <a:xfrm>
              <a:off x="8331762" y="1183867"/>
              <a:ext cx="825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14D0E9-A891-C972-341B-210B3611E65C}"/>
                </a:ext>
              </a:extLst>
            </p:cNvPr>
            <p:cNvSpPr txBox="1"/>
            <p:nvPr/>
          </p:nvSpPr>
          <p:spPr>
            <a:xfrm>
              <a:off x="8331762" y="6256626"/>
              <a:ext cx="1103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COMPETITION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0FC172-9D33-23FE-404C-7D2B708865FE}"/>
                </a:ext>
              </a:extLst>
            </p:cNvPr>
            <p:cNvSpPr txBox="1"/>
            <p:nvPr/>
          </p:nvSpPr>
          <p:spPr>
            <a:xfrm>
              <a:off x="4649508" y="1071551"/>
              <a:ext cx="1063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INTERACTION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9117390-B8AE-752E-0784-9B38BDF321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612" y="1322366"/>
              <a:ext cx="0" cy="2106634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0E30423-5292-5507-E655-3C2AD561A8FD}"/>
                </a:ext>
              </a:extLst>
            </p:cNvPr>
            <p:cNvCxnSpPr>
              <a:cxnSpLocks/>
            </p:cNvCxnSpPr>
            <p:nvPr/>
          </p:nvCxnSpPr>
          <p:spPr>
            <a:xfrm>
              <a:off x="5089612" y="4340701"/>
              <a:ext cx="0" cy="2103231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91A0BC-9090-2044-FA29-30827815B38C}"/>
                </a:ext>
              </a:extLst>
            </p:cNvPr>
            <p:cNvSpPr txBox="1"/>
            <p:nvPr/>
          </p:nvSpPr>
          <p:spPr>
            <a:xfrm>
              <a:off x="8298310" y="1565399"/>
              <a:ext cx="1828800" cy="164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Alignment</a:t>
              </a:r>
            </a:p>
            <a:p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There needs to be clear alignment on the diagonal paths (Strategy &amp; Competition), the vertical path (Interaction), and the horizontal path (communications).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B593DB-92A0-2445-2ECC-8CD28894801C}"/>
                </a:ext>
              </a:extLst>
            </p:cNvPr>
            <p:cNvSpPr txBox="1"/>
            <p:nvPr/>
          </p:nvSpPr>
          <p:spPr>
            <a:xfrm>
              <a:off x="8409239" y="3841487"/>
              <a:ext cx="14410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40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7A28-2F89-37F2-9E31-302DA0B1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025E6-F46F-8EAC-93E1-16A5BC18D5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Hearts &amp; Minds of Others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A6DBC0-47EC-B6EF-30B2-A44C382D0A6F}"/>
              </a:ext>
            </a:extLst>
          </p:cNvPr>
          <p:cNvGrpSpPr/>
          <p:nvPr/>
        </p:nvGrpSpPr>
        <p:grpSpPr>
          <a:xfrm>
            <a:off x="335316" y="720312"/>
            <a:ext cx="11653153" cy="5020580"/>
            <a:chOff x="335316" y="720312"/>
            <a:chExt cx="11653153" cy="5020580"/>
          </a:xfrm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9502D1E5-DD55-3685-984B-70258D731E37}"/>
                </a:ext>
              </a:extLst>
            </p:cNvPr>
            <p:cNvGrpSpPr/>
            <p:nvPr/>
          </p:nvGrpSpPr>
          <p:grpSpPr>
            <a:xfrm>
              <a:off x="335316" y="720312"/>
              <a:ext cx="11653153" cy="5020580"/>
              <a:chOff x="106716" y="834612"/>
              <a:chExt cx="11653153" cy="502058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9457960-1611-3F85-193D-36D6EF2C50B5}"/>
                  </a:ext>
                </a:extLst>
              </p:cNvPr>
              <p:cNvSpPr/>
              <p:nvPr/>
            </p:nvSpPr>
            <p:spPr>
              <a:xfrm>
                <a:off x="4452732" y="3152957"/>
                <a:ext cx="2468880" cy="914400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F45A236-C8BB-7A98-CFAD-AA603B504B27}"/>
                  </a:ext>
                </a:extLst>
              </p:cNvPr>
              <p:cNvSpPr/>
              <p:nvPr/>
            </p:nvSpPr>
            <p:spPr>
              <a:xfrm>
                <a:off x="6626760" y="2123849"/>
                <a:ext cx="1554480" cy="64008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Educator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3A6AD11-DD6C-3FFB-5E4A-AD3608340BAD}"/>
                  </a:ext>
                </a:extLst>
              </p:cNvPr>
              <p:cNvSpPr/>
              <p:nvPr/>
            </p:nvSpPr>
            <p:spPr>
              <a:xfrm>
                <a:off x="3287296" y="2141197"/>
                <a:ext cx="1554480" cy="64008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Customers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F9B448C-B962-12AF-89E0-4E3271196EF5}"/>
                  </a:ext>
                </a:extLst>
              </p:cNvPr>
              <p:cNvSpPr/>
              <p:nvPr/>
            </p:nvSpPr>
            <p:spPr>
              <a:xfrm>
                <a:off x="3366366" y="4500285"/>
                <a:ext cx="1554480" cy="64008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Project Management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3E80C2C-3997-5E63-9674-A42961FD7C6D}"/>
                  </a:ext>
                </a:extLst>
              </p:cNvPr>
              <p:cNvSpPr/>
              <p:nvPr/>
            </p:nvSpPr>
            <p:spPr>
              <a:xfrm>
                <a:off x="6626760" y="4445727"/>
                <a:ext cx="1554480" cy="64008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Strategy Management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0628159-26B9-8B54-5204-D994133C9F93}"/>
                  </a:ext>
                </a:extLst>
              </p:cNvPr>
              <p:cNvSpPr/>
              <p:nvPr/>
            </p:nvSpPr>
            <p:spPr>
              <a:xfrm>
                <a:off x="7678320" y="1474933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Guest Speaker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C606BD9-9249-A178-3822-3A9EC9FF87E4}"/>
                  </a:ext>
                </a:extLst>
              </p:cNvPr>
              <p:cNvSpPr/>
              <p:nvPr/>
            </p:nvSpPr>
            <p:spPr>
              <a:xfrm>
                <a:off x="8347730" y="2215289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Courses / Programs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5C6B201-5FC5-7D97-17CE-375064506B1F}"/>
                  </a:ext>
                </a:extLst>
              </p:cNvPr>
              <p:cNvSpPr/>
              <p:nvPr/>
            </p:nvSpPr>
            <p:spPr>
              <a:xfrm>
                <a:off x="7678320" y="2955645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Mentor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59B4788-AC43-239C-2E56-C36F3E372B35}"/>
                  </a:ext>
                </a:extLst>
              </p:cNvPr>
              <p:cNvSpPr/>
              <p:nvPr/>
            </p:nvSpPr>
            <p:spPr>
              <a:xfrm>
                <a:off x="8181240" y="3801782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Portfolio Management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80D7625-2712-83AD-F9DD-C040DC94AF61}"/>
                  </a:ext>
                </a:extLst>
              </p:cNvPr>
              <p:cNvSpPr/>
              <p:nvPr/>
            </p:nvSpPr>
            <p:spPr>
              <a:xfrm>
                <a:off x="8347730" y="4537167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Business Planning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057B2A4-D6F2-C40D-36CE-CCE7556FE438}"/>
                  </a:ext>
                </a:extLst>
              </p:cNvPr>
              <p:cNvSpPr/>
              <p:nvPr/>
            </p:nvSpPr>
            <p:spPr>
              <a:xfrm>
                <a:off x="8181240" y="5310051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Strategic Planning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758CA9A-E137-DEF1-9E6F-F6760FBFFED2}"/>
                  </a:ext>
                </a:extLst>
              </p:cNvPr>
              <p:cNvSpPr/>
              <p:nvPr/>
            </p:nvSpPr>
            <p:spPr>
              <a:xfrm>
                <a:off x="6901080" y="5327108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Strategy Execution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5CA0EED-CE06-873F-2A45-8CB2F72C4F8D}"/>
                  </a:ext>
                </a:extLst>
              </p:cNvPr>
              <p:cNvSpPr/>
              <p:nvPr/>
            </p:nvSpPr>
            <p:spPr>
              <a:xfrm>
                <a:off x="2863445" y="3856340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Team Development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1114A5A-4001-9BFD-8183-02BDEDD585F8}"/>
                  </a:ext>
                </a:extLst>
              </p:cNvPr>
              <p:cNvSpPr/>
              <p:nvPr/>
            </p:nvSpPr>
            <p:spPr>
              <a:xfrm>
                <a:off x="2194036" y="4591725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Tools &amp; Methods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DCCD299-B118-4942-C272-85EDF02FA2E0}"/>
                  </a:ext>
                </a:extLst>
              </p:cNvPr>
              <p:cNvSpPr/>
              <p:nvPr/>
            </p:nvSpPr>
            <p:spPr>
              <a:xfrm>
                <a:off x="2816800" y="5327108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Project Leader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521B14-0CE7-0699-2E26-4993875AC16E}"/>
                  </a:ext>
                </a:extLst>
              </p:cNvPr>
              <p:cNvSpPr/>
              <p:nvPr/>
            </p:nvSpPr>
            <p:spPr>
              <a:xfrm>
                <a:off x="2784376" y="1490910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Profits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B60AC44A-DF56-9B07-5D92-804B7EFE6746}"/>
                  </a:ext>
                </a:extLst>
              </p:cNvPr>
              <p:cNvSpPr/>
              <p:nvPr/>
            </p:nvSpPr>
            <p:spPr>
              <a:xfrm>
                <a:off x="2114966" y="2233089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Education Providers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671579A-6660-56F1-6217-FA7FF2599AAB}"/>
                  </a:ext>
                </a:extLst>
              </p:cNvPr>
              <p:cNvSpPr/>
              <p:nvPr/>
            </p:nvSpPr>
            <p:spPr>
              <a:xfrm>
                <a:off x="2784376" y="2971621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Professional Organizations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9AE6502-0A51-B70E-B996-9906925B0E7E}"/>
                  </a:ext>
                </a:extLst>
              </p:cNvPr>
              <p:cNvSpPr/>
              <p:nvPr/>
            </p:nvSpPr>
            <p:spPr>
              <a:xfrm>
                <a:off x="4064536" y="1485938"/>
                <a:ext cx="1005840" cy="4572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Nonprofits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68B4648-697C-6AA7-A2AB-C31B3884D55D}"/>
                  </a:ext>
                </a:extLst>
              </p:cNvPr>
              <p:cNvGrpSpPr/>
              <p:nvPr/>
            </p:nvGrpSpPr>
            <p:grpSpPr>
              <a:xfrm>
                <a:off x="8291675" y="834612"/>
                <a:ext cx="1497526" cy="261610"/>
                <a:chOff x="9342347" y="1518063"/>
                <a:chExt cx="1497526" cy="261610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9A9EBA4-F5A2-361E-5131-AAEFED95ED45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14975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Careers in Project Mgt.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AF9A879-11B5-FAD9-6733-5D0440F2C5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59590" y="1753795"/>
                  <a:ext cx="14630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DDB004A-6EA0-D2A6-DB8A-41C06E1186A8}"/>
                  </a:ext>
                </a:extLst>
              </p:cNvPr>
              <p:cNvGrpSpPr/>
              <p:nvPr/>
            </p:nvGrpSpPr>
            <p:grpSpPr>
              <a:xfrm>
                <a:off x="8897763" y="1108365"/>
                <a:ext cx="1963999" cy="261610"/>
                <a:chOff x="9342347" y="1518063"/>
                <a:chExt cx="1963999" cy="261610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49D2AF5-671F-9E4E-30A3-16E255512EDD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196399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Project/Program/Strategy Mgt.</a:t>
                  </a: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3C895DD-2F90-1B67-D622-2FDFD0E0C6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4226" y="1753795"/>
                  <a:ext cx="19202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9087D1F-0FBC-4243-090D-476CBF4AF263}"/>
                  </a:ext>
                </a:extLst>
              </p:cNvPr>
              <p:cNvGrpSpPr/>
              <p:nvPr/>
            </p:nvGrpSpPr>
            <p:grpSpPr>
              <a:xfrm>
                <a:off x="8897763" y="1382118"/>
                <a:ext cx="933269" cy="261610"/>
                <a:chOff x="9343852" y="1518063"/>
                <a:chExt cx="933269" cy="261610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49B6579-BCF8-4D78-CC0C-69D151AC62B9}"/>
                    </a:ext>
                  </a:extLst>
                </p:cNvPr>
                <p:cNvSpPr txBox="1"/>
                <p:nvPr/>
              </p:nvSpPr>
              <p:spPr>
                <a:xfrm>
                  <a:off x="9343852" y="1518063"/>
                  <a:ext cx="93326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Product Mgt.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E56D748-A28F-457E-B69F-9FF0AB1A9B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53286" y="1753795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35D535C-D801-8908-CCA3-5AF12C3A95C6}"/>
                  </a:ext>
                </a:extLst>
              </p:cNvPr>
              <p:cNvGrpSpPr/>
              <p:nvPr/>
            </p:nvGrpSpPr>
            <p:grpSpPr>
              <a:xfrm>
                <a:off x="8897763" y="1655872"/>
                <a:ext cx="2010487" cy="261610"/>
                <a:chOff x="9342347" y="1518063"/>
                <a:chExt cx="2010487" cy="261610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5D1729A-6901-8D2C-F0BB-912E68705789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201048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Change Mgt. / Changing Culture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149BF53-E3CA-09F8-F115-C9163E65F6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4226" y="1753795"/>
                  <a:ext cx="19202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B006932-BBFC-48D1-7E9C-5722C16FDAA1}"/>
                  </a:ext>
                </a:extLst>
              </p:cNvPr>
              <p:cNvGrpSpPr/>
              <p:nvPr/>
            </p:nvGrpSpPr>
            <p:grpSpPr>
              <a:xfrm>
                <a:off x="9447851" y="2074356"/>
                <a:ext cx="1963999" cy="261610"/>
                <a:chOff x="9342347" y="1518063"/>
                <a:chExt cx="1963999" cy="261610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F75DF76-8D4C-3145-A18E-25BD56495EB9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196399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Project/Program/Strategy Mgt.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F80D1DF-2275-ECAF-174C-E5A3B725DA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09946" y="1753795"/>
                  <a:ext cx="18288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E7A9BB3-7652-60C1-EDDC-BAFE6456BF59}"/>
                  </a:ext>
                </a:extLst>
              </p:cNvPr>
              <p:cNvGrpSpPr/>
              <p:nvPr/>
            </p:nvGrpSpPr>
            <p:grpSpPr>
              <a:xfrm>
                <a:off x="9478482" y="2390908"/>
                <a:ext cx="1731564" cy="261610"/>
                <a:chOff x="9342347" y="1518063"/>
                <a:chExt cx="1731564" cy="261610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306BF84-2BC9-F7F7-1F2C-815F0FED86F2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173156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8 to 40 Hours Course Work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45CFB18-E4A3-303C-0E37-69BE14D69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5169" y="1753795"/>
                  <a:ext cx="164592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33ADD05-8D4E-6330-5193-D171C81CA010}"/>
                  </a:ext>
                </a:extLst>
              </p:cNvPr>
              <p:cNvGrpSpPr/>
              <p:nvPr/>
            </p:nvGrpSpPr>
            <p:grpSpPr>
              <a:xfrm>
                <a:off x="8776257" y="2704109"/>
                <a:ext cx="1330814" cy="261610"/>
                <a:chOff x="9342347" y="1518063"/>
                <a:chExt cx="1330814" cy="261610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5AB929E-4811-ED6D-FE0C-DA3DA2636BD5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13308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Individuals &amp; Teams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DF37940-EB25-6D9D-0FB9-7023E03738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7674" y="1753795"/>
                  <a:ext cx="128016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635C97B-6F4C-D114-2C8C-42C0CA5E1DA4}"/>
                  </a:ext>
                </a:extLst>
              </p:cNvPr>
              <p:cNvGrpSpPr/>
              <p:nvPr/>
            </p:nvGrpSpPr>
            <p:grpSpPr>
              <a:xfrm>
                <a:off x="8776257" y="2977863"/>
                <a:ext cx="1374094" cy="261610"/>
                <a:chOff x="9343852" y="1518063"/>
                <a:chExt cx="1374094" cy="261610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809C8CC-8A1D-AF26-1C8F-798A5387B083}"/>
                    </a:ext>
                  </a:extLst>
                </p:cNvPr>
                <p:cNvSpPr txBox="1"/>
                <p:nvPr/>
              </p:nvSpPr>
              <p:spPr>
                <a:xfrm>
                  <a:off x="9343852" y="1518063"/>
                  <a:ext cx="137409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Career Development</a:t>
                  </a: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2CE08B4-9EAA-BB3B-3C13-C3E9C5BC5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0819" y="1753795"/>
                  <a:ext cx="128016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AD5F771-7575-E8C5-41FC-78D9C1BD7E92}"/>
                  </a:ext>
                </a:extLst>
              </p:cNvPr>
              <p:cNvGrpSpPr/>
              <p:nvPr/>
            </p:nvGrpSpPr>
            <p:grpSpPr>
              <a:xfrm>
                <a:off x="8776257" y="3251616"/>
                <a:ext cx="1561646" cy="261610"/>
                <a:chOff x="9342347" y="1518063"/>
                <a:chExt cx="1561646" cy="261610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D8B956D-03EA-DA8B-D180-E254082B42B0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15616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Mid-Level to Sr. Leaders</a:t>
                  </a: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3E8A323-A187-83A4-C0D4-B2AE9EE53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1650" y="1753795"/>
                  <a:ext cx="14630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B86C4D6-851B-3A8C-EAD9-75D41C7398E4}"/>
                  </a:ext>
                </a:extLst>
              </p:cNvPr>
              <p:cNvGrpSpPr/>
              <p:nvPr/>
            </p:nvGrpSpPr>
            <p:grpSpPr>
              <a:xfrm>
                <a:off x="9363059" y="3567450"/>
                <a:ext cx="1904689" cy="261610"/>
                <a:chOff x="9376576" y="1518063"/>
                <a:chExt cx="1904689" cy="261610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BEBE116-67DB-73D2-138A-4715E107720F}"/>
                    </a:ext>
                  </a:extLst>
                </p:cNvPr>
                <p:cNvSpPr txBox="1"/>
                <p:nvPr/>
              </p:nvSpPr>
              <p:spPr>
                <a:xfrm>
                  <a:off x="9376576" y="1518063"/>
                  <a:ext cx="190468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Project/Program Prioritization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E576903-E88C-32AE-3F2B-A993C597B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4520" y="1753795"/>
                  <a:ext cx="18288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31854B1-45BC-F768-C4CA-AA0B5CBA9A08}"/>
                  </a:ext>
                </a:extLst>
              </p:cNvPr>
              <p:cNvGrpSpPr/>
              <p:nvPr/>
            </p:nvGrpSpPr>
            <p:grpSpPr>
              <a:xfrm>
                <a:off x="9363059" y="3802387"/>
                <a:ext cx="1513556" cy="261610"/>
                <a:chOff x="9343852" y="1518063"/>
                <a:chExt cx="1513556" cy="261610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4F2B160-9985-3842-0297-6BE7EE9F2AE2}"/>
                    </a:ext>
                  </a:extLst>
                </p:cNvPr>
                <p:cNvSpPr txBox="1"/>
                <p:nvPr/>
              </p:nvSpPr>
              <p:spPr>
                <a:xfrm>
                  <a:off x="9343852" y="1518063"/>
                  <a:ext cx="151355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Resource Management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410DFCFB-D05C-712E-63AD-C7555F7462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4830" y="1753795"/>
                  <a:ext cx="13716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A5016C2F-F6F3-20FF-6151-4062CBFCE081}"/>
                  </a:ext>
                </a:extLst>
              </p:cNvPr>
              <p:cNvGrpSpPr/>
              <p:nvPr/>
            </p:nvGrpSpPr>
            <p:grpSpPr>
              <a:xfrm>
                <a:off x="9363059" y="4037323"/>
                <a:ext cx="2396810" cy="261610"/>
                <a:chOff x="9342347" y="1518063"/>
                <a:chExt cx="2396810" cy="261610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85DA611-9374-A9F6-ED09-B50574D89623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239681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Schedules, Cost, Risk, Communications</a:t>
                  </a:r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BCC4725A-C700-74D5-EE2F-3A1CBFF20E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7752" y="1753795"/>
                  <a:ext cx="22860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C2E8E64-8D48-502F-C51F-864429D94DE7}"/>
                  </a:ext>
                </a:extLst>
              </p:cNvPr>
              <p:cNvGrpSpPr/>
              <p:nvPr/>
            </p:nvGrpSpPr>
            <p:grpSpPr>
              <a:xfrm>
                <a:off x="9520060" y="4306858"/>
                <a:ext cx="1095172" cy="261610"/>
                <a:chOff x="9376576" y="1518063"/>
                <a:chExt cx="1095172" cy="261610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634CA50-D81F-11BB-D93B-A06FFAA8F2B9}"/>
                    </a:ext>
                  </a:extLst>
                </p:cNvPr>
                <p:cNvSpPr txBox="1"/>
                <p:nvPr/>
              </p:nvSpPr>
              <p:spPr>
                <a:xfrm>
                  <a:off x="9376576" y="1518063"/>
                  <a:ext cx="10951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Market Analysis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BF6B383-F135-A5D5-D5A8-272ED8C4C3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21242" y="1753795"/>
                  <a:ext cx="10058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C9486EA-0CA2-F1B4-5219-4D52AB0A1182}"/>
                  </a:ext>
                </a:extLst>
              </p:cNvPr>
              <p:cNvGrpSpPr/>
              <p:nvPr/>
            </p:nvGrpSpPr>
            <p:grpSpPr>
              <a:xfrm>
                <a:off x="9520060" y="4541795"/>
                <a:ext cx="1146468" cy="261610"/>
                <a:chOff x="9343852" y="1518063"/>
                <a:chExt cx="1146468" cy="261610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2553512-9FBB-F86B-47BA-1731A67857C1}"/>
                    </a:ext>
                  </a:extLst>
                </p:cNvPr>
                <p:cNvSpPr txBox="1"/>
                <p:nvPr/>
              </p:nvSpPr>
              <p:spPr>
                <a:xfrm>
                  <a:off x="9343852" y="1518063"/>
                  <a:ext cx="11464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Solution Viability</a:t>
                  </a:r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4461C06-0FA2-5572-3F08-5C9541B161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4166" y="1753795"/>
                  <a:ext cx="10058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8DBA1EB-9EE5-20A7-6F44-DB4EFC0A1F3E}"/>
                  </a:ext>
                </a:extLst>
              </p:cNvPr>
              <p:cNvGrpSpPr/>
              <p:nvPr/>
            </p:nvGrpSpPr>
            <p:grpSpPr>
              <a:xfrm>
                <a:off x="9520060" y="4776731"/>
                <a:ext cx="1563248" cy="261610"/>
                <a:chOff x="9342347" y="1518063"/>
                <a:chExt cx="1563248" cy="261610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13D2A87-1136-C317-D170-92FAAB499FFA}"/>
                    </a:ext>
                  </a:extLst>
                </p:cNvPr>
                <p:cNvSpPr txBox="1"/>
                <p:nvPr/>
              </p:nvSpPr>
              <p:spPr>
                <a:xfrm>
                  <a:off x="9342347" y="1518063"/>
                  <a:ext cx="15632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Organization Alignment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80A5087E-576E-DD93-355B-5CBFD8E36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38171" y="1753795"/>
                  <a:ext cx="13716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4022DCA-F72E-DD6E-6C32-09F21B6305C5}"/>
                  </a:ext>
                </a:extLst>
              </p:cNvPr>
              <p:cNvGrpSpPr/>
              <p:nvPr/>
            </p:nvGrpSpPr>
            <p:grpSpPr>
              <a:xfrm>
                <a:off x="9268017" y="5089201"/>
                <a:ext cx="2313454" cy="261610"/>
                <a:chOff x="9367959" y="1518063"/>
                <a:chExt cx="2313454" cy="261610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B9C3618-7486-CA45-F9FE-36AA2A0486DB}"/>
                    </a:ext>
                  </a:extLst>
                </p:cNvPr>
                <p:cNvSpPr txBox="1"/>
                <p:nvPr/>
              </p:nvSpPr>
              <p:spPr>
                <a:xfrm>
                  <a:off x="9367959" y="1518063"/>
                  <a:ext cx="23134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S.W.O.T. Analysis / Identify Initiatives</a:t>
                  </a:r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6538620E-7D24-2BE5-2F14-8B2D7EFE41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27406" y="1753795"/>
                  <a:ext cx="219456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0BC4DB2-240F-53E9-912A-BAFEB273942F}"/>
                  </a:ext>
                </a:extLst>
              </p:cNvPr>
              <p:cNvGrpSpPr/>
              <p:nvPr/>
            </p:nvGrpSpPr>
            <p:grpSpPr>
              <a:xfrm>
                <a:off x="9268017" y="5341392"/>
                <a:ext cx="1548822" cy="261610"/>
                <a:chOff x="9352484" y="1518063"/>
                <a:chExt cx="1548822" cy="261610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473418BD-E4B0-3989-4CC4-E900C5A0C3F3}"/>
                    </a:ext>
                  </a:extLst>
                </p:cNvPr>
                <p:cNvSpPr txBox="1"/>
                <p:nvPr/>
              </p:nvSpPr>
              <p:spPr>
                <a:xfrm>
                  <a:off x="9352484" y="1518063"/>
                  <a:ext cx="154882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Strategic Road Mapping</a:t>
                  </a:r>
                </a:p>
              </p:txBody>
            </p: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D93516CB-CEC9-83D3-778C-338562173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5375" y="1753795"/>
                  <a:ext cx="14630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AED78B4-1B2F-39C8-E38D-EA2882C68B29}"/>
                  </a:ext>
                </a:extLst>
              </p:cNvPr>
              <p:cNvGrpSpPr/>
              <p:nvPr/>
            </p:nvGrpSpPr>
            <p:grpSpPr>
              <a:xfrm>
                <a:off x="9268017" y="5593582"/>
                <a:ext cx="1657826" cy="261610"/>
                <a:chOff x="9359601" y="1466307"/>
                <a:chExt cx="1657826" cy="261610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3FE5490-2988-EF51-6645-1102542C3D4E}"/>
                    </a:ext>
                  </a:extLst>
                </p:cNvPr>
                <p:cNvSpPr txBox="1"/>
                <p:nvPr/>
              </p:nvSpPr>
              <p:spPr>
                <a:xfrm>
                  <a:off x="9359601" y="1466307"/>
                  <a:ext cx="16578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Organization Socialization</a:t>
                  </a: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E85EFCC-4BC5-825B-4E57-181C047DE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6994" y="1702039"/>
                  <a:ext cx="14630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F3DB70F-F0FF-7E68-272F-46AC25B826AB}"/>
                  </a:ext>
                </a:extLst>
              </p:cNvPr>
              <p:cNvGrpSpPr/>
              <p:nvPr/>
            </p:nvGrpSpPr>
            <p:grpSpPr>
              <a:xfrm>
                <a:off x="5223114" y="5068127"/>
                <a:ext cx="1540806" cy="261610"/>
                <a:chOff x="9367959" y="1518063"/>
                <a:chExt cx="1540806" cy="261610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46C7BD63-EABA-89E7-B5AF-C580785E9FEB}"/>
                    </a:ext>
                  </a:extLst>
                </p:cNvPr>
                <p:cNvSpPr txBox="1"/>
                <p:nvPr/>
              </p:nvSpPr>
              <p:spPr>
                <a:xfrm>
                  <a:off x="9367959" y="1518063"/>
                  <a:ext cx="154080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Project &amp; Program Mgt.</a:t>
                  </a:r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F04641D2-E1D1-5BA7-B73F-E9CE00E57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2562" y="1753795"/>
                  <a:ext cx="13716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665A5A3-7CCB-81FE-03DB-B84D5F1A9392}"/>
                  </a:ext>
                </a:extLst>
              </p:cNvPr>
              <p:cNvGrpSpPr/>
              <p:nvPr/>
            </p:nvGrpSpPr>
            <p:grpSpPr>
              <a:xfrm>
                <a:off x="5352956" y="5320318"/>
                <a:ext cx="1410964" cy="261610"/>
                <a:chOff x="9352484" y="1518063"/>
                <a:chExt cx="1410964" cy="261610"/>
              </a:xfrm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156CAED-A28D-3A28-4ED8-42C51964E736}"/>
                    </a:ext>
                  </a:extLst>
                </p:cNvPr>
                <p:cNvSpPr txBox="1"/>
                <p:nvPr/>
              </p:nvSpPr>
              <p:spPr>
                <a:xfrm>
                  <a:off x="9352484" y="1518063"/>
                  <a:ext cx="141096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Change Management</a:t>
                  </a:r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AB645CD-77F6-378F-C660-8F18F8BB05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7886" y="1753795"/>
                  <a:ext cx="128016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011104C-9DF8-2956-8359-2CD0EE8DBE36}"/>
                  </a:ext>
                </a:extLst>
              </p:cNvPr>
              <p:cNvGrpSpPr/>
              <p:nvPr/>
            </p:nvGrpSpPr>
            <p:grpSpPr>
              <a:xfrm>
                <a:off x="5593407" y="5572508"/>
                <a:ext cx="1170513" cy="261610"/>
                <a:chOff x="9359601" y="1466307"/>
                <a:chExt cx="1170513" cy="261610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D40FEED-B541-2C3F-9DA1-F343782EC777}"/>
                    </a:ext>
                  </a:extLst>
                </p:cNvPr>
                <p:cNvSpPr txBox="1"/>
                <p:nvPr/>
              </p:nvSpPr>
              <p:spPr>
                <a:xfrm>
                  <a:off x="9359601" y="1466307"/>
                  <a:ext cx="117051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Stakeholder Mgt.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1EE2433-863D-63AA-8569-D501E997C2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1937" y="1702039"/>
                  <a:ext cx="10058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4D9B3B5A-5D25-C469-5C5F-51C0C025061D}"/>
                  </a:ext>
                </a:extLst>
              </p:cNvPr>
              <p:cNvGrpSpPr/>
              <p:nvPr/>
            </p:nvGrpSpPr>
            <p:grpSpPr>
              <a:xfrm>
                <a:off x="741091" y="5220006"/>
                <a:ext cx="2010487" cy="261610"/>
                <a:chOff x="8962523" y="1518063"/>
                <a:chExt cx="2010487" cy="261610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59DBDC20-33E0-1B16-3446-ADA57B5547D7}"/>
                    </a:ext>
                  </a:extLst>
                </p:cNvPr>
                <p:cNvSpPr txBox="1"/>
                <p:nvPr/>
              </p:nvSpPr>
              <p:spPr>
                <a:xfrm>
                  <a:off x="8962523" y="1518063"/>
                  <a:ext cx="201048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Applied Project &amp; Program Mgt.</a:t>
                  </a:r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4B302F7F-FD25-0168-7A35-AFFC96DE2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21244" y="1753795"/>
                  <a:ext cx="18288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83EBE996-8B23-8B8D-8F93-083395E0E863}"/>
                  </a:ext>
                </a:extLst>
              </p:cNvPr>
              <p:cNvGrpSpPr/>
              <p:nvPr/>
            </p:nvGrpSpPr>
            <p:grpSpPr>
              <a:xfrm>
                <a:off x="973527" y="5472197"/>
                <a:ext cx="1778051" cy="261610"/>
                <a:chOff x="8955672" y="1518063"/>
                <a:chExt cx="1778051" cy="26161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E0474F1-D611-19DC-0028-E325C6657C9B}"/>
                    </a:ext>
                  </a:extLst>
                </p:cNvPr>
                <p:cNvSpPr txBox="1"/>
                <p:nvPr/>
              </p:nvSpPr>
              <p:spPr>
                <a:xfrm>
                  <a:off x="8955672" y="1518063"/>
                  <a:ext cx="177805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Proj. Portfolio Management</a:t>
                  </a:r>
                </a:p>
              </p:txBody>
            </p: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F4870A3A-A95F-0E64-617B-A3703F7458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21737" y="1753795"/>
                  <a:ext cx="164592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5505D766-1A16-199F-F35B-D23FF67B1D4B}"/>
                  </a:ext>
                </a:extLst>
              </p:cNvPr>
              <p:cNvGrpSpPr/>
              <p:nvPr/>
            </p:nvGrpSpPr>
            <p:grpSpPr>
              <a:xfrm>
                <a:off x="106716" y="4333330"/>
                <a:ext cx="2004075" cy="261610"/>
                <a:chOff x="9566365" y="1518063"/>
                <a:chExt cx="2004075" cy="261610"/>
              </a:xfrm>
            </p:grpSpPr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629CBAA0-B0B0-DBEC-2B3C-A72919604CE7}"/>
                    </a:ext>
                  </a:extLst>
                </p:cNvPr>
                <p:cNvSpPr txBox="1"/>
                <p:nvPr/>
              </p:nvSpPr>
              <p:spPr>
                <a:xfrm>
                  <a:off x="9566365" y="1518063"/>
                  <a:ext cx="200407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Repository of Tools &amp; Processes</a:t>
                  </a:r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3182168-0C20-5655-2CDC-75F50667B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8282" y="1753795"/>
                  <a:ext cx="19202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2455286D-0DAB-67B1-1010-247CA1243BB5}"/>
                  </a:ext>
                </a:extLst>
              </p:cNvPr>
              <p:cNvGrpSpPr/>
              <p:nvPr/>
            </p:nvGrpSpPr>
            <p:grpSpPr>
              <a:xfrm>
                <a:off x="749657" y="4559049"/>
                <a:ext cx="1314784" cy="261610"/>
                <a:chOff x="9367873" y="1518063"/>
                <a:chExt cx="1314784" cy="261610"/>
              </a:xfrm>
            </p:grpSpPr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5F81265F-0B9B-6580-7F8B-2C1D621BA0CC}"/>
                    </a:ext>
                  </a:extLst>
                </p:cNvPr>
                <p:cNvSpPr txBox="1"/>
                <p:nvPr/>
              </p:nvSpPr>
              <p:spPr>
                <a:xfrm>
                  <a:off x="9367873" y="1518063"/>
                  <a:ext cx="131478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Application of Tools</a:t>
                  </a:r>
                </a:p>
              </p:txBody>
            </p: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FFBC39E-62DC-19DA-445C-8803464E6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5185" y="1753795"/>
                  <a:ext cx="128016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33AE5D7-3DCB-B4AF-299A-C869B4787BD2}"/>
                  </a:ext>
                </a:extLst>
              </p:cNvPr>
              <p:cNvGrpSpPr/>
              <p:nvPr/>
            </p:nvGrpSpPr>
            <p:grpSpPr>
              <a:xfrm>
                <a:off x="448504" y="4811239"/>
                <a:ext cx="1688283" cy="261610"/>
                <a:chOff x="8609105" y="1466307"/>
                <a:chExt cx="1688283" cy="261610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59D86F1-B159-AFFF-97DA-1E0D9C82505D}"/>
                    </a:ext>
                  </a:extLst>
                </p:cNvPr>
                <p:cNvSpPr txBox="1"/>
                <p:nvPr/>
              </p:nvSpPr>
              <p:spPr>
                <a:xfrm>
                  <a:off x="8609105" y="1466307"/>
                  <a:ext cx="168828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Standard &amp; Agile Methods</a:t>
                  </a:r>
                </a:p>
              </p:txBody>
            </p: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2FBF63E1-BEA1-A536-94EC-912C99884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6006" y="1702039"/>
                  <a:ext cx="155448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78BD0692-472D-D890-BB0A-437925587F69}"/>
                  </a:ext>
                </a:extLst>
              </p:cNvPr>
              <p:cNvGrpSpPr/>
              <p:nvPr/>
            </p:nvGrpSpPr>
            <p:grpSpPr>
              <a:xfrm>
                <a:off x="1294651" y="3549309"/>
                <a:ext cx="1372492" cy="261610"/>
                <a:chOff x="9566365" y="1518063"/>
                <a:chExt cx="1372492" cy="261610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21F0E015-CD98-AA54-7786-FF33DF44C17A}"/>
                    </a:ext>
                  </a:extLst>
                </p:cNvPr>
                <p:cNvSpPr txBox="1"/>
                <p:nvPr/>
              </p:nvSpPr>
              <p:spPr>
                <a:xfrm>
                  <a:off x="9566365" y="1518063"/>
                  <a:ext cx="137249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Individuals &amp; Groups</a:t>
                  </a:r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7B261B6B-F51D-1E11-6317-62F747465C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531" y="1753795"/>
                  <a:ext cx="128016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84E31B73-7848-95FE-D309-9BC462F276C5}"/>
                  </a:ext>
                </a:extLst>
              </p:cNvPr>
              <p:cNvGrpSpPr/>
              <p:nvPr/>
            </p:nvGrpSpPr>
            <p:grpSpPr>
              <a:xfrm>
                <a:off x="1008995" y="3780720"/>
                <a:ext cx="1705916" cy="261610"/>
                <a:chOff x="9100486" y="1518063"/>
                <a:chExt cx="1705916" cy="261610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DEDD769A-B52A-FE98-B748-380BED55DC1D}"/>
                    </a:ext>
                  </a:extLst>
                </p:cNvPr>
                <p:cNvSpPr txBox="1"/>
                <p:nvPr/>
              </p:nvSpPr>
              <p:spPr>
                <a:xfrm>
                  <a:off x="9100486" y="1518063"/>
                  <a:ext cx="170591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PM Organization Structure</a:t>
                  </a:r>
                </a:p>
              </p:txBody>
            </p: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3CDDE135-7418-5010-C52F-BD3591EB58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1924" y="1753795"/>
                  <a:ext cx="14630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DD96405B-09A1-D2EE-721C-BCB1C23BF19C}"/>
                  </a:ext>
                </a:extLst>
              </p:cNvPr>
              <p:cNvGrpSpPr/>
              <p:nvPr/>
            </p:nvGrpSpPr>
            <p:grpSpPr>
              <a:xfrm>
                <a:off x="759348" y="4012132"/>
                <a:ext cx="1935145" cy="261610"/>
                <a:chOff x="8177787" y="1466307"/>
                <a:chExt cx="1935145" cy="261610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ABA888A-4907-E7BD-645A-C15F00336FAB}"/>
                    </a:ext>
                  </a:extLst>
                </p:cNvPr>
                <p:cNvSpPr txBox="1"/>
                <p:nvPr/>
              </p:nvSpPr>
              <p:spPr>
                <a:xfrm>
                  <a:off x="8177787" y="1466307"/>
                  <a:ext cx="193514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Build Sustainable Org &amp; Teams</a:t>
                  </a:r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630823FE-C63B-ABFF-EB7C-654DFBBC2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76679" y="1702039"/>
                  <a:ext cx="173736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8A8FF783-AA9A-5E2A-5BA4-51027EC3BC15}"/>
                  </a:ext>
                </a:extLst>
              </p:cNvPr>
              <p:cNvGrpSpPr/>
              <p:nvPr/>
            </p:nvGrpSpPr>
            <p:grpSpPr>
              <a:xfrm>
                <a:off x="1059545" y="2878762"/>
                <a:ext cx="1628972" cy="261610"/>
                <a:chOff x="8962523" y="1518063"/>
                <a:chExt cx="1628972" cy="261610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E0A458D-E7A1-BFB0-8883-485B0C50D013}"/>
                    </a:ext>
                  </a:extLst>
                </p:cNvPr>
                <p:cNvSpPr txBox="1"/>
                <p:nvPr/>
              </p:nvSpPr>
              <p:spPr>
                <a:xfrm>
                  <a:off x="8962523" y="1518063"/>
                  <a:ext cx="16289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Professional Conferences</a:t>
                  </a:r>
                </a:p>
              </p:txBody>
            </p: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ED25E12-01A1-3858-8391-874DBFF974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5489" y="1753795"/>
                  <a:ext cx="14630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1D4DA5E5-048A-A2BA-9160-34E42CFB4FF6}"/>
                  </a:ext>
                </a:extLst>
              </p:cNvPr>
              <p:cNvGrpSpPr/>
              <p:nvPr/>
            </p:nvGrpSpPr>
            <p:grpSpPr>
              <a:xfrm>
                <a:off x="980998" y="3130953"/>
                <a:ext cx="1707519" cy="261610"/>
                <a:chOff x="8955672" y="1518063"/>
                <a:chExt cx="1707519" cy="261610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51D6070C-5F90-E20D-A056-A975D4FCF647}"/>
                    </a:ext>
                  </a:extLst>
                </p:cNvPr>
                <p:cNvSpPr txBox="1"/>
                <p:nvPr/>
              </p:nvSpPr>
              <p:spPr>
                <a:xfrm>
                  <a:off x="8955672" y="1518063"/>
                  <a:ext cx="170751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Project Mgt. Organizations</a:t>
                  </a:r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AC980D7D-0273-5873-3832-AE46C5BAA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2191" y="1753795"/>
                  <a:ext cx="155448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6E9ECEF-00B1-F6DF-15FE-16D35CA543A8}"/>
                  </a:ext>
                </a:extLst>
              </p:cNvPr>
              <p:cNvGrpSpPr/>
              <p:nvPr/>
            </p:nvGrpSpPr>
            <p:grpSpPr>
              <a:xfrm>
                <a:off x="397184" y="2003804"/>
                <a:ext cx="1662635" cy="261610"/>
                <a:chOff x="8893506" y="1543941"/>
                <a:chExt cx="1662635" cy="261610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AECB7B4F-EDAA-3277-828F-4BA81789B78F}"/>
                    </a:ext>
                  </a:extLst>
                </p:cNvPr>
                <p:cNvSpPr txBox="1"/>
                <p:nvPr/>
              </p:nvSpPr>
              <p:spPr>
                <a:xfrm>
                  <a:off x="8893506" y="1543941"/>
                  <a:ext cx="16626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Under &amp; Graduate Prgms.</a:t>
                  </a:r>
                </a:p>
              </p:txBody>
            </p: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D680461A-AAAA-C728-7CD6-54677091F3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93303" y="1779673"/>
                  <a:ext cx="14630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A809677B-718A-45BC-D93B-609EE50736E5}"/>
                  </a:ext>
                </a:extLst>
              </p:cNvPr>
              <p:cNvGrpSpPr/>
              <p:nvPr/>
            </p:nvGrpSpPr>
            <p:grpSpPr>
              <a:xfrm>
                <a:off x="352300" y="2462455"/>
                <a:ext cx="1707519" cy="261610"/>
                <a:chOff x="8955672" y="1518063"/>
                <a:chExt cx="1707519" cy="261610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749A1969-2EC7-3C18-67A0-D3F10AE441EB}"/>
                    </a:ext>
                  </a:extLst>
                </p:cNvPr>
                <p:cNvSpPr txBox="1"/>
                <p:nvPr/>
              </p:nvSpPr>
              <p:spPr>
                <a:xfrm>
                  <a:off x="8955672" y="1518063"/>
                  <a:ext cx="170751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Project Mgt. Organizations</a:t>
                  </a:r>
                </a:p>
              </p:txBody>
            </p: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83FE4FC6-976D-D07A-B8D0-E64927E0CF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2191" y="1753795"/>
                  <a:ext cx="155448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4FE8A018-E954-1016-AA3C-C9A1E0A46B39}"/>
                  </a:ext>
                </a:extLst>
              </p:cNvPr>
              <p:cNvGrpSpPr/>
              <p:nvPr/>
            </p:nvGrpSpPr>
            <p:grpSpPr>
              <a:xfrm>
                <a:off x="708167" y="2233129"/>
                <a:ext cx="1351652" cy="261610"/>
                <a:chOff x="8893506" y="1543941"/>
                <a:chExt cx="1351652" cy="261610"/>
              </a:xfrm>
            </p:grpSpPr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E6173820-6A3B-42D9-DF87-A953DD55A790}"/>
                    </a:ext>
                  </a:extLst>
                </p:cNvPr>
                <p:cNvSpPr txBox="1"/>
                <p:nvPr/>
              </p:nvSpPr>
              <p:spPr>
                <a:xfrm>
                  <a:off x="8893506" y="1543941"/>
                  <a:ext cx="135165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H.S. Business Prgms.</a:t>
                  </a:r>
                </a:p>
              </p:txBody>
            </p: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AD18F752-BC05-61E0-F79A-AF7E16E20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74972" y="1779673"/>
                  <a:ext cx="118872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46EF78C-030C-BB05-2A3F-89956D31CA61}"/>
                  </a:ext>
                </a:extLst>
              </p:cNvPr>
              <p:cNvGrpSpPr/>
              <p:nvPr/>
            </p:nvGrpSpPr>
            <p:grpSpPr>
              <a:xfrm>
                <a:off x="1228840" y="1375384"/>
                <a:ext cx="1428596" cy="261610"/>
                <a:chOff x="8962523" y="1518063"/>
                <a:chExt cx="1428596" cy="261610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C5149669-7451-60ED-9663-36BA7C353904}"/>
                    </a:ext>
                  </a:extLst>
                </p:cNvPr>
                <p:cNvSpPr txBox="1"/>
                <p:nvPr/>
              </p:nvSpPr>
              <p:spPr>
                <a:xfrm>
                  <a:off x="8962523" y="1518063"/>
                  <a:ext cx="142859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Contract Assignments</a:t>
                  </a:r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20BCFC90-EAF2-B97E-A9A7-B3C207A1F7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6741" y="1753795"/>
                  <a:ext cx="128016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4D5620E-2C32-9746-D402-7B51A2A514CE}"/>
                  </a:ext>
                </a:extLst>
              </p:cNvPr>
              <p:cNvGrpSpPr/>
              <p:nvPr/>
            </p:nvGrpSpPr>
            <p:grpSpPr>
              <a:xfrm>
                <a:off x="1491732" y="1627575"/>
                <a:ext cx="1165704" cy="261610"/>
                <a:chOff x="8955672" y="1518063"/>
                <a:chExt cx="1165704" cy="261610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F068B75-370B-A693-6DAB-BFCD664FBE5B}"/>
                    </a:ext>
                  </a:extLst>
                </p:cNvPr>
                <p:cNvSpPr txBox="1"/>
                <p:nvPr/>
              </p:nvSpPr>
              <p:spPr>
                <a:xfrm>
                  <a:off x="8955672" y="1518063"/>
                  <a:ext cx="116570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Remote &amp; Onsite</a:t>
                  </a:r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1747A1D-8B46-63FF-F034-3208FB122F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5604" y="1753795"/>
                  <a:ext cx="10058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36D435BF-FA6B-430D-F343-9AADB63C2E6A}"/>
                  </a:ext>
                </a:extLst>
              </p:cNvPr>
              <p:cNvGrpSpPr/>
              <p:nvPr/>
            </p:nvGrpSpPr>
            <p:grpSpPr>
              <a:xfrm>
                <a:off x="5172864" y="1424081"/>
                <a:ext cx="1208985" cy="261610"/>
                <a:chOff x="8962523" y="1518063"/>
                <a:chExt cx="1208985" cy="261610"/>
              </a:xfrm>
            </p:grpSpPr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FAAADC13-5377-7A3B-39BF-668C9265E0B4}"/>
                    </a:ext>
                  </a:extLst>
                </p:cNvPr>
                <p:cNvSpPr txBox="1"/>
                <p:nvPr/>
              </p:nvSpPr>
              <p:spPr>
                <a:xfrm>
                  <a:off x="8962523" y="1518063"/>
                  <a:ext cx="120898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501c3 / c4 Corps. </a:t>
                  </a:r>
                </a:p>
              </p:txBody>
            </p: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0F83D09-ED4B-3234-7434-D426113D8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18375" y="1753795"/>
                  <a:ext cx="109728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63C28AA-260F-8013-E9A0-D2DD813B6064}"/>
                  </a:ext>
                </a:extLst>
              </p:cNvPr>
              <p:cNvGrpSpPr/>
              <p:nvPr/>
            </p:nvGrpSpPr>
            <p:grpSpPr>
              <a:xfrm>
                <a:off x="5172864" y="1676272"/>
                <a:ext cx="1128835" cy="261610"/>
                <a:chOff x="8955672" y="1518063"/>
                <a:chExt cx="1128835" cy="261610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F54BF713-D5FD-E7BA-053C-213D026C09FE}"/>
                    </a:ext>
                  </a:extLst>
                </p:cNvPr>
                <p:cNvSpPr txBox="1"/>
                <p:nvPr/>
              </p:nvSpPr>
              <p:spPr>
                <a:xfrm>
                  <a:off x="8955672" y="1518063"/>
                  <a:ext cx="11288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Local &amp; Regional</a:t>
                  </a:r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3022DFD9-BDC2-5943-3149-F725EC147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17169" y="1753795"/>
                  <a:ext cx="100584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FCF8EEFB-BD1A-BAEA-7811-A4EA5077A9CF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flipH="1" flipV="1">
                <a:off x="4064536" y="2781277"/>
                <a:ext cx="449145" cy="431269"/>
              </a:xfrm>
              <a:prstGeom prst="straightConnector1">
                <a:avLst/>
              </a:prstGeom>
              <a:ln w="57150">
                <a:solidFill>
                  <a:schemeClr val="tx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C7F4EF46-82CA-7F4F-01BB-47DD23DD6629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 flipV="1">
                <a:off x="6901080" y="2763929"/>
                <a:ext cx="502920" cy="448617"/>
              </a:xfrm>
              <a:prstGeom prst="straightConnector1">
                <a:avLst/>
              </a:prstGeom>
              <a:ln w="57150">
                <a:solidFill>
                  <a:schemeClr val="tx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21BEB762-1D49-63B2-8580-0F47E178548B}"/>
                  </a:ext>
                </a:extLst>
              </p:cNvPr>
              <p:cNvCxnSpPr>
                <a:cxnSpLocks/>
                <a:endCxn id="11" idx="0"/>
              </p:cNvCxnSpPr>
              <p:nvPr/>
            </p:nvCxnSpPr>
            <p:spPr>
              <a:xfrm>
                <a:off x="6884179" y="4024352"/>
                <a:ext cx="519821" cy="421375"/>
              </a:xfrm>
              <a:prstGeom prst="straightConnector1">
                <a:avLst/>
              </a:prstGeom>
              <a:ln w="57150">
                <a:solidFill>
                  <a:schemeClr val="tx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7143D2D8-3E04-3145-30F3-F8AC378DA247}"/>
                  </a:ext>
                </a:extLst>
              </p:cNvPr>
              <p:cNvCxnSpPr>
                <a:cxnSpLocks/>
                <a:endCxn id="10" idx="0"/>
              </p:cNvCxnSpPr>
              <p:nvPr/>
            </p:nvCxnSpPr>
            <p:spPr>
              <a:xfrm flipH="1">
                <a:off x="4143606" y="4024352"/>
                <a:ext cx="340633" cy="475933"/>
              </a:xfrm>
              <a:prstGeom prst="straightConnector1">
                <a:avLst/>
              </a:prstGeom>
              <a:ln w="57150">
                <a:solidFill>
                  <a:schemeClr val="tx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A686C852-3A78-39C4-CD07-BB9856F22E08}"/>
                  </a:ext>
                </a:extLst>
              </p:cNvPr>
              <p:cNvCxnSpPr>
                <a:stCxn id="9" idx="0"/>
                <a:endCxn id="25" idx="2"/>
              </p:cNvCxnSpPr>
              <p:nvPr/>
            </p:nvCxnSpPr>
            <p:spPr>
              <a:xfrm flipV="1">
                <a:off x="4064536" y="1943138"/>
                <a:ext cx="502920" cy="198059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2B06BC9-E77C-5BC3-6074-ADEE441D1D81}"/>
                  </a:ext>
                </a:extLst>
              </p:cNvPr>
              <p:cNvCxnSpPr>
                <a:cxnSpLocks/>
                <a:stCxn id="9" idx="0"/>
                <a:endCxn id="22" idx="2"/>
              </p:cNvCxnSpPr>
              <p:nvPr/>
            </p:nvCxnSpPr>
            <p:spPr>
              <a:xfrm flipH="1" flipV="1">
                <a:off x="3287296" y="1948110"/>
                <a:ext cx="777240" cy="1930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19AE53F6-D3C7-81C5-D92A-64E929BA7DD8}"/>
                  </a:ext>
                </a:extLst>
              </p:cNvPr>
              <p:cNvCxnSpPr>
                <a:cxnSpLocks/>
                <a:stCxn id="9" idx="1"/>
                <a:endCxn id="23" idx="3"/>
              </p:cNvCxnSpPr>
              <p:nvPr/>
            </p:nvCxnSpPr>
            <p:spPr>
              <a:xfrm flipH="1">
                <a:off x="3120806" y="2461237"/>
                <a:ext cx="166490" cy="45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CEB9E493-6F72-6FF8-369C-DED82F8CB921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 flipH="1">
                <a:off x="3287296" y="2739872"/>
                <a:ext cx="64382" cy="231749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27BB2EC-E641-B28A-4EA9-C77E5C7B8D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50939" y="4298933"/>
                <a:ext cx="106335" cy="20052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8273B6FE-CC84-61EB-C11B-EF21CF4EF585}"/>
                  </a:ext>
                </a:extLst>
              </p:cNvPr>
              <p:cNvCxnSpPr>
                <a:cxnSpLocks/>
                <a:stCxn id="10" idx="1"/>
                <a:endCxn id="20" idx="3"/>
              </p:cNvCxnSpPr>
              <p:nvPr/>
            </p:nvCxnSpPr>
            <p:spPr>
              <a:xfrm flipH="1">
                <a:off x="3199876" y="4820325"/>
                <a:ext cx="16649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E52F6D88-5D9F-AD0E-3C1A-3F62C72986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0185" y="5140365"/>
                <a:ext cx="90212" cy="210446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0C61887-17C7-54F8-D0B2-6A17FD46B3D6}"/>
                  </a:ext>
                </a:extLst>
              </p:cNvPr>
              <p:cNvCxnSpPr>
                <a:cxnSpLocks/>
                <a:stCxn id="11" idx="2"/>
                <a:endCxn id="18" idx="0"/>
              </p:cNvCxnSpPr>
              <p:nvPr/>
            </p:nvCxnSpPr>
            <p:spPr>
              <a:xfrm>
                <a:off x="7404000" y="5085807"/>
                <a:ext cx="0" cy="241301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1006FFD-BB72-CC59-A1F0-BA513CEE9F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8464" y="5068127"/>
                <a:ext cx="209266" cy="252191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99D903E-988E-DF96-073A-4669AB38349C}"/>
                  </a:ext>
                </a:extLst>
              </p:cNvPr>
              <p:cNvCxnSpPr>
                <a:cxnSpLocks/>
                <a:stCxn id="11" idx="3"/>
                <a:endCxn id="16" idx="1"/>
              </p:cNvCxnSpPr>
              <p:nvPr/>
            </p:nvCxnSpPr>
            <p:spPr>
              <a:xfrm>
                <a:off x="8181240" y="4765767"/>
                <a:ext cx="16649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5641E23-C8A9-F7D3-E18A-5273D06C47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7932" y="4273055"/>
                <a:ext cx="95165" cy="210171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A464856-934F-7153-4517-54C42C884941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H="1" flipV="1">
                <a:off x="8138464" y="2754702"/>
                <a:ext cx="42776" cy="200943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E98B8AC9-00E1-3EE8-45E0-F5F2662909EE}"/>
                  </a:ext>
                </a:extLst>
              </p:cNvPr>
              <p:cNvCxnSpPr>
                <a:cxnSpLocks/>
                <a:stCxn id="13" idx="1"/>
                <a:endCxn id="8" idx="3"/>
              </p:cNvCxnSpPr>
              <p:nvPr/>
            </p:nvCxnSpPr>
            <p:spPr>
              <a:xfrm flipH="1">
                <a:off x="8181240" y="2443889"/>
                <a:ext cx="16649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E3C46C93-BE40-E56C-E218-C87F72F84A39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flipH="1">
                <a:off x="8147932" y="1932133"/>
                <a:ext cx="33308" cy="20881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4053588-CADD-0CFB-4920-664616AD8F40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V="1">
                <a:off x="8181240" y="1070344"/>
                <a:ext cx="127678" cy="404589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363C1563-D32D-AB8D-0A1F-02600EB39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4160" y="1335283"/>
                <a:ext cx="245102" cy="159558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FFAF0FCE-5998-5511-DA34-EF559902EC90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 flipV="1">
                <a:off x="8684160" y="1616909"/>
                <a:ext cx="226484" cy="86624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649CE1C6-D28E-CD57-95A7-0C3A47C0BC8E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8684160" y="1703533"/>
                <a:ext cx="251460" cy="187352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1369D48A-4E48-9A4D-2FC8-8D842F0A28F1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 flipV="1">
                <a:off x="9353570" y="2296074"/>
                <a:ext cx="203510" cy="147815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5182003B-C3A7-8860-BBF4-BF4473F5BAD9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>
                <a:off x="9353570" y="2443889"/>
                <a:ext cx="203510" cy="191545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E0B76BE8-6C14-1D72-1CA0-FB41DE05E8A2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8684160" y="2950674"/>
                <a:ext cx="139064" cy="233571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55DE117-9F02-BF13-3A77-E29BC179F783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>
                <a:off x="8684160" y="3184245"/>
                <a:ext cx="166490" cy="36182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5193E364-12FB-AEBC-20BA-D1011636789E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>
                <a:off x="8684160" y="3184245"/>
                <a:ext cx="166490" cy="315247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1AC31017-E718-5A9D-8363-6208E667F380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 flipV="1">
                <a:off x="9187080" y="3812694"/>
                <a:ext cx="213923" cy="217688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C911E158-A5DA-2B04-234D-01725314610F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>
                <a:off x="9187080" y="4030382"/>
                <a:ext cx="268245" cy="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6B5FD37F-CF2D-49CC-6F41-07A36119A16A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>
                <a:off x="9187080" y="4030382"/>
                <a:ext cx="268245" cy="254595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EFAE6133-D36F-8192-4ADD-965D1227FA71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V="1">
                <a:off x="9353570" y="4550418"/>
                <a:ext cx="203510" cy="215349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CB7CAB55-1CFA-0AB7-473D-B779A965D19C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>
                <a:off x="9353570" y="4765767"/>
                <a:ext cx="262314" cy="8623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75B7DC4-0FBD-5510-D11B-155032C8C870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>
                <a:off x="9353570" y="4765767"/>
                <a:ext cx="262314" cy="249038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A27BB342-14B3-DE94-7DDA-1DB294E24F68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 flipV="1">
                <a:off x="9187080" y="5308475"/>
                <a:ext cx="166490" cy="230176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82945809-03D7-7E9E-E16A-9677DFAC555B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>
                <a:off x="9187080" y="5538651"/>
                <a:ext cx="166490" cy="43277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5D1D6590-C118-DAEF-E991-291BCD3AD5A0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>
                <a:off x="9187080" y="5538651"/>
                <a:ext cx="166490" cy="282161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1706E08D-4964-5706-4064-143AF8B6B382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6639368" y="5301231"/>
                <a:ext cx="261712" cy="254477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38A5549C-1F59-17C3-A596-1B4CB0F9693E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6695340" y="5555708"/>
                <a:ext cx="205740" cy="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BD30CD16-5273-B64E-2270-E50329E7ABF1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 flipV="1">
                <a:off x="6619766" y="5555708"/>
                <a:ext cx="281314" cy="247976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01B7ACE-4985-7425-C0EE-6BC3B4EA5463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>
              <a:xfrm flipV="1">
                <a:off x="2668359" y="5555708"/>
                <a:ext cx="148441" cy="16164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B6DAD77F-C305-955A-96F5-DE1313345888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>
              <a:xfrm>
                <a:off x="2677661" y="5472197"/>
                <a:ext cx="139139" cy="83511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D816D98F-73BD-73E8-6FF2-DFB2F5359403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2078984" y="4794780"/>
                <a:ext cx="115052" cy="25545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CDB2DC07-C6D3-DC9F-2F9A-6B556F6C8952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2064441" y="4559049"/>
                <a:ext cx="129595" cy="261276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8BD45297-0318-1A48-0DDD-5EAA2FE6B438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 flipV="1">
                <a:off x="2017127" y="4820325"/>
                <a:ext cx="176909" cy="226646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FEA71259-F87D-939B-1EFA-7E24CC12B6B3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>
              <a:xfrm>
                <a:off x="2604550" y="3780720"/>
                <a:ext cx="258895" cy="30422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6864B3C2-334A-7104-3E61-80CD59F89DDF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>
              <a:xfrm>
                <a:off x="2595600" y="4024352"/>
                <a:ext cx="267845" cy="60588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65444FD-34EB-1D71-4885-53D1E0EEFF51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>
              <a:xfrm flipV="1">
                <a:off x="2570780" y="4084940"/>
                <a:ext cx="292665" cy="15240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78E06F80-CEDD-093F-21C5-368E4B84B315}"/>
                  </a:ext>
                </a:extLst>
              </p:cNvPr>
              <p:cNvCxnSpPr>
                <a:cxnSpLocks/>
                <a:endCxn id="24" idx="1"/>
              </p:cNvCxnSpPr>
              <p:nvPr/>
            </p:nvCxnSpPr>
            <p:spPr>
              <a:xfrm>
                <a:off x="2604550" y="3120429"/>
                <a:ext cx="179826" cy="79792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1EE41DC7-30D1-CFE9-FD39-88DF650048DB}"/>
                  </a:ext>
                </a:extLst>
              </p:cNvPr>
              <p:cNvCxnSpPr>
                <a:cxnSpLocks/>
                <a:endCxn id="24" idx="1"/>
              </p:cNvCxnSpPr>
              <p:nvPr/>
            </p:nvCxnSpPr>
            <p:spPr>
              <a:xfrm flipV="1">
                <a:off x="2539900" y="3200221"/>
                <a:ext cx="244476" cy="173035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29A4BCD7-D449-D9EE-1D08-0624D6B1B38B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>
                <a:off x="1943138" y="2239536"/>
                <a:ext cx="171828" cy="222153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73FA0E8F-0A0D-73DB-80FD-B1216A8E9FDB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 flipV="1">
                <a:off x="1911456" y="2461689"/>
                <a:ext cx="203510" cy="10524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D3644D25-978A-7E86-E4AE-7B6F85B71104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 flipV="1">
                <a:off x="1945916" y="2461689"/>
                <a:ext cx="169050" cy="231404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B3E48F3-FABC-310B-0E15-8F523250179B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2584010" y="1616909"/>
                <a:ext cx="200366" cy="102601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0A48E0A2-0742-135B-FA67-1F5DAADF1779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 flipV="1">
                <a:off x="2501269" y="1719510"/>
                <a:ext cx="283107" cy="143797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6C9729C0-758B-B902-F4D5-7D83FDC85F83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V="1">
                <a:off x="5070376" y="1668209"/>
                <a:ext cx="160296" cy="46329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235C41DF-6234-0E9F-FA83-25F2B3456DD0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>
                <a:off x="5070376" y="1714538"/>
                <a:ext cx="160296" cy="20553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25" descr="A logo with blue and black text&#10;&#10;Description automatically generated">
              <a:extLst>
                <a:ext uri="{FF2B5EF4-FFF2-40B4-BE49-F238E27FC236}">
                  <a16:creationId xmlns:a16="http://schemas.microsoft.com/office/drawing/2014/main" id="{C65DE84D-10E3-67C9-FFC0-DF96B820D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772" y="3091625"/>
              <a:ext cx="2286000" cy="80846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5FC5E21-6DE7-39E5-B945-6FB553193E35}"/>
              </a:ext>
            </a:extLst>
          </p:cNvPr>
          <p:cNvSpPr/>
          <p:nvPr/>
        </p:nvSpPr>
        <p:spPr>
          <a:xfrm>
            <a:off x="3001994" y="5837112"/>
            <a:ext cx="704088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Mission: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Delivering Strategic Project Portfolio Management Expertise</a:t>
            </a:r>
          </a:p>
          <a:p>
            <a:r>
              <a:rPr lang="en-US" sz="1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Vision: 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Strategy Management Accessible to People, Teams, and Smaller Organizations </a:t>
            </a:r>
            <a:r>
              <a:rPr lang="en-US" sz="1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Values: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 and Continuous Development </a:t>
            </a:r>
          </a:p>
        </p:txBody>
      </p:sp>
    </p:spTree>
    <p:extLst>
      <p:ext uri="{BB962C8B-B14F-4D97-AF65-F5344CB8AC3E}">
        <p14:creationId xmlns:p14="http://schemas.microsoft.com/office/powerpoint/2010/main" val="41616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7B7-273C-E347-23B4-C29719E2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dirty="0"/>
              <a:t>Thank You</a:t>
            </a:r>
          </a:p>
        </p:txBody>
      </p:sp>
      <p:pic>
        <p:nvPicPr>
          <p:cNvPr id="6" name="Content Placeholder 5" descr="A person standing on a crossroad&#10;&#10;Description automatically generated">
            <a:extLst>
              <a:ext uri="{FF2B5EF4-FFF2-40B4-BE49-F238E27FC236}">
                <a16:creationId xmlns:a16="http://schemas.microsoft.com/office/drawing/2014/main" id="{4941E558-6682-CBB9-FCEC-27B67B7B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616743"/>
            <a:ext cx="5084763" cy="50847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E4775-1126-08AB-D429-321AFED78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Gerald Jeffs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www.linkedin.com/in/gerryjeffs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jeffsgerry@gmail.com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925-487-5982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Tracy, CA</a:t>
            </a:r>
          </a:p>
        </p:txBody>
      </p:sp>
      <p:pic>
        <p:nvPicPr>
          <p:cNvPr id="12" name="Picture 1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A7B32FAC-4C7C-D09D-768C-C3927239B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82" y="308371"/>
            <a:ext cx="5366356" cy="18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9373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1"/>
      </a:lt2>
      <a:accent1>
        <a:srgbClr val="D937B0"/>
      </a:accent1>
      <a:accent2>
        <a:srgbClr val="AC25C7"/>
      </a:accent2>
      <a:accent3>
        <a:srgbClr val="7B37D9"/>
      </a:accent3>
      <a:accent4>
        <a:srgbClr val="3A3ACC"/>
      </a:accent4>
      <a:accent5>
        <a:srgbClr val="377AD9"/>
      </a:accent5>
      <a:accent6>
        <a:srgbClr val="25ACC7"/>
      </a:accent6>
      <a:hlink>
        <a:srgbClr val="3F5FBF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9009</TotalTime>
  <Words>1190</Words>
  <Application>Microsoft Office PowerPoint</Application>
  <PresentationFormat>Widescreen</PresentationFormat>
  <Paragraphs>306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Avenir Next LT Pro</vt:lpstr>
      <vt:lpstr>Bahnschrift</vt:lpstr>
      <vt:lpstr>Calibri</vt:lpstr>
      <vt:lpstr>Wingdings</vt:lpstr>
      <vt:lpstr>MatrixVTI</vt:lpstr>
      <vt:lpstr>PowerPoint Presentation</vt:lpstr>
      <vt:lpstr>PowerPoint Presentation</vt:lpstr>
      <vt:lpstr>Mission, Vision, Values, and Why</vt:lpstr>
      <vt:lpstr>Business Modeling</vt:lpstr>
      <vt:lpstr>Strengths-Weaknesses-Threats-Opportunities</vt:lpstr>
      <vt:lpstr>Strategic Mapping</vt:lpstr>
      <vt:lpstr>Branding Matrix</vt:lpstr>
      <vt:lpstr>Mind Mapping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and Mission</dc:title>
  <dc:creator>Gerry Jeffs</dc:creator>
  <cp:lastModifiedBy>Gerry Jeffs</cp:lastModifiedBy>
  <cp:revision>547</cp:revision>
  <dcterms:created xsi:type="dcterms:W3CDTF">2024-02-10T16:48:55Z</dcterms:created>
  <dcterms:modified xsi:type="dcterms:W3CDTF">2024-11-12T15:34:48Z</dcterms:modified>
</cp:coreProperties>
</file>