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432" r:id="rId3"/>
    <p:sldId id="2433" r:id="rId4"/>
    <p:sldId id="2415" r:id="rId5"/>
    <p:sldId id="2420" r:id="rId6"/>
    <p:sldId id="2427" r:id="rId7"/>
    <p:sldId id="2430" r:id="rId8"/>
    <p:sldId id="2429" r:id="rId9"/>
    <p:sldId id="2435" r:id="rId10"/>
    <p:sldId id="2431" r:id="rId11"/>
    <p:sldId id="2428" r:id="rId12"/>
    <p:sldId id="2424" r:id="rId13"/>
    <p:sldId id="2422" r:id="rId14"/>
    <p:sldId id="2421" r:id="rId15"/>
    <p:sldId id="24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1786-8C50-414F-9CF5-D60482C3DAC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733B-4F4A-4C4E-B670-C041D118F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8C391-1BCB-4DFE-ACB3-DD298F51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34" y="289368"/>
            <a:ext cx="11214100" cy="5996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ACC74-B2C5-9A6A-FC9E-68BAB8660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94" y="825500"/>
            <a:ext cx="11216640" cy="37306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pic>
        <p:nvPicPr>
          <p:cNvPr id="2" name="Picture 1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4797CCB6-A106-66EA-A154-101A5D68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1" y="5928552"/>
            <a:ext cx="180988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9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5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66000">
              <a:schemeClr val="tx1">
                <a:lumMod val="75000"/>
                <a:lumOff val="25000"/>
              </a:schemeClr>
            </a:gs>
            <a:gs pos="36000">
              <a:schemeClr val="tx1">
                <a:lumMod val="75000"/>
                <a:lumOff val="25000"/>
              </a:schemeClr>
            </a:gs>
            <a:gs pos="17000">
              <a:schemeClr val="tx1">
                <a:lumMod val="65000"/>
                <a:lumOff val="35000"/>
              </a:schemeClr>
            </a:gs>
            <a:gs pos="85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DF37D6-8ED0-5705-405F-3100CE0A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21995"/>
            <a:ext cx="10058400" cy="73152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A234BB9-806A-8AAD-EFCC-CD0BCAF96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83" y="6048096"/>
            <a:ext cx="1554480" cy="4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700" r:id="rId7"/>
    <p:sldLayoutId id="2147483688" r:id="rId8"/>
    <p:sldLayoutId id="2147483689" r:id="rId9"/>
    <p:sldLayoutId id="2147483690" r:id="rId10"/>
    <p:sldLayoutId id="2147483691" r:id="rId11"/>
    <p:sldLayoutId id="2147483693" r:id="rId12"/>
    <p:sldLayoutId id="2147483701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mi.org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yexecution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mailto:jeffsgerry@gmail.com?subject=Clarity%20Execution,%20LLC" TargetMode="External"/><Relationship Id="rId4" Type="http://schemas.openxmlformats.org/officeDocument/2006/relationships/hyperlink" Target="http://www.linkedin.com/in/gerryjeff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AA32-A972-4299-98FA-631C80F4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95715"/>
            <a:ext cx="6095999" cy="456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D1ECE-D73B-732B-CB4E-AC43ECB4D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54" y="2640371"/>
            <a:ext cx="5486400" cy="366254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Step-One to . .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02018-806A-6916-F9B2-28274FAFF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31645"/>
            <a:ext cx="11521440" cy="1638260"/>
          </a:xfrm>
        </p:spPr>
        <p:txBody>
          <a:bodyPr anchor="ctr">
            <a:noAutofit/>
          </a:bodyPr>
          <a:lstStyle/>
          <a:p>
            <a:r>
              <a:rPr lang="en-US" sz="4800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Career from Project Mgt. into Strategy Mgt.</a:t>
            </a:r>
          </a:p>
        </p:txBody>
      </p:sp>
      <p:pic>
        <p:nvPicPr>
          <p:cNvPr id="4" name="Picture 3" descr="Network Technology Background">
            <a:extLst>
              <a:ext uri="{FF2B5EF4-FFF2-40B4-BE49-F238E27FC236}">
                <a16:creationId xmlns:a16="http://schemas.microsoft.com/office/drawing/2014/main" id="{F7ED6369-ACA4-3500-5D92-CDD6A713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8" r="2" b="2"/>
          <a:stretch/>
        </p:blipFill>
        <p:spPr>
          <a:xfrm>
            <a:off x="6095999" y="2295715"/>
            <a:ext cx="6096001" cy="4562286"/>
          </a:xfrm>
          <a:prstGeom prst="rect">
            <a:avLst/>
          </a:prstGeom>
        </p:spPr>
      </p:pic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54D6F3B6-F921-2177-74D5-74DDC577C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98" y="5897881"/>
            <a:ext cx="203122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CD9B-288E-20BC-E63B-0726B81B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Strategic Projects &amp; Portfolios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F2C9B2-16BC-3ACD-3C8F-316BE131B7C1}"/>
              </a:ext>
            </a:extLst>
          </p:cNvPr>
          <p:cNvGrpSpPr/>
          <p:nvPr/>
        </p:nvGrpSpPr>
        <p:grpSpPr>
          <a:xfrm>
            <a:off x="746882" y="1383339"/>
            <a:ext cx="10698237" cy="4565428"/>
            <a:chOff x="958924" y="1383339"/>
            <a:chExt cx="10698237" cy="45654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E45823-1FCE-2571-BB97-2E418EC3864A}"/>
                </a:ext>
              </a:extLst>
            </p:cNvPr>
            <p:cNvGrpSpPr/>
            <p:nvPr/>
          </p:nvGrpSpPr>
          <p:grpSpPr>
            <a:xfrm>
              <a:off x="958924" y="1383339"/>
              <a:ext cx="3233513" cy="4565428"/>
              <a:chOff x="958924" y="1383339"/>
              <a:chExt cx="3233513" cy="456542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9B046D-3960-8B11-BEA9-6C7CE83ABB81}"/>
                  </a:ext>
                </a:extLst>
              </p:cNvPr>
              <p:cNvSpPr/>
              <p:nvPr/>
            </p:nvSpPr>
            <p:spPr>
              <a:xfrm>
                <a:off x="1449237" y="1742527"/>
                <a:ext cx="2743200" cy="42062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Business Models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People &amp; Culture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Vision &amp; Mission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Value Proposition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Customer Experience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Technology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Distribution Structure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25B5D0-4380-297E-1CBC-AB0E9C37CE46}"/>
                  </a:ext>
                </a:extLst>
              </p:cNvPr>
              <p:cNvSpPr/>
              <p:nvPr/>
            </p:nvSpPr>
            <p:spPr>
              <a:xfrm rot="16200000">
                <a:off x="-522757" y="3891367"/>
                <a:ext cx="347472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TRANSFORMATION</a:t>
                </a:r>
              </a:p>
            </p:txBody>
          </p:sp>
          <p:sp>
            <p:nvSpPr>
              <p:cNvPr id="8" name="Rectangle 7" descr="Business Growth">
                <a:extLst>
                  <a:ext uri="{FF2B5EF4-FFF2-40B4-BE49-F238E27FC236}">
                    <a16:creationId xmlns:a16="http://schemas.microsoft.com/office/drawing/2014/main" id="{F8D6F850-CB5B-645C-28DD-F72E7BC3A0B2}"/>
                  </a:ext>
                </a:extLst>
              </p:cNvPr>
              <p:cNvSpPr/>
              <p:nvPr/>
            </p:nvSpPr>
            <p:spPr>
              <a:xfrm>
                <a:off x="958924" y="1383339"/>
                <a:ext cx="968557" cy="968557"/>
              </a:xfrm>
              <a:prstGeom prst="rect">
                <a:avLst/>
              </a:prstGeom>
              <a:blipFill>
                <a:blip r:embed="rId2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403561-7C3A-F9B1-400E-36C57F8B4F2E}"/>
                </a:ext>
              </a:extLst>
            </p:cNvPr>
            <p:cNvGrpSpPr/>
            <p:nvPr/>
          </p:nvGrpSpPr>
          <p:grpSpPr>
            <a:xfrm>
              <a:off x="4697320" y="1383339"/>
              <a:ext cx="3227479" cy="4565428"/>
              <a:chOff x="4697320" y="1383339"/>
              <a:chExt cx="3227479" cy="456542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4293CDB-7D3D-E317-FA4B-7C185EE4C932}"/>
                  </a:ext>
                </a:extLst>
              </p:cNvPr>
              <p:cNvSpPr/>
              <p:nvPr/>
            </p:nvSpPr>
            <p:spPr>
              <a:xfrm>
                <a:off x="5181599" y="1742527"/>
                <a:ext cx="2743200" cy="42062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Technology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Internal Skills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Mergers &amp; Acquisitions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Operational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Customer Management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Product Development</a:t>
                </a:r>
              </a:p>
            </p:txBody>
          </p:sp>
          <p:sp>
            <p:nvSpPr>
              <p:cNvPr id="9" name="Rectangle 8" descr="Group of people">
                <a:extLst>
                  <a:ext uri="{FF2B5EF4-FFF2-40B4-BE49-F238E27FC236}">
                    <a16:creationId xmlns:a16="http://schemas.microsoft.com/office/drawing/2014/main" id="{944BB914-41F9-1426-EADC-890CF43539A8}"/>
                  </a:ext>
                </a:extLst>
              </p:cNvPr>
              <p:cNvSpPr/>
              <p:nvPr/>
            </p:nvSpPr>
            <p:spPr>
              <a:xfrm>
                <a:off x="4697320" y="1383339"/>
                <a:ext cx="968557" cy="968557"/>
              </a:xfrm>
              <a:prstGeom prst="rect">
                <a:avLst/>
              </a:prstGeom>
              <a:blipFill>
                <a:blip r:embed="rId4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5C3251-70FD-FE28-2194-AA12DFB77372}"/>
                  </a:ext>
                </a:extLst>
              </p:cNvPr>
              <p:cNvSpPr/>
              <p:nvPr/>
            </p:nvSpPr>
            <p:spPr>
              <a:xfrm rot="16200000">
                <a:off x="3220818" y="3891368"/>
                <a:ext cx="347472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CAPABILITIES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26F7C1-75DC-AE1E-3B10-E3117FE9EB5F}"/>
                </a:ext>
              </a:extLst>
            </p:cNvPr>
            <p:cNvGrpSpPr/>
            <p:nvPr/>
          </p:nvGrpSpPr>
          <p:grpSpPr>
            <a:xfrm>
              <a:off x="8429682" y="1383339"/>
              <a:ext cx="3227479" cy="4565428"/>
              <a:chOff x="8429682" y="1383339"/>
              <a:chExt cx="3227479" cy="45654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1AB649-4D50-0840-DEAB-D222CB037246}"/>
                  </a:ext>
                </a:extLst>
              </p:cNvPr>
              <p:cNvSpPr/>
              <p:nvPr/>
            </p:nvSpPr>
            <p:spPr>
              <a:xfrm>
                <a:off x="8913961" y="1742527"/>
                <a:ext cx="2743200" cy="42062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Market Strategies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Product Strategies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Diversification Strategies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Branding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Innovation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Quality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88B5FA-EA2B-E622-B9CB-98B5F1D870E6}"/>
                  </a:ext>
                </a:extLst>
              </p:cNvPr>
              <p:cNvSpPr/>
              <p:nvPr/>
            </p:nvSpPr>
            <p:spPr>
              <a:xfrm rot="16200000">
                <a:off x="6953181" y="3891367"/>
                <a:ext cx="347472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GROWTH</a:t>
                </a:r>
              </a:p>
            </p:txBody>
          </p:sp>
          <p:sp>
            <p:nvSpPr>
              <p:cNvPr id="12" name="Rectangle 11" descr="Bar graph with upward trend">
                <a:extLst>
                  <a:ext uri="{FF2B5EF4-FFF2-40B4-BE49-F238E27FC236}">
                    <a16:creationId xmlns:a16="http://schemas.microsoft.com/office/drawing/2014/main" id="{8AB61186-48AB-CB97-9D7B-12D6B4B13E0B}"/>
                  </a:ext>
                </a:extLst>
              </p:cNvPr>
              <p:cNvSpPr/>
              <p:nvPr/>
            </p:nvSpPr>
            <p:spPr>
              <a:xfrm>
                <a:off x="8429682" y="1383339"/>
                <a:ext cx="968557" cy="968557"/>
              </a:xfrm>
              <a:prstGeom prst="rect">
                <a:avLst/>
              </a:prstGeom>
              <a:blipFill>
                <a:blip r:embed="rId6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36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C944-3965-2504-432E-5FD11B7B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Needed Skills &amp; Experiences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45933-D511-ED67-0C15-3866694C02A4}"/>
              </a:ext>
            </a:extLst>
          </p:cNvPr>
          <p:cNvGrpSpPr/>
          <p:nvPr/>
        </p:nvGrpSpPr>
        <p:grpSpPr>
          <a:xfrm>
            <a:off x="948906" y="1266657"/>
            <a:ext cx="10304252" cy="4705700"/>
            <a:chOff x="948906" y="1266657"/>
            <a:chExt cx="10304252" cy="4705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E3FCCA-1B8C-22ED-E372-5B6D10E99E3A}"/>
                </a:ext>
              </a:extLst>
            </p:cNvPr>
            <p:cNvGrpSpPr/>
            <p:nvPr/>
          </p:nvGrpSpPr>
          <p:grpSpPr>
            <a:xfrm>
              <a:off x="948906" y="1266657"/>
              <a:ext cx="10304252" cy="2086152"/>
              <a:chOff x="948906" y="1456429"/>
              <a:chExt cx="10304252" cy="208615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793EB63-E764-4944-B918-0BA93541C884}"/>
                  </a:ext>
                </a:extLst>
              </p:cNvPr>
              <p:cNvSpPr/>
              <p:nvPr/>
            </p:nvSpPr>
            <p:spPr>
              <a:xfrm>
                <a:off x="948906" y="1456429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Communications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A71F215-6DEC-6F16-DEDA-371E566EF846}"/>
                  </a:ext>
                </a:extLst>
              </p:cNvPr>
              <p:cNvSpPr/>
              <p:nvPr/>
            </p:nvSpPr>
            <p:spPr>
              <a:xfrm>
                <a:off x="3056986" y="1456429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Leadership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6F40B1B-965F-8DC5-8420-0C328AC84D6E}"/>
                  </a:ext>
                </a:extLst>
              </p:cNvPr>
              <p:cNvSpPr/>
              <p:nvPr/>
            </p:nvSpPr>
            <p:spPr>
              <a:xfrm>
                <a:off x="5165066" y="1456429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 Management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93B2006-4010-DED7-99B5-9300E186A266}"/>
                  </a:ext>
                </a:extLst>
              </p:cNvPr>
              <p:cNvSpPr/>
              <p:nvPr/>
            </p:nvSpPr>
            <p:spPr>
              <a:xfrm>
                <a:off x="7273146" y="1456429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Portfolio Management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F1DE57F-E2F7-F6A7-35E3-5D44D497BDFD}"/>
                  </a:ext>
                </a:extLst>
              </p:cNvPr>
              <p:cNvSpPr/>
              <p:nvPr/>
            </p:nvSpPr>
            <p:spPr>
              <a:xfrm>
                <a:off x="9381226" y="1456429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Strategy Management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CB9390-3324-5FB4-D461-B4CC5F17482D}"/>
                  </a:ext>
                </a:extLst>
              </p:cNvPr>
              <p:cNvSpPr/>
              <p:nvPr/>
            </p:nvSpPr>
            <p:spPr>
              <a:xfrm>
                <a:off x="1199072" y="2170981"/>
                <a:ext cx="1371600" cy="1371600"/>
              </a:xfrm>
              <a:prstGeom prst="ellipse">
                <a:avLst/>
              </a:prstGeom>
              <a:blipFill>
                <a:blip r:embed="rId2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C5A2D11-2FB1-541C-46B6-A78831954848}"/>
                  </a:ext>
                </a:extLst>
              </p:cNvPr>
              <p:cNvSpPr/>
              <p:nvPr/>
            </p:nvSpPr>
            <p:spPr>
              <a:xfrm>
                <a:off x="3307152" y="2170981"/>
                <a:ext cx="1371600" cy="1371600"/>
              </a:xfrm>
              <a:prstGeom prst="ellipse">
                <a:avLst/>
              </a:prstGeom>
              <a:blipFill>
                <a:blip r:embed="rId3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1488CF5-F102-F8BF-F678-3178CC36E178}"/>
                  </a:ext>
                </a:extLst>
              </p:cNvPr>
              <p:cNvSpPr/>
              <p:nvPr/>
            </p:nvSpPr>
            <p:spPr>
              <a:xfrm>
                <a:off x="5415232" y="2170981"/>
                <a:ext cx="1371600" cy="1371600"/>
              </a:xfrm>
              <a:prstGeom prst="ellipse">
                <a:avLst/>
              </a:prstGeom>
              <a:blipFill>
                <a:blip r:embed="rId4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F31ACD8-8FB3-305B-D4EC-B1BE4C35CBD0}"/>
                  </a:ext>
                </a:extLst>
              </p:cNvPr>
              <p:cNvSpPr/>
              <p:nvPr/>
            </p:nvSpPr>
            <p:spPr>
              <a:xfrm>
                <a:off x="7523312" y="2170981"/>
                <a:ext cx="1371600" cy="1371600"/>
              </a:xfrm>
              <a:prstGeom prst="ellipse">
                <a:avLst/>
              </a:prstGeom>
              <a:blipFill>
                <a:blip r:embed="rId5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6C75ECB-02B0-136A-4685-180A63257B10}"/>
                  </a:ext>
                </a:extLst>
              </p:cNvPr>
              <p:cNvSpPr/>
              <p:nvPr/>
            </p:nvSpPr>
            <p:spPr>
              <a:xfrm>
                <a:off x="9631392" y="2170981"/>
                <a:ext cx="1371600" cy="1371600"/>
              </a:xfrm>
              <a:prstGeom prst="ellipse">
                <a:avLst/>
              </a:prstGeom>
              <a:blipFill>
                <a:blip r:embed="rId6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CC05FF9-A712-2DEA-AB93-8CD0D0E419D9}"/>
                </a:ext>
              </a:extLst>
            </p:cNvPr>
            <p:cNvGrpSpPr/>
            <p:nvPr/>
          </p:nvGrpSpPr>
          <p:grpSpPr>
            <a:xfrm>
              <a:off x="948906" y="3774059"/>
              <a:ext cx="10304252" cy="2198298"/>
              <a:chOff x="948906" y="3825815"/>
              <a:chExt cx="10304252" cy="219829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4EAC969-78DE-53FF-8799-15E96B653E4B}"/>
                  </a:ext>
                </a:extLst>
              </p:cNvPr>
              <p:cNvSpPr/>
              <p:nvPr/>
            </p:nvSpPr>
            <p:spPr>
              <a:xfrm>
                <a:off x="948906" y="3825815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Organizational Development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EF09184-E61D-A10C-AA07-F077B7606B40}"/>
                  </a:ext>
                </a:extLst>
              </p:cNvPr>
              <p:cNvSpPr/>
              <p:nvPr/>
            </p:nvSpPr>
            <p:spPr>
              <a:xfrm>
                <a:off x="3056986" y="3825815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Industry Specific Knowledge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21A67C-46BE-6DE8-073B-24204B62A44C}"/>
                  </a:ext>
                </a:extLst>
              </p:cNvPr>
              <p:cNvSpPr/>
              <p:nvPr/>
            </p:nvSpPr>
            <p:spPr>
              <a:xfrm>
                <a:off x="5165066" y="3825815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Product Management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69AA64C-235F-1206-991D-F319B331AEC1}"/>
                  </a:ext>
                </a:extLst>
              </p:cNvPr>
              <p:cNvSpPr/>
              <p:nvPr/>
            </p:nvSpPr>
            <p:spPr>
              <a:xfrm>
                <a:off x="7273146" y="3825815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Market Analysis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A6FAFCF-88CF-AFB8-898D-079A64A4E2EC}"/>
                  </a:ext>
                </a:extLst>
              </p:cNvPr>
              <p:cNvSpPr/>
              <p:nvPr/>
            </p:nvSpPr>
            <p:spPr>
              <a:xfrm>
                <a:off x="9381226" y="3825815"/>
                <a:ext cx="1871932" cy="646981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Cross Cultural Management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A1355A-766A-1401-9C77-FA38B53F013D}"/>
                  </a:ext>
                </a:extLst>
              </p:cNvPr>
              <p:cNvSpPr/>
              <p:nvPr/>
            </p:nvSpPr>
            <p:spPr>
              <a:xfrm>
                <a:off x="1199072" y="4652513"/>
                <a:ext cx="1371600" cy="1371600"/>
              </a:xfrm>
              <a:prstGeom prst="ellipse">
                <a:avLst/>
              </a:prstGeom>
              <a:blipFill>
                <a:blip r:embed="rId7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AC6CEB1-1DEC-F97B-248A-E31ADE931DED}"/>
                  </a:ext>
                </a:extLst>
              </p:cNvPr>
              <p:cNvSpPr/>
              <p:nvPr/>
            </p:nvSpPr>
            <p:spPr>
              <a:xfrm>
                <a:off x="3307152" y="4652513"/>
                <a:ext cx="1371600" cy="1371600"/>
              </a:xfrm>
              <a:prstGeom prst="ellipse">
                <a:avLst/>
              </a:prstGeom>
              <a:blipFill>
                <a:blip r:embed="rId8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F757880-0C99-2A7A-C870-187C347CB25A}"/>
                  </a:ext>
                </a:extLst>
              </p:cNvPr>
              <p:cNvSpPr/>
              <p:nvPr/>
            </p:nvSpPr>
            <p:spPr>
              <a:xfrm>
                <a:off x="5410200" y="4652513"/>
                <a:ext cx="1371600" cy="1371600"/>
              </a:xfrm>
              <a:prstGeom prst="ellipse">
                <a:avLst/>
              </a:prstGeom>
              <a:blipFill>
                <a:blip r:embed="rId9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BD0F143-0801-2F53-8C18-29136DFA2F89}"/>
                  </a:ext>
                </a:extLst>
              </p:cNvPr>
              <p:cNvSpPr/>
              <p:nvPr/>
            </p:nvSpPr>
            <p:spPr>
              <a:xfrm>
                <a:off x="7523312" y="4652513"/>
                <a:ext cx="1371600" cy="1371600"/>
              </a:xfrm>
              <a:prstGeom prst="ellipse">
                <a:avLst/>
              </a:prstGeom>
              <a:blipFill>
                <a:blip r:embed="rId10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E59D58C-232D-8BEF-0E40-6DB0ED6969DC}"/>
                  </a:ext>
                </a:extLst>
              </p:cNvPr>
              <p:cNvSpPr/>
              <p:nvPr/>
            </p:nvSpPr>
            <p:spPr>
              <a:xfrm>
                <a:off x="9631392" y="4652513"/>
                <a:ext cx="1371600" cy="1371600"/>
              </a:xfrm>
              <a:prstGeom prst="ellipse">
                <a:avLst/>
              </a:prstGeom>
              <a:blipFill>
                <a:blip r:embed="rId11">
                  <a:lum bright="70000" contrast="-70000"/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19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66D7B11-7524-F4F9-8B64-8D75122F03EE}"/>
              </a:ext>
            </a:extLst>
          </p:cNvPr>
          <p:cNvSpPr/>
          <p:nvPr/>
        </p:nvSpPr>
        <p:spPr bwMode="auto">
          <a:xfrm flipV="1">
            <a:off x="4495800" y="952500"/>
            <a:ext cx="3200400" cy="5715000"/>
          </a:xfrm>
          <a:prstGeom prst="downArrow">
            <a:avLst/>
          </a:prstGeom>
          <a:gradFill>
            <a:gsLst>
              <a:gs pos="1000">
                <a:schemeClr val="bg1">
                  <a:lumMod val="75000"/>
                  <a:alpha val="40000"/>
                </a:schemeClr>
              </a:gs>
              <a:gs pos="66000">
                <a:schemeClr val="bg1">
                  <a:lumMod val="50000"/>
                </a:schemeClr>
              </a:gs>
              <a:gs pos="37000">
                <a:schemeClr val="bg1">
                  <a:lumMod val="50000"/>
                </a:schemeClr>
              </a:gs>
              <a:gs pos="84000">
                <a:schemeClr val="bg1">
                  <a:lumMod val="65000"/>
                </a:schemeClr>
              </a:gs>
              <a:gs pos="18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833FABC-C8F1-DCD1-EA0E-D41D1514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Career of Knowledge and Experience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786D2E-A9C1-F49A-48AE-BF43262CEDBE}"/>
              </a:ext>
            </a:extLst>
          </p:cNvPr>
          <p:cNvGrpSpPr/>
          <p:nvPr/>
        </p:nvGrpSpPr>
        <p:grpSpPr>
          <a:xfrm>
            <a:off x="444500" y="1270000"/>
            <a:ext cx="9588500" cy="5010516"/>
            <a:chOff x="444500" y="1270000"/>
            <a:chExt cx="9588500" cy="50105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5E77C3-BF21-022C-3939-50F8D9D6957E}"/>
                </a:ext>
              </a:extLst>
            </p:cNvPr>
            <p:cNvGrpSpPr/>
            <p:nvPr/>
          </p:nvGrpSpPr>
          <p:grpSpPr>
            <a:xfrm>
              <a:off x="444500" y="1270000"/>
              <a:ext cx="9588500" cy="5010516"/>
              <a:chOff x="1295400" y="1524000"/>
              <a:chExt cx="11506200" cy="6012619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9EBC8F-D4A6-3BE6-D6E6-3874DF3107DC}"/>
                  </a:ext>
                </a:extLst>
              </p:cNvPr>
              <p:cNvSpPr/>
              <p:nvPr/>
            </p:nvSpPr>
            <p:spPr bwMode="auto">
              <a:xfrm>
                <a:off x="1295400" y="1524000"/>
                <a:ext cx="2468880" cy="109728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67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VP Project-Strategy Management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A38548-8D9F-1AA0-8163-457C4F4EB4CB}"/>
                  </a:ext>
                </a:extLst>
              </p:cNvPr>
              <p:cNvSpPr/>
              <p:nvPr/>
            </p:nvSpPr>
            <p:spPr bwMode="auto">
              <a:xfrm>
                <a:off x="1295400" y="2752835"/>
                <a:ext cx="2468880" cy="109728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67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Dir.  Project-Strategy Management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6C804BD-48B5-51AF-7B5B-6F92DF5CD45B}"/>
                  </a:ext>
                </a:extLst>
              </p:cNvPr>
              <p:cNvSpPr/>
              <p:nvPr/>
            </p:nvSpPr>
            <p:spPr bwMode="auto">
              <a:xfrm>
                <a:off x="1295400" y="3981670"/>
                <a:ext cx="2468880" cy="109728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67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Sr. Project / Portfolio Manager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D2813F4-1005-CEBF-B201-7F6A4848DE27}"/>
                  </a:ext>
                </a:extLst>
              </p:cNvPr>
              <p:cNvSpPr/>
              <p:nvPr/>
            </p:nvSpPr>
            <p:spPr bwMode="auto">
              <a:xfrm>
                <a:off x="1295400" y="5222300"/>
                <a:ext cx="2468880" cy="109728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67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Sr.  Project Manager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F13EE03-58D1-43F1-6F02-17ADB6108D7D}"/>
                  </a:ext>
                </a:extLst>
              </p:cNvPr>
              <p:cNvSpPr/>
              <p:nvPr/>
            </p:nvSpPr>
            <p:spPr bwMode="auto">
              <a:xfrm>
                <a:off x="1295400" y="6439339"/>
                <a:ext cx="2468880" cy="109728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38100" rIns="76200" bIns="381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667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 Coordinator &amp; Project Manager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E7486EC-8309-11A6-BC55-DECDDF6A819C}"/>
                  </a:ext>
                </a:extLst>
              </p:cNvPr>
              <p:cNvSpPr/>
              <p:nvPr/>
            </p:nvSpPr>
            <p:spPr bwMode="auto">
              <a:xfrm>
                <a:off x="3848100" y="1524000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Highest Level of Industry Knowledge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Highest Organizational Development Skills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Highest Org. Wide Functional Knowledge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2A142EA-0E1D-4F42-6B9F-36ABD620EA46}"/>
                  </a:ext>
                </a:extLst>
              </p:cNvPr>
              <p:cNvSpPr/>
              <p:nvPr/>
            </p:nvSpPr>
            <p:spPr bwMode="auto">
              <a:xfrm>
                <a:off x="8229600" y="1524000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10+ Years Project Portfolio Leadership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10+ Years Strategic Portfolio Leadership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10+ Years Leading &amp; Developing Teams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01D592D-EB2C-A431-5BB8-01969FD5FBFA}"/>
                  </a:ext>
                </a:extLst>
              </p:cNvPr>
              <p:cNvSpPr/>
              <p:nvPr/>
            </p:nvSpPr>
            <p:spPr bwMode="auto">
              <a:xfrm>
                <a:off x="3848100" y="2752835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Strong Industry Knowledge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Strong Organizational Development Skills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Strong Functional Area(s) Knowledge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B28A519-01E6-A9E2-C909-FC6684A8EF50}"/>
                  </a:ext>
                </a:extLst>
              </p:cNvPr>
              <p:cNvSpPr/>
              <p:nvPr/>
            </p:nvSpPr>
            <p:spPr bwMode="auto">
              <a:xfrm>
                <a:off x="8229600" y="2752835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5+ Years Project Portfolio Leadership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5+ Years Strategic Project Portfolio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5+ Years Leading &amp; Developing Teams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743BBB6-E5A0-FD88-49EA-AC1A752179EF}"/>
                  </a:ext>
                </a:extLst>
              </p:cNvPr>
              <p:cNvSpPr/>
              <p:nvPr/>
            </p:nvSpPr>
            <p:spPr bwMode="auto">
              <a:xfrm>
                <a:off x="3848100" y="3981670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Wide Industry Knowledge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Wide Team Development Skills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Wide Functional Area(s) Knowledge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8CAA924-5320-DEB6-C7D4-7AA79871E494}"/>
                  </a:ext>
                </a:extLst>
              </p:cNvPr>
              <p:cNvSpPr/>
              <p:nvPr/>
            </p:nvSpPr>
            <p:spPr bwMode="auto">
              <a:xfrm>
                <a:off x="8229600" y="3981670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5+ Years Project Management Leadership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5+ Years Leading Strategic Projects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5+ Years Developing People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7754C7F-56A9-D0AE-7070-C4544F335314}"/>
                  </a:ext>
                </a:extLst>
              </p:cNvPr>
              <p:cNvSpPr/>
              <p:nvPr/>
            </p:nvSpPr>
            <p:spPr bwMode="auto">
              <a:xfrm>
                <a:off x="3848100" y="5222300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Good Industry Knowledge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Good Leadership Skills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Good Functional Area Knowledge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D74F8EE-5D4A-9924-4C70-4AE6C64B8128}"/>
                  </a:ext>
                </a:extLst>
              </p:cNvPr>
              <p:cNvSpPr/>
              <p:nvPr/>
            </p:nvSpPr>
            <p:spPr bwMode="auto">
              <a:xfrm>
                <a:off x="3848100" y="6439339"/>
                <a:ext cx="4572000" cy="1097280"/>
              </a:xfrm>
              <a:prstGeom prst="round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6200" tIns="0" rIns="7620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Developing Industry Knowledge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Developing People Skills</a:t>
                </a:r>
              </a:p>
              <a:p>
                <a:pPr marL="238115" indent="-238115" defTabSz="379662" eaLnBrk="0" fontAlgn="base" hangingPunct="0">
                  <a:spcBef>
                    <a:spcPct val="10000"/>
                  </a:spcBef>
                  <a:spcAft>
                    <a:spcPct val="10000"/>
                  </a:spcAft>
                  <a:buFont typeface="Wingdings" panose="05000000000000000000" pitchFamily="2" charset="2"/>
                  <a:buChar char="§"/>
                  <a:tabLst>
                    <a:tab pos="158744" algn="l"/>
                    <a:tab pos="519886" algn="l"/>
                    <a:tab pos="4338993" algn="r"/>
                    <a:tab pos="4815224" algn="r"/>
                    <a:tab pos="5143294" algn="r"/>
                    <a:tab pos="5721386" algn="l"/>
                    <a:tab pos="5853673" algn="l"/>
                    <a:tab pos="6241271" algn="r"/>
                    <a:tab pos="6288894" algn="r"/>
                    <a:tab pos="6815394" algn="r"/>
                    <a:tab pos="6906672" algn="r"/>
                  </a:tabLst>
                </a:pPr>
                <a:r>
                  <a:rPr lang="en-US" sz="1333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Developing Functional Area Knowledge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FB18E0D-8166-9408-BC7A-47157EE85A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82088" y="2680917"/>
                <a:ext cx="8686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95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2332F41-C500-7C82-0672-D51ADB2F9C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82088" y="3917022"/>
                <a:ext cx="8686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95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5F337BD-68F0-D594-D328-9DCB67447D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82088" y="5150778"/>
                <a:ext cx="8686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95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C83F27C-8895-DF96-1DED-6EC0FF995E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82088" y="6365696"/>
                <a:ext cx="8686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95000"/>
                  </a:schemeClr>
                </a:solidFill>
                <a:prstDash val="dash"/>
                <a:round/>
                <a:headEnd type="none" w="med" len="med"/>
                <a:tailEnd type="none" w="med" len="sm"/>
              </a:ln>
              <a:effectLst/>
            </p:spPr>
          </p:cxn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019899F-025B-9A75-3CEE-DBA210A60E21}"/>
                </a:ext>
              </a:extLst>
            </p:cNvPr>
            <p:cNvSpPr/>
            <p:nvPr/>
          </p:nvSpPr>
          <p:spPr bwMode="auto">
            <a:xfrm>
              <a:off x="6223000" y="4351917"/>
              <a:ext cx="3810000" cy="91440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5+ Years Project Management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5+ Years Cross Functional Area Projects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5+ Years Matrix Resource Integration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1A36862-1CCE-0E4B-4821-6E5398F22A1A}"/>
              </a:ext>
            </a:extLst>
          </p:cNvPr>
          <p:cNvSpPr/>
          <p:nvPr/>
        </p:nvSpPr>
        <p:spPr bwMode="auto">
          <a:xfrm>
            <a:off x="6218687" y="5366116"/>
            <a:ext cx="3810000" cy="914400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0" rIns="762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38115" indent="-238115" defTabSz="379662" eaLnBrk="0" fontAlgn="base" hangingPunct="0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§"/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3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 Years Project Management Skills</a:t>
            </a:r>
          </a:p>
          <a:p>
            <a:pPr marL="238115" indent="-238115" defTabSz="379662" eaLnBrk="0" fontAlgn="base" hangingPunct="0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§"/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3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 Years Assisting Sr. Project Manager(s)</a:t>
            </a:r>
          </a:p>
          <a:p>
            <a:pPr marL="238115" indent="-238115" defTabSz="379662" eaLnBrk="0" fontAlgn="base" hangingPunct="0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§"/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3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 Years Project Mgt Tools Experience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4E56A1-3C6E-7C33-2CBF-037E8069965F}"/>
              </a:ext>
            </a:extLst>
          </p:cNvPr>
          <p:cNvGrpSpPr/>
          <p:nvPr/>
        </p:nvGrpSpPr>
        <p:grpSpPr>
          <a:xfrm>
            <a:off x="10205077" y="1208783"/>
            <a:ext cx="1352430" cy="4754880"/>
            <a:chOff x="9739255" y="1208783"/>
            <a:chExt cx="1352430" cy="47548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D3E60FA-B209-A915-88A0-5D7DFB468F35}"/>
                </a:ext>
              </a:extLst>
            </p:cNvPr>
            <p:cNvGrpSpPr/>
            <p:nvPr/>
          </p:nvGrpSpPr>
          <p:grpSpPr>
            <a:xfrm>
              <a:off x="9739255" y="1208783"/>
              <a:ext cx="1352430" cy="4754880"/>
              <a:chOff x="10205059" y="1208783"/>
              <a:chExt cx="1352430" cy="475488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CC3BCFF-71DC-0B4E-DBED-B9354371944D}"/>
                  </a:ext>
                </a:extLst>
              </p:cNvPr>
              <p:cNvGrpSpPr/>
              <p:nvPr/>
            </p:nvGrpSpPr>
            <p:grpSpPr>
              <a:xfrm>
                <a:off x="10205059" y="1208783"/>
                <a:ext cx="1352430" cy="4754880"/>
                <a:chOff x="10205059" y="1208783"/>
                <a:chExt cx="1352430" cy="475488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1191B43-435B-9552-2D70-86D12EB0E6E5}"/>
                    </a:ext>
                  </a:extLst>
                </p:cNvPr>
                <p:cNvSpPr/>
                <p:nvPr/>
              </p:nvSpPr>
              <p:spPr>
                <a:xfrm>
                  <a:off x="10205059" y="1208783"/>
                  <a:ext cx="1352430" cy="475488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alpha val="80000"/>
                      </a:srgbClr>
                    </a:gs>
                    <a:gs pos="82000">
                      <a:srgbClr val="FFFF00"/>
                    </a:gs>
                    <a:gs pos="30000">
                      <a:srgbClr val="BC8F00"/>
                    </a:gs>
                    <a:gs pos="65000">
                      <a:srgbClr val="FFC00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281FA87-7C58-4323-72F9-B76E9C1EECF8}"/>
                    </a:ext>
                  </a:extLst>
                </p:cNvPr>
                <p:cNvSpPr txBox="1"/>
                <p:nvPr/>
              </p:nvSpPr>
              <p:spPr>
                <a:xfrm rot="16200000">
                  <a:off x="9646870" y="2740045"/>
                  <a:ext cx="2481961" cy="132343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Industry</a:t>
                  </a:r>
                </a:p>
                <a:p>
                  <a:pPr algn="ctr"/>
                  <a:r>
                    <a:rPr lang="en-US" sz="4000" dirty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Knowledge</a:t>
                  </a:r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D1FD575-1208-7419-93CF-8B4062E745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5919" y="4744159"/>
                <a:ext cx="1280160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  <a:lumOff val="25000"/>
                    <a:alpha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069A35-293F-D7DB-359E-E58F075B8C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47792" y="5331805"/>
              <a:ext cx="1097280" cy="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  <a:alpha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38E5AC-2C65-1038-22DB-C1CC5D305D26}"/>
                </a:ext>
              </a:extLst>
            </p:cNvPr>
            <p:cNvSpPr txBox="1"/>
            <p:nvPr/>
          </p:nvSpPr>
          <p:spPr>
            <a:xfrm>
              <a:off x="9837493" y="5118183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3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>
                <a:lumMod val="50000"/>
                <a:lumOff val="50000"/>
              </a:schemeClr>
            </a:gs>
            <a:gs pos="66000">
              <a:schemeClr val="tx1">
                <a:lumMod val="75000"/>
                <a:lumOff val="25000"/>
              </a:schemeClr>
            </a:gs>
            <a:gs pos="37000">
              <a:schemeClr val="tx1">
                <a:lumMod val="75000"/>
                <a:lumOff val="25000"/>
              </a:schemeClr>
            </a:gs>
            <a:gs pos="84000">
              <a:schemeClr val="tx1">
                <a:lumMod val="65000"/>
                <a:lumOff val="35000"/>
              </a:schemeClr>
            </a:gs>
            <a:gs pos="18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36611-36E8-2788-0E25-17369BE2F975}"/>
              </a:ext>
            </a:extLst>
          </p:cNvPr>
          <p:cNvSpPr txBox="1">
            <a:spLocks/>
          </p:cNvSpPr>
          <p:nvPr/>
        </p:nvSpPr>
        <p:spPr>
          <a:xfrm>
            <a:off x="487680" y="1228725"/>
            <a:ext cx="484632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school diploma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months experience leading projects within the past eight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hours of project management education/training or CAPM®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Professional Development Units (PDU) every three years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B3389-3B11-6808-E94A-400E91DFCE72}"/>
              </a:ext>
            </a:extLst>
          </p:cNvPr>
          <p:cNvSpPr txBox="1">
            <a:spLocks/>
          </p:cNvSpPr>
          <p:nvPr/>
        </p:nvSpPr>
        <p:spPr>
          <a:xfrm>
            <a:off x="6858002" y="1228726"/>
            <a:ext cx="4846320" cy="501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Four-year degree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months experience leading projects within the past eight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hours of project management education/training or CAPM®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Professional Development Units (PDU) every three years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1DFCB-074A-9F30-C8A1-4A490A034245}"/>
              </a:ext>
            </a:extLst>
          </p:cNvPr>
          <p:cNvSpPr/>
          <p:nvPr/>
        </p:nvSpPr>
        <p:spPr>
          <a:xfrm>
            <a:off x="5526018" y="2310923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tx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D83048-DEBA-A96C-46CC-0A4FCD10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PMP® Certification Requirements</a:t>
            </a:r>
          </a:p>
        </p:txBody>
      </p:sp>
      <p:pic>
        <p:nvPicPr>
          <p:cNvPr id="3" name="Picture 2" descr="A logo with a purple circle&#10;&#10;Description automatically generated">
            <a:extLst>
              <a:ext uri="{FF2B5EF4-FFF2-40B4-BE49-F238E27FC236}">
                <a16:creationId xmlns:a16="http://schemas.microsoft.com/office/drawing/2014/main" id="{76A5C301-251B-A9A5-FD3B-FE4827849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62" y="4563373"/>
            <a:ext cx="1880974" cy="18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8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>
                <a:lumMod val="50000"/>
                <a:lumOff val="50000"/>
              </a:schemeClr>
            </a:gs>
            <a:gs pos="66000">
              <a:schemeClr val="tx1">
                <a:lumMod val="75000"/>
                <a:lumOff val="25000"/>
              </a:schemeClr>
            </a:gs>
            <a:gs pos="37000">
              <a:schemeClr val="tx1">
                <a:lumMod val="75000"/>
                <a:lumOff val="25000"/>
              </a:schemeClr>
            </a:gs>
            <a:gs pos="84000">
              <a:schemeClr val="tx1">
                <a:lumMod val="65000"/>
                <a:lumOff val="35000"/>
              </a:schemeClr>
            </a:gs>
            <a:gs pos="18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7C939B-6B6F-AD4B-44C5-7333A363E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223453"/>
            <a:ext cx="685800" cy="528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15DAA0-0243-49C5-42A6-3E10C0D5697F}"/>
              </a:ext>
            </a:extLst>
          </p:cNvPr>
          <p:cNvSpPr/>
          <p:nvPr/>
        </p:nvSpPr>
        <p:spPr bwMode="auto">
          <a:xfrm>
            <a:off x="1206500" y="1881383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Program Management Professional (PgMP®)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23E1C-0F32-ABD2-FDF4-C3270E725305}"/>
              </a:ext>
            </a:extLst>
          </p:cNvPr>
          <p:cNvSpPr/>
          <p:nvPr/>
        </p:nvSpPr>
        <p:spPr bwMode="auto">
          <a:xfrm>
            <a:off x="1206500" y="1258909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Undergraduate, Graduate, or University Certifications/Degrees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198512-B8AB-8410-44B6-82906BB8E2F1}"/>
              </a:ext>
            </a:extLst>
          </p:cNvPr>
          <p:cNvSpPr/>
          <p:nvPr/>
        </p:nvSpPr>
        <p:spPr bwMode="auto">
          <a:xfrm>
            <a:off x="1206500" y="2525552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Portfolio Management Professional (PfMP®)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76729E-C2FB-5063-4668-FEA2E9BB9224}"/>
              </a:ext>
            </a:extLst>
          </p:cNvPr>
          <p:cNvSpPr/>
          <p:nvPr/>
        </p:nvSpPr>
        <p:spPr bwMode="auto">
          <a:xfrm>
            <a:off x="1206500" y="3169720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Certified Associate in Project Management (CAPM®)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8CC0A-278B-7CC6-0E49-951842CC9949}"/>
              </a:ext>
            </a:extLst>
          </p:cNvPr>
          <p:cNvSpPr/>
          <p:nvPr/>
        </p:nvSpPr>
        <p:spPr bwMode="auto">
          <a:xfrm>
            <a:off x="1206500" y="3813888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PMI Professional in Business Analysis (PMI-PBA®)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78669-3E29-8ACA-E8F3-B3F9A907ED5B}"/>
              </a:ext>
            </a:extLst>
          </p:cNvPr>
          <p:cNvSpPr/>
          <p:nvPr/>
        </p:nvSpPr>
        <p:spPr bwMode="auto">
          <a:xfrm>
            <a:off x="1206500" y="4458057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PMI Risk Management Professional (PMI-RMP®)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4352B4-EB09-E97C-3324-127BEDC67191}"/>
              </a:ext>
            </a:extLst>
          </p:cNvPr>
          <p:cNvSpPr/>
          <p:nvPr/>
        </p:nvSpPr>
        <p:spPr bwMode="auto">
          <a:xfrm>
            <a:off x="1206500" y="5102225"/>
            <a:ext cx="47244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PMI Scheduling Professional (PMI-SP®)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250AE8-8FDD-F76F-DE7F-56178BC9CFEC}"/>
              </a:ext>
            </a:extLst>
          </p:cNvPr>
          <p:cNvSpPr/>
          <p:nvPr/>
        </p:nvSpPr>
        <p:spPr bwMode="auto">
          <a:xfrm>
            <a:off x="7556500" y="1280603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Prince2 Foundation</a:t>
            </a:r>
          </a:p>
        </p:txBody>
      </p:sp>
      <p:pic>
        <p:nvPicPr>
          <p:cNvPr id="20" name="Picture 19" descr="A purple and white circle with text&#10;&#10;Description automatically generated with low confidence">
            <a:extLst>
              <a:ext uri="{FF2B5EF4-FFF2-40B4-BE49-F238E27FC236}">
                <a16:creationId xmlns:a16="http://schemas.microsoft.com/office/drawing/2014/main" id="{2762728B-3543-B2FE-9011-9F6ADDBC7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77" y="1873431"/>
            <a:ext cx="1091046" cy="571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5FAABC5-AB42-F8CE-91EE-C5CB7766B998}"/>
              </a:ext>
            </a:extLst>
          </p:cNvPr>
          <p:cNvSpPr/>
          <p:nvPr/>
        </p:nvSpPr>
        <p:spPr bwMode="auto">
          <a:xfrm>
            <a:off x="7556500" y="1930581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Prince2 Practitioner</a:t>
            </a:r>
          </a:p>
        </p:txBody>
      </p:sp>
      <p:pic>
        <p:nvPicPr>
          <p:cNvPr id="22" name="Picture 21" descr="A purple and whit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04894634-A869-EC93-2F87-0F15F9497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523408"/>
            <a:ext cx="571500" cy="571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31D1ADD-986B-E0E6-C2D2-5C913D3D6FC4}"/>
              </a:ext>
            </a:extLst>
          </p:cNvPr>
          <p:cNvSpPr/>
          <p:nvPr/>
        </p:nvSpPr>
        <p:spPr bwMode="auto">
          <a:xfrm>
            <a:off x="7556500" y="2580558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Prince2 Agile Foundation</a:t>
            </a:r>
          </a:p>
        </p:txBody>
      </p:sp>
      <p:pic>
        <p:nvPicPr>
          <p:cNvPr id="24" name="Picture 23" descr="A picture containing text, logo, font, screenshot&#10;&#10;Description automatically generated">
            <a:extLst>
              <a:ext uri="{FF2B5EF4-FFF2-40B4-BE49-F238E27FC236}">
                <a16:creationId xmlns:a16="http://schemas.microsoft.com/office/drawing/2014/main" id="{9D162542-1247-AD9C-0D3E-22D2062A1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77" y="3173386"/>
            <a:ext cx="1091046" cy="5715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2F7D02-DF27-C908-628B-D1BE8E742AA3}"/>
              </a:ext>
            </a:extLst>
          </p:cNvPr>
          <p:cNvSpPr/>
          <p:nvPr/>
        </p:nvSpPr>
        <p:spPr bwMode="auto">
          <a:xfrm>
            <a:off x="7556498" y="3230536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Prince2 Agile Practitioner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A24085-9B00-EA0E-899B-01AB7A2F393F}"/>
              </a:ext>
            </a:extLst>
          </p:cNvPr>
          <p:cNvSpPr/>
          <p:nvPr/>
        </p:nvSpPr>
        <p:spPr bwMode="auto">
          <a:xfrm>
            <a:off x="7556498" y="3880513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PMI Agile Certified Practitioner (PMI-ACP®)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4BFC77-8A44-F17B-EE60-C4B11A411C08}"/>
              </a:ext>
            </a:extLst>
          </p:cNvPr>
          <p:cNvSpPr/>
          <p:nvPr/>
        </p:nvSpPr>
        <p:spPr bwMode="auto">
          <a:xfrm>
            <a:off x="7556500" y="4528259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Disciplined Agile Scrum Master (DASM®)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163602-CBFD-365A-8988-DDF799720B15}"/>
              </a:ext>
            </a:extLst>
          </p:cNvPr>
          <p:cNvSpPr/>
          <p:nvPr/>
        </p:nvSpPr>
        <p:spPr bwMode="auto">
          <a:xfrm>
            <a:off x="7556500" y="5180469"/>
            <a:ext cx="4267200" cy="4572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667" dirty="0">
                <a:solidFill>
                  <a:schemeClr val="bg1"/>
                </a:solidFill>
              </a:rPr>
              <a:t>Disciplined Agile Senior Scrum Master (DASSM®)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198B58B-50C6-CE74-8536-D7D3E5BB20A9}"/>
              </a:ext>
            </a:extLst>
          </p:cNvPr>
          <p:cNvSpPr/>
          <p:nvPr/>
        </p:nvSpPr>
        <p:spPr bwMode="auto">
          <a:xfrm>
            <a:off x="4010025" y="6103651"/>
            <a:ext cx="1981200" cy="366256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100" dirty="0">
                <a:solidFill>
                  <a:schemeClr val="bg1"/>
                </a:solidFill>
              </a:rPr>
              <a:t>https://www.pmi.org</a:t>
            </a:r>
          </a:p>
        </p:txBody>
      </p:sp>
      <p:pic>
        <p:nvPicPr>
          <p:cNvPr id="33" name="Picture 32" descr="A logo of a company&#10;&#10;Description automatically generated with low confidence">
            <a:hlinkClick r:id="rId6"/>
            <a:extLst>
              <a:ext uri="{FF2B5EF4-FFF2-40B4-BE49-F238E27FC236}">
                <a16:creationId xmlns:a16="http://schemas.microsoft.com/office/drawing/2014/main" id="{41919F5B-6E15-452D-362F-2B26DDA6B9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93" y="6027481"/>
            <a:ext cx="562045" cy="53206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673A37F-D258-2943-5DFD-BEC5AADE7AE2}"/>
              </a:ext>
            </a:extLst>
          </p:cNvPr>
          <p:cNvSpPr/>
          <p:nvPr/>
        </p:nvSpPr>
        <p:spPr bwMode="auto">
          <a:xfrm>
            <a:off x="6767567" y="6109723"/>
            <a:ext cx="1981200" cy="366256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100" dirty="0">
                <a:solidFill>
                  <a:schemeClr val="bg1"/>
                </a:solidFill>
              </a:rPr>
              <a:t>https://www.prince2.com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4C5E50F5-D175-DEE7-F99E-B72263FE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Project Management Credentials</a:t>
            </a:r>
          </a:p>
        </p:txBody>
      </p:sp>
      <p:pic>
        <p:nvPicPr>
          <p:cNvPr id="3" name="Picture 2" descr="A logo with text in a circle&#10;&#10;Description automatically generated">
            <a:extLst>
              <a:ext uri="{FF2B5EF4-FFF2-40B4-BE49-F238E27FC236}">
                <a16:creationId xmlns:a16="http://schemas.microsoft.com/office/drawing/2014/main" id="{F3BF93E9-E12F-2EB2-5395-A6100C714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9" y="1745516"/>
            <a:ext cx="719149" cy="704088"/>
          </a:xfrm>
          <a:prstGeom prst="rect">
            <a:avLst/>
          </a:prstGeom>
        </p:spPr>
      </p:pic>
      <p:pic>
        <p:nvPicPr>
          <p:cNvPr id="38" name="Picture 37" descr="A logo with a purple circle&#10;&#10;Description automatically generated">
            <a:extLst>
              <a:ext uri="{FF2B5EF4-FFF2-40B4-BE49-F238E27FC236}">
                <a16:creationId xmlns:a16="http://schemas.microsoft.com/office/drawing/2014/main" id="{E9AEB058-562A-B94C-97E1-264C45197E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3" y="2419923"/>
            <a:ext cx="640080" cy="640080"/>
          </a:xfrm>
          <a:prstGeom prst="rect">
            <a:avLst/>
          </a:prstGeom>
        </p:spPr>
      </p:pic>
      <p:pic>
        <p:nvPicPr>
          <p:cNvPr id="40" name="Picture 39" descr="A logo with a purple circle&#10;&#10;Description automatically generated">
            <a:extLst>
              <a:ext uri="{FF2B5EF4-FFF2-40B4-BE49-F238E27FC236}">
                <a16:creationId xmlns:a16="http://schemas.microsoft.com/office/drawing/2014/main" id="{D3EB5FEA-55AF-E10B-06E3-84CF221B3B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3" y="3060003"/>
            <a:ext cx="640080" cy="640080"/>
          </a:xfrm>
          <a:prstGeom prst="rect">
            <a:avLst/>
          </a:prstGeom>
        </p:spPr>
      </p:pic>
      <p:pic>
        <p:nvPicPr>
          <p:cNvPr id="42" name="Picture 41" descr="A logo with a purple circle&#10;&#10;Description automatically generated">
            <a:extLst>
              <a:ext uri="{FF2B5EF4-FFF2-40B4-BE49-F238E27FC236}">
                <a16:creationId xmlns:a16="http://schemas.microsoft.com/office/drawing/2014/main" id="{4686C42C-56BB-40A3-10F0-096FE1EA96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3" y="3664243"/>
            <a:ext cx="640080" cy="640080"/>
          </a:xfrm>
          <a:prstGeom prst="rect">
            <a:avLst/>
          </a:prstGeom>
        </p:spPr>
      </p:pic>
      <p:pic>
        <p:nvPicPr>
          <p:cNvPr id="44" name="Picture 43" descr="A logo with text on a white circle&#10;&#10;Description automatically generated">
            <a:extLst>
              <a:ext uri="{FF2B5EF4-FFF2-40B4-BE49-F238E27FC236}">
                <a16:creationId xmlns:a16="http://schemas.microsoft.com/office/drawing/2014/main" id="{9E39F272-038B-1DF5-331A-F34B4A3BAA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3" y="4337713"/>
            <a:ext cx="640080" cy="640080"/>
          </a:xfrm>
          <a:prstGeom prst="rect">
            <a:avLst/>
          </a:prstGeom>
        </p:spPr>
      </p:pic>
      <p:pic>
        <p:nvPicPr>
          <p:cNvPr id="46" name="Picture 45" descr="A logo with a purple circle&#10;&#10;Description automatically generated">
            <a:extLst>
              <a:ext uri="{FF2B5EF4-FFF2-40B4-BE49-F238E27FC236}">
                <a16:creationId xmlns:a16="http://schemas.microsoft.com/office/drawing/2014/main" id="{EB2ACDF0-A055-F532-E8A7-41650D5A9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3" y="5011183"/>
            <a:ext cx="640080" cy="640080"/>
          </a:xfrm>
          <a:prstGeom prst="rect">
            <a:avLst/>
          </a:prstGeom>
        </p:spPr>
      </p:pic>
      <p:pic>
        <p:nvPicPr>
          <p:cNvPr id="48" name="Picture 47" descr="A logo with text on a white circle&#10;&#10;Description automatically generated">
            <a:extLst>
              <a:ext uri="{FF2B5EF4-FFF2-40B4-BE49-F238E27FC236}">
                <a16:creationId xmlns:a16="http://schemas.microsoft.com/office/drawing/2014/main" id="{A0D46B43-A80D-A667-1EA5-838550BD8D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3776974"/>
            <a:ext cx="640080" cy="640080"/>
          </a:xfrm>
          <a:prstGeom prst="rect">
            <a:avLst/>
          </a:prstGeom>
        </p:spPr>
      </p:pic>
      <p:pic>
        <p:nvPicPr>
          <p:cNvPr id="52" name="Picture 51" descr="A logo with text on a white circle&#10;&#10;Description automatically generated">
            <a:extLst>
              <a:ext uri="{FF2B5EF4-FFF2-40B4-BE49-F238E27FC236}">
                <a16:creationId xmlns:a16="http://schemas.microsoft.com/office/drawing/2014/main" id="{8A315E60-8445-A419-40C1-A9B746E95A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4409703"/>
            <a:ext cx="640080" cy="640080"/>
          </a:xfrm>
          <a:prstGeom prst="rect">
            <a:avLst/>
          </a:prstGeom>
        </p:spPr>
      </p:pic>
      <p:pic>
        <p:nvPicPr>
          <p:cNvPr id="54" name="Picture 53" descr="A logo with a purple circle&#10;&#10;Description automatically generated">
            <a:extLst>
              <a:ext uri="{FF2B5EF4-FFF2-40B4-BE49-F238E27FC236}">
                <a16:creationId xmlns:a16="http://schemas.microsoft.com/office/drawing/2014/main" id="{BA2CC084-5B19-9380-8F4E-ED5BB6EB23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5074520"/>
            <a:ext cx="640080" cy="640080"/>
          </a:xfrm>
          <a:prstGeom prst="rect">
            <a:avLst/>
          </a:prstGeom>
        </p:spPr>
      </p:pic>
      <p:pic>
        <p:nvPicPr>
          <p:cNvPr id="56" name="Picture 55" descr="A purple and white circle with white text&#10;&#10;Description automatically generated">
            <a:extLst>
              <a:ext uri="{FF2B5EF4-FFF2-40B4-BE49-F238E27FC236}">
                <a16:creationId xmlns:a16="http://schemas.microsoft.com/office/drawing/2014/main" id="{6CDAB1C7-46DF-43FD-C19A-620FEF4587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1194230"/>
            <a:ext cx="640080" cy="640080"/>
          </a:xfrm>
          <a:prstGeom prst="rect">
            <a:avLst/>
          </a:prstGeom>
        </p:spPr>
      </p:pic>
      <p:pic>
        <p:nvPicPr>
          <p:cNvPr id="58" name="Picture 57" descr="A logo with a swirly design&#10;&#10;Description automatically generated">
            <a:extLst>
              <a:ext uri="{FF2B5EF4-FFF2-40B4-BE49-F238E27FC236}">
                <a16:creationId xmlns:a16="http://schemas.microsoft.com/office/drawing/2014/main" id="{339EA42B-6E58-0D75-0B86-2A698A9C4F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58363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5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7B7-273C-E347-23B4-C29719E2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/>
              <a:t>Thank You</a:t>
            </a:r>
          </a:p>
        </p:txBody>
      </p:sp>
      <p:pic>
        <p:nvPicPr>
          <p:cNvPr id="6" name="Content Placeholder 5" descr="A person standing on a crossroad&#10;&#10;Description automatically generated">
            <a:extLst>
              <a:ext uri="{FF2B5EF4-FFF2-40B4-BE49-F238E27FC236}">
                <a16:creationId xmlns:a16="http://schemas.microsoft.com/office/drawing/2014/main" id="{4941E558-6682-CBB9-FCEC-27B67B7B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616743"/>
            <a:ext cx="5084763" cy="50847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E4775-1126-08AB-D429-321AFED78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Gerald Jeffs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clarityexecution.com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www.linkedin.com/in/gerryjeffs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jeffsgerry@gmail.com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925-487-5982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Tracy, CA</a:t>
            </a:r>
          </a:p>
        </p:txBody>
      </p:sp>
      <p:pic>
        <p:nvPicPr>
          <p:cNvPr id="3" name="Picture 2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AA9F155C-7B7B-1EBC-ECBE-AB6BC6BB3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38" y="566641"/>
            <a:ext cx="3905795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51AA8-F930-433C-BE1B-6CC1A30EDD02}"/>
              </a:ext>
            </a:extLst>
          </p:cNvPr>
          <p:cNvSpPr/>
          <p:nvPr/>
        </p:nvSpPr>
        <p:spPr>
          <a:xfrm>
            <a:off x="5715001" y="0"/>
            <a:ext cx="6477000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4000">
                <a:schemeClr val="tx1">
                  <a:lumMod val="65000"/>
                  <a:lumOff val="35000"/>
                </a:schemeClr>
              </a:gs>
              <a:gs pos="96330">
                <a:schemeClr val="tx1">
                  <a:lumMod val="50000"/>
                  <a:lumOff val="50000"/>
                </a:schemeClr>
              </a:gs>
              <a:gs pos="64000">
                <a:schemeClr val="tx1">
                  <a:lumMod val="75000"/>
                  <a:lumOff val="25000"/>
                </a:schemeClr>
              </a:gs>
              <a:gs pos="33000">
                <a:schemeClr val="tx1">
                  <a:lumMod val="75000"/>
                  <a:lumOff val="25000"/>
                </a:schemeClr>
              </a:gs>
              <a:gs pos="82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7F536-3808-9742-478C-3E54DFFFE863}"/>
              </a:ext>
            </a:extLst>
          </p:cNvPr>
          <p:cNvSpPr/>
          <p:nvPr/>
        </p:nvSpPr>
        <p:spPr>
          <a:xfrm>
            <a:off x="6350290" y="469457"/>
            <a:ext cx="566928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14400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Gerald Jeffs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&amp; Project Management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Executive MBA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Saint Mary’s College of CA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Stanford Advanced Project Mgt.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Stanford Center for Professional Develop.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Master’s Certificate in Project Mgt.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 Washington University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Management Professional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PMP Certification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Disciplined Agile Scrum Master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DASM Certification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1200" b="1" i="1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Quantitative Methods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9600" dirty="0">
                <a:solidFill>
                  <a:schemeClr val="bg2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Harvard Business Publishing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BCA99-0240-2F67-836E-32B1D60EAED5}"/>
              </a:ext>
            </a:extLst>
          </p:cNvPr>
          <p:cNvSpPr/>
          <p:nvPr/>
        </p:nvSpPr>
        <p:spPr>
          <a:xfrm>
            <a:off x="5705475" y="0"/>
            <a:ext cx="36576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A9A7F7DD-419D-EB71-22FB-C374F188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987" y="6169102"/>
            <a:ext cx="1554480" cy="487909"/>
          </a:xfrm>
          <a:prstGeom prst="rect">
            <a:avLst/>
          </a:prstGeom>
        </p:spPr>
      </p:pic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30DAA943-1E59-66C5-3A0F-062F4161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2" y="-1"/>
            <a:ext cx="5485662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852E8D-4FEC-7E8D-7B3D-A543BF2BBB13}"/>
              </a:ext>
            </a:extLst>
          </p:cNvPr>
          <p:cNvSpPr/>
          <p:nvPr/>
        </p:nvSpPr>
        <p:spPr>
          <a:xfrm>
            <a:off x="5462540" y="0"/>
            <a:ext cx="633460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0000">
                <a:schemeClr val="bg1">
                  <a:lumMod val="50000"/>
                </a:schemeClr>
              </a:gs>
              <a:gs pos="96330">
                <a:schemeClr val="tx1">
                  <a:lumMod val="75000"/>
                  <a:lumOff val="25000"/>
                </a:schemeClr>
              </a:gs>
              <a:gs pos="56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BFC5-F54D-7ED6-34AB-2D53FE1C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Competency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95CEC2-257B-9AAA-F81A-367185BEB4AD}"/>
              </a:ext>
            </a:extLst>
          </p:cNvPr>
          <p:cNvGrpSpPr/>
          <p:nvPr/>
        </p:nvGrpSpPr>
        <p:grpSpPr>
          <a:xfrm>
            <a:off x="970541" y="1300630"/>
            <a:ext cx="9795874" cy="3650934"/>
            <a:chOff x="970541" y="1740575"/>
            <a:chExt cx="9795874" cy="365093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72E0C84-3B65-E852-3ABA-FAFB193479B9}"/>
                </a:ext>
              </a:extLst>
            </p:cNvPr>
            <p:cNvGrpSpPr/>
            <p:nvPr/>
          </p:nvGrpSpPr>
          <p:grpSpPr>
            <a:xfrm>
              <a:off x="970541" y="1768523"/>
              <a:ext cx="1828800" cy="1950093"/>
              <a:chOff x="970541" y="2460877"/>
              <a:chExt cx="1828800" cy="1950093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E63B96A-9111-B309-A5AE-D040D5019B87}"/>
                  </a:ext>
                </a:extLst>
              </p:cNvPr>
              <p:cNvSpPr/>
              <p:nvPr/>
            </p:nvSpPr>
            <p:spPr>
              <a:xfrm>
                <a:off x="970541" y="2582170"/>
                <a:ext cx="1828800" cy="1828800"/>
              </a:xfrm>
              <a:prstGeom prst="ellipse">
                <a:avLst/>
              </a:prstGeom>
              <a:blipFill dpi="0" rotWithShape="1">
                <a:blip r:embed="rId2">
                  <a:lum bright="70000" contrast="-70000"/>
                </a:blip>
                <a:srcRect/>
                <a:stretch>
                  <a:fillRect l="5000" t="5000" r="5000" b="5000"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92A2F1-7642-BA9E-8E97-C226EB747947}"/>
                  </a:ext>
                </a:extLst>
              </p:cNvPr>
              <p:cNvSpPr/>
              <p:nvPr/>
            </p:nvSpPr>
            <p:spPr>
              <a:xfrm>
                <a:off x="1153421" y="2460877"/>
                <a:ext cx="1463040" cy="1188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prstTxWarp prst="textArchUp">
                  <a:avLst/>
                </a:prstTxWarp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LEARN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1E81BF-4818-21E5-E204-2D8D0D011326}"/>
                </a:ext>
              </a:extLst>
            </p:cNvPr>
            <p:cNvGrpSpPr/>
            <p:nvPr/>
          </p:nvGrpSpPr>
          <p:grpSpPr>
            <a:xfrm>
              <a:off x="3626232" y="1740575"/>
              <a:ext cx="1828800" cy="1978041"/>
              <a:chOff x="3591702" y="1740575"/>
              <a:chExt cx="1828800" cy="197804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689934A-BCCC-5567-CE4C-432249CC48E0}"/>
                  </a:ext>
                </a:extLst>
              </p:cNvPr>
              <p:cNvSpPr/>
              <p:nvPr/>
            </p:nvSpPr>
            <p:spPr>
              <a:xfrm>
                <a:off x="3591702" y="1889816"/>
                <a:ext cx="1828800" cy="1828800"/>
              </a:xfrm>
              <a:prstGeom prst="ellipse">
                <a:avLst/>
              </a:prstGeom>
              <a:blipFill dpi="0" rotWithShape="1">
                <a:blip r:embed="rId3">
                  <a:lum bright="70000" contrast="-70000"/>
                </a:blip>
                <a:srcRect/>
                <a:stretch>
                  <a:fillRect l="5000" t="5000" r="5000" b="5000"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247E16-CA54-4C41-6823-D7DADB72270F}"/>
                  </a:ext>
                </a:extLst>
              </p:cNvPr>
              <p:cNvSpPr/>
              <p:nvPr/>
            </p:nvSpPr>
            <p:spPr>
              <a:xfrm>
                <a:off x="3637422" y="1740575"/>
                <a:ext cx="1737360" cy="1005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prstTxWarp prst="textArchUp">
                  <a:avLst/>
                </a:prstTxWarp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APPLY KNOWLEDGE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A12C73-64D5-3859-FF4B-1FB2C74D36C2}"/>
                </a:ext>
              </a:extLst>
            </p:cNvPr>
            <p:cNvGrpSpPr/>
            <p:nvPr/>
          </p:nvGrpSpPr>
          <p:grpSpPr>
            <a:xfrm>
              <a:off x="6281923" y="1760627"/>
              <a:ext cx="1828800" cy="1957989"/>
              <a:chOff x="6120945" y="2545626"/>
              <a:chExt cx="1828800" cy="19579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DA2BA6F-6220-6549-AB4D-3D3C0526F488}"/>
                  </a:ext>
                </a:extLst>
              </p:cNvPr>
              <p:cNvSpPr/>
              <p:nvPr/>
            </p:nvSpPr>
            <p:spPr>
              <a:xfrm>
                <a:off x="6120945" y="2674815"/>
                <a:ext cx="1828800" cy="1828800"/>
              </a:xfrm>
              <a:prstGeom prst="ellipse">
                <a:avLst/>
              </a:prstGeom>
              <a:blipFill dpi="0" rotWithShape="1">
                <a:blip r:embed="rId4">
                  <a:lum bright="70000" contrast="-70000"/>
                </a:blip>
                <a:srcRect/>
                <a:stretch>
                  <a:fillRect l="5000" t="5000" r="5000" b="5000"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92F113-739F-404B-9700-794916F5AB0F}"/>
                  </a:ext>
                </a:extLst>
              </p:cNvPr>
              <p:cNvSpPr/>
              <p:nvPr/>
            </p:nvSpPr>
            <p:spPr>
              <a:xfrm>
                <a:off x="6166665" y="2545626"/>
                <a:ext cx="1737360" cy="1005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prstTxWarp prst="textArchUp">
                  <a:avLst/>
                </a:prstTxWarp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ADJUST /EXPERIENCE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2067EC-AC4D-55A3-1EDB-C77109BE8650}"/>
                </a:ext>
              </a:extLst>
            </p:cNvPr>
            <p:cNvGrpSpPr/>
            <p:nvPr/>
          </p:nvGrpSpPr>
          <p:grpSpPr>
            <a:xfrm>
              <a:off x="8937615" y="1775914"/>
              <a:ext cx="1828800" cy="1942702"/>
              <a:chOff x="8937615" y="2525574"/>
              <a:chExt cx="1828800" cy="194270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31EB7BC-174C-1D2F-D7B6-84C4CD3AD17B}"/>
                  </a:ext>
                </a:extLst>
              </p:cNvPr>
              <p:cNvSpPr/>
              <p:nvPr/>
            </p:nvSpPr>
            <p:spPr>
              <a:xfrm>
                <a:off x="8937615" y="2639476"/>
                <a:ext cx="1828800" cy="1828800"/>
              </a:xfrm>
              <a:prstGeom prst="ellipse">
                <a:avLst/>
              </a:prstGeom>
              <a:blipFill dpi="0" rotWithShape="1">
                <a:blip r:embed="rId5">
                  <a:lum bright="70000" contrast="-70000"/>
                </a:blip>
                <a:srcRect/>
                <a:stretch>
                  <a:fillRect l="5000" t="5000" r="5000" b="5000"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7E83AD-3E1F-A640-D985-49CB07C64052}"/>
                  </a:ext>
                </a:extLst>
              </p:cNvPr>
              <p:cNvSpPr/>
              <p:nvPr/>
            </p:nvSpPr>
            <p:spPr>
              <a:xfrm>
                <a:off x="8983335" y="2525574"/>
                <a:ext cx="1737360" cy="1005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prstTxWarp prst="textArchUp">
                  <a:avLst/>
                </a:prstTxWarp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TEACH OTHERS</a:t>
                </a:r>
              </a:p>
            </p:txBody>
          </p:sp>
        </p:grp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C70C4478-8E6E-45F5-800F-275A77246F7F}"/>
                </a:ext>
              </a:extLst>
            </p:cNvPr>
            <p:cNvSpPr/>
            <p:nvPr/>
          </p:nvSpPr>
          <p:spPr>
            <a:xfrm>
              <a:off x="2987950" y="2617206"/>
              <a:ext cx="45720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CBFEA7E7-19CF-808F-4B81-F4FC72442705}"/>
                </a:ext>
              </a:extLst>
            </p:cNvPr>
            <p:cNvSpPr/>
            <p:nvPr/>
          </p:nvSpPr>
          <p:spPr>
            <a:xfrm>
              <a:off x="5636114" y="2621336"/>
              <a:ext cx="45720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58225A2A-745E-E225-523C-A15C1DFF49DB}"/>
                </a:ext>
              </a:extLst>
            </p:cNvPr>
            <p:cNvSpPr/>
            <p:nvPr/>
          </p:nvSpPr>
          <p:spPr>
            <a:xfrm>
              <a:off x="8295569" y="2617206"/>
              <a:ext cx="45720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Curved Left 34">
              <a:extLst>
                <a:ext uri="{FF2B5EF4-FFF2-40B4-BE49-F238E27FC236}">
                  <a16:creationId xmlns:a16="http://schemas.microsoft.com/office/drawing/2014/main" id="{2DA4F1DA-3A33-732F-36BA-0B878F64CAB6}"/>
                </a:ext>
              </a:extLst>
            </p:cNvPr>
            <p:cNvSpPr/>
            <p:nvPr/>
          </p:nvSpPr>
          <p:spPr>
            <a:xfrm rot="5400000">
              <a:off x="5060716" y="342067"/>
              <a:ext cx="1551598" cy="8547286"/>
            </a:xfrm>
            <a:prstGeom prst="curved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FB0DD4-40BA-756A-709E-3B23867475FC}"/>
              </a:ext>
            </a:extLst>
          </p:cNvPr>
          <p:cNvGrpSpPr/>
          <p:nvPr/>
        </p:nvGrpSpPr>
        <p:grpSpPr>
          <a:xfrm>
            <a:off x="1623256" y="5254012"/>
            <a:ext cx="8626339" cy="914400"/>
            <a:chOff x="2298377" y="5512805"/>
            <a:chExt cx="8626339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62A10D-D51C-837F-5E0C-D2648DB4527A}"/>
                </a:ext>
              </a:extLst>
            </p:cNvPr>
            <p:cNvSpPr/>
            <p:nvPr/>
          </p:nvSpPr>
          <p:spPr bwMode="auto">
            <a:xfrm>
              <a:off x="3994096" y="5512805"/>
              <a:ext cx="914400" cy="914400"/>
            </a:xfrm>
            <a:prstGeom prst="ellipse">
              <a:avLst/>
            </a:prstGeom>
            <a:blipFill dpi="0" rotWithShape="1">
              <a:blip r:embed="rId6">
                <a:lum bright="70000" contrast="-70000"/>
              </a:blip>
              <a:srcRect/>
              <a:stretch>
                <a:fillRect l="10000" t="10000" r="10000" b="10000"/>
              </a:stretch>
            </a:blipFill>
            <a:ln w="571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5613" rtl="0"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21BEF7-B9F1-FF09-A855-0DE93F36A7DC}"/>
                </a:ext>
              </a:extLst>
            </p:cNvPr>
            <p:cNvSpPr/>
            <p:nvPr/>
          </p:nvSpPr>
          <p:spPr bwMode="auto">
            <a:xfrm>
              <a:off x="2298377" y="5512805"/>
              <a:ext cx="1554480" cy="914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5613" rtl="0"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r>
                <a:rPr kumimoji="0" lang="en-US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WHY?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78B24A-7652-789F-BA7D-779EC7F002E4}"/>
                </a:ext>
              </a:extLst>
            </p:cNvPr>
            <p:cNvSpPr/>
            <p:nvPr/>
          </p:nvSpPr>
          <p:spPr bwMode="auto">
            <a:xfrm>
              <a:off x="4981116" y="5512805"/>
              <a:ext cx="5943600" cy="914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455613" rtl="0"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>
                  <a:tab pos="190500" algn="l"/>
                  <a:tab pos="623888" algn="l"/>
                  <a:tab pos="5207000" algn="r"/>
                  <a:tab pos="5778500" algn="r"/>
                  <a:tab pos="6172200" algn="r"/>
                  <a:tab pos="6865938" algn="l"/>
                  <a:tab pos="7024688" algn="l"/>
                  <a:tab pos="7489825" algn="r"/>
                  <a:tab pos="7546975" algn="r"/>
                  <a:tab pos="8178800" algn="r"/>
                  <a:tab pos="8288338" algn="r"/>
                </a:tabLst>
              </a:pPr>
              <a:r>
                <a:rPr lang="en-US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helping people, teams, and organizations Improve, we improve ourselves.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37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>
                <a:lumMod val="50000"/>
                <a:lumOff val="50000"/>
              </a:schemeClr>
            </a:gs>
            <a:gs pos="66000">
              <a:schemeClr val="tx1">
                <a:lumMod val="75000"/>
                <a:lumOff val="25000"/>
              </a:schemeClr>
            </a:gs>
            <a:gs pos="37000">
              <a:schemeClr val="tx1">
                <a:lumMod val="75000"/>
                <a:lumOff val="25000"/>
              </a:schemeClr>
            </a:gs>
            <a:gs pos="85000">
              <a:schemeClr val="tx1">
                <a:lumMod val="65000"/>
                <a:lumOff val="35000"/>
              </a:schemeClr>
            </a:gs>
            <a:gs pos="18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C475BCF-0F49-48E8-9E26-BEA1E5CBD080}"/>
              </a:ext>
            </a:extLst>
          </p:cNvPr>
          <p:cNvGrpSpPr/>
          <p:nvPr/>
        </p:nvGrpSpPr>
        <p:grpSpPr>
          <a:xfrm>
            <a:off x="314655" y="800014"/>
            <a:ext cx="11567365" cy="5750013"/>
            <a:chOff x="314655" y="800014"/>
            <a:chExt cx="11567365" cy="5750013"/>
          </a:xfrm>
        </p:grpSpPr>
        <p:sp>
          <p:nvSpPr>
            <p:cNvPr id="2" name="Freeform 28">
              <a:extLst>
                <a:ext uri="{FF2B5EF4-FFF2-40B4-BE49-F238E27FC236}">
                  <a16:creationId xmlns:a16="http://schemas.microsoft.com/office/drawing/2014/main" id="{7A72F868-357E-B864-6733-EDF8A7CA3AB7}"/>
                </a:ext>
              </a:extLst>
            </p:cNvPr>
            <p:cNvSpPr/>
            <p:nvPr/>
          </p:nvSpPr>
          <p:spPr>
            <a:xfrm>
              <a:off x="1314629" y="5913439"/>
              <a:ext cx="5992018" cy="333375"/>
            </a:xfrm>
            <a:custGeom>
              <a:avLst/>
              <a:gdLst>
                <a:gd name="connsiteX0" fmla="*/ 0 w 3121025"/>
                <a:gd name="connsiteY0" fmla="*/ 85725 h 333375"/>
                <a:gd name="connsiteX1" fmla="*/ 3121025 w 3121025"/>
                <a:gd name="connsiteY1" fmla="*/ 0 h 333375"/>
                <a:gd name="connsiteX2" fmla="*/ 314325 w 3121025"/>
                <a:gd name="connsiteY2" fmla="*/ 333375 h 333375"/>
                <a:gd name="connsiteX3" fmla="*/ 3175 w 3121025"/>
                <a:gd name="connsiteY3" fmla="*/ 330200 h 333375"/>
                <a:gd name="connsiteX4" fmla="*/ 0 w 3121025"/>
                <a:gd name="connsiteY4" fmla="*/ 85725 h 333375"/>
                <a:gd name="connsiteX0" fmla="*/ 0 w 3121025"/>
                <a:gd name="connsiteY0" fmla="*/ 85725 h 333375"/>
                <a:gd name="connsiteX1" fmla="*/ 3121025 w 3121025"/>
                <a:gd name="connsiteY1" fmla="*/ 0 h 333375"/>
                <a:gd name="connsiteX2" fmla="*/ 314325 w 3121025"/>
                <a:gd name="connsiteY2" fmla="*/ 333375 h 333375"/>
                <a:gd name="connsiteX3" fmla="*/ 3175 w 3121025"/>
                <a:gd name="connsiteY3" fmla="*/ 330200 h 333375"/>
                <a:gd name="connsiteX4" fmla="*/ 0 w 3121025"/>
                <a:gd name="connsiteY4" fmla="*/ 85725 h 333375"/>
                <a:gd name="connsiteX0" fmla="*/ 0 w 3121025"/>
                <a:gd name="connsiteY0" fmla="*/ 85725 h 333375"/>
                <a:gd name="connsiteX1" fmla="*/ 3121025 w 3121025"/>
                <a:gd name="connsiteY1" fmla="*/ 0 h 333375"/>
                <a:gd name="connsiteX2" fmla="*/ 314325 w 3121025"/>
                <a:gd name="connsiteY2" fmla="*/ 333375 h 333375"/>
                <a:gd name="connsiteX3" fmla="*/ 3175 w 3121025"/>
                <a:gd name="connsiteY3" fmla="*/ 330200 h 333375"/>
                <a:gd name="connsiteX4" fmla="*/ 0 w 3121025"/>
                <a:gd name="connsiteY4" fmla="*/ 85725 h 333375"/>
                <a:gd name="connsiteX0" fmla="*/ 0 w 3121025"/>
                <a:gd name="connsiteY0" fmla="*/ 85725 h 333375"/>
                <a:gd name="connsiteX1" fmla="*/ 3121025 w 3121025"/>
                <a:gd name="connsiteY1" fmla="*/ 0 h 333375"/>
                <a:gd name="connsiteX2" fmla="*/ 314325 w 3121025"/>
                <a:gd name="connsiteY2" fmla="*/ 333375 h 333375"/>
                <a:gd name="connsiteX3" fmla="*/ 3175 w 3121025"/>
                <a:gd name="connsiteY3" fmla="*/ 330200 h 333375"/>
                <a:gd name="connsiteX4" fmla="*/ 0 w 3121025"/>
                <a:gd name="connsiteY4" fmla="*/ 85725 h 333375"/>
                <a:gd name="connsiteX0" fmla="*/ 482601 w 3603626"/>
                <a:gd name="connsiteY0" fmla="*/ 85725 h 349250"/>
                <a:gd name="connsiteX1" fmla="*/ 3603626 w 3603626"/>
                <a:gd name="connsiteY1" fmla="*/ 0 h 349250"/>
                <a:gd name="connsiteX2" fmla="*/ 796926 w 3603626"/>
                <a:gd name="connsiteY2" fmla="*/ 333375 h 349250"/>
                <a:gd name="connsiteX3" fmla="*/ 1 w 3603626"/>
                <a:gd name="connsiteY3" fmla="*/ 349250 h 349250"/>
                <a:gd name="connsiteX4" fmla="*/ 482601 w 3603626"/>
                <a:gd name="connsiteY4" fmla="*/ 85725 h 349250"/>
                <a:gd name="connsiteX0" fmla="*/ 711201 w 3832226"/>
                <a:gd name="connsiteY0" fmla="*/ 85725 h 354013"/>
                <a:gd name="connsiteX1" fmla="*/ 3832226 w 3832226"/>
                <a:gd name="connsiteY1" fmla="*/ 0 h 354013"/>
                <a:gd name="connsiteX2" fmla="*/ 1025526 w 3832226"/>
                <a:gd name="connsiteY2" fmla="*/ 333375 h 354013"/>
                <a:gd name="connsiteX3" fmla="*/ 1 w 3832226"/>
                <a:gd name="connsiteY3" fmla="*/ 354013 h 354013"/>
                <a:gd name="connsiteX4" fmla="*/ 711201 w 3832226"/>
                <a:gd name="connsiteY4" fmla="*/ 85725 h 354013"/>
                <a:gd name="connsiteX0" fmla="*/ 2930525 w 6051550"/>
                <a:gd name="connsiteY0" fmla="*/ 85725 h 373063"/>
                <a:gd name="connsiteX1" fmla="*/ 6051550 w 6051550"/>
                <a:gd name="connsiteY1" fmla="*/ 0 h 373063"/>
                <a:gd name="connsiteX2" fmla="*/ 3244850 w 6051550"/>
                <a:gd name="connsiteY2" fmla="*/ 333375 h 373063"/>
                <a:gd name="connsiteX3" fmla="*/ 0 w 6051550"/>
                <a:gd name="connsiteY3" fmla="*/ 373063 h 373063"/>
                <a:gd name="connsiteX4" fmla="*/ 2930525 w 6051550"/>
                <a:gd name="connsiteY4" fmla="*/ 85725 h 373063"/>
                <a:gd name="connsiteX0" fmla="*/ 2870995 w 5992020"/>
                <a:gd name="connsiteY0" fmla="*/ 85725 h 333375"/>
                <a:gd name="connsiteX1" fmla="*/ 5992020 w 5992020"/>
                <a:gd name="connsiteY1" fmla="*/ 0 h 333375"/>
                <a:gd name="connsiteX2" fmla="*/ 3185320 w 5992020"/>
                <a:gd name="connsiteY2" fmla="*/ 333375 h 333375"/>
                <a:gd name="connsiteX3" fmla="*/ 1 w 5992020"/>
                <a:gd name="connsiteY3" fmla="*/ 332582 h 333375"/>
                <a:gd name="connsiteX4" fmla="*/ 2870995 w 5992020"/>
                <a:gd name="connsiteY4" fmla="*/ 85725 h 333375"/>
                <a:gd name="connsiteX0" fmla="*/ 2255045 w 5992020"/>
                <a:gd name="connsiteY0" fmla="*/ 104775 h 333375"/>
                <a:gd name="connsiteX1" fmla="*/ 5992020 w 5992020"/>
                <a:gd name="connsiteY1" fmla="*/ 0 h 333375"/>
                <a:gd name="connsiteX2" fmla="*/ 3185320 w 5992020"/>
                <a:gd name="connsiteY2" fmla="*/ 333375 h 333375"/>
                <a:gd name="connsiteX3" fmla="*/ 1 w 5992020"/>
                <a:gd name="connsiteY3" fmla="*/ 332582 h 333375"/>
                <a:gd name="connsiteX4" fmla="*/ 2255045 w 5992020"/>
                <a:gd name="connsiteY4" fmla="*/ 104775 h 333375"/>
                <a:gd name="connsiteX0" fmla="*/ 2089945 w 5992020"/>
                <a:gd name="connsiteY0" fmla="*/ 111125 h 333375"/>
                <a:gd name="connsiteX1" fmla="*/ 5992020 w 5992020"/>
                <a:gd name="connsiteY1" fmla="*/ 0 h 333375"/>
                <a:gd name="connsiteX2" fmla="*/ 3185320 w 5992020"/>
                <a:gd name="connsiteY2" fmla="*/ 333375 h 333375"/>
                <a:gd name="connsiteX3" fmla="*/ 1 w 5992020"/>
                <a:gd name="connsiteY3" fmla="*/ 332582 h 333375"/>
                <a:gd name="connsiteX4" fmla="*/ 2089945 w 5992020"/>
                <a:gd name="connsiteY4" fmla="*/ 111125 h 333375"/>
                <a:gd name="connsiteX0" fmla="*/ 2089945 w 5992020"/>
                <a:gd name="connsiteY0" fmla="*/ 111125 h 333375"/>
                <a:gd name="connsiteX1" fmla="*/ 5992020 w 5992020"/>
                <a:gd name="connsiteY1" fmla="*/ 0 h 333375"/>
                <a:gd name="connsiteX2" fmla="*/ 3185320 w 5992020"/>
                <a:gd name="connsiteY2" fmla="*/ 333375 h 333375"/>
                <a:gd name="connsiteX3" fmla="*/ 1 w 5992020"/>
                <a:gd name="connsiteY3" fmla="*/ 332582 h 333375"/>
                <a:gd name="connsiteX4" fmla="*/ 2089945 w 5992020"/>
                <a:gd name="connsiteY4" fmla="*/ 111125 h 333375"/>
                <a:gd name="connsiteX0" fmla="*/ 2089944 w 5992019"/>
                <a:gd name="connsiteY0" fmla="*/ 111125 h 333375"/>
                <a:gd name="connsiteX1" fmla="*/ 5992019 w 5992019"/>
                <a:gd name="connsiteY1" fmla="*/ 0 h 333375"/>
                <a:gd name="connsiteX2" fmla="*/ 3185319 w 5992019"/>
                <a:gd name="connsiteY2" fmla="*/ 333375 h 333375"/>
                <a:gd name="connsiteX3" fmla="*/ 0 w 5992019"/>
                <a:gd name="connsiteY3" fmla="*/ 332582 h 333375"/>
                <a:gd name="connsiteX4" fmla="*/ 2089944 w 5992019"/>
                <a:gd name="connsiteY4" fmla="*/ 111125 h 333375"/>
                <a:gd name="connsiteX0" fmla="*/ 2089944 w 5992019"/>
                <a:gd name="connsiteY0" fmla="*/ 111125 h 333375"/>
                <a:gd name="connsiteX1" fmla="*/ 5992019 w 5992019"/>
                <a:gd name="connsiteY1" fmla="*/ 0 h 333375"/>
                <a:gd name="connsiteX2" fmla="*/ 3185319 w 5992019"/>
                <a:gd name="connsiteY2" fmla="*/ 333375 h 333375"/>
                <a:gd name="connsiteX3" fmla="*/ 0 w 5992019"/>
                <a:gd name="connsiteY3" fmla="*/ 332582 h 333375"/>
                <a:gd name="connsiteX4" fmla="*/ 2089944 w 5992019"/>
                <a:gd name="connsiteY4" fmla="*/ 111125 h 333375"/>
                <a:gd name="connsiteX0" fmla="*/ 2089944 w 5992019"/>
                <a:gd name="connsiteY0" fmla="*/ 104775 h 333375"/>
                <a:gd name="connsiteX1" fmla="*/ 5992019 w 5992019"/>
                <a:gd name="connsiteY1" fmla="*/ 0 h 333375"/>
                <a:gd name="connsiteX2" fmla="*/ 3185319 w 5992019"/>
                <a:gd name="connsiteY2" fmla="*/ 333375 h 333375"/>
                <a:gd name="connsiteX3" fmla="*/ 0 w 5992019"/>
                <a:gd name="connsiteY3" fmla="*/ 332582 h 333375"/>
                <a:gd name="connsiteX4" fmla="*/ 2089944 w 5992019"/>
                <a:gd name="connsiteY4" fmla="*/ 1047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2019" h="333375">
                  <a:moveTo>
                    <a:pt x="2089944" y="104775"/>
                  </a:moveTo>
                  <a:lnTo>
                    <a:pt x="5992019" y="0"/>
                  </a:lnTo>
                  <a:cubicBezTo>
                    <a:pt x="5399352" y="168275"/>
                    <a:pt x="4197086" y="311150"/>
                    <a:pt x="3185319" y="333375"/>
                  </a:cubicBezTo>
                  <a:lnTo>
                    <a:pt x="0" y="332582"/>
                  </a:lnTo>
                  <a:cubicBezTo>
                    <a:pt x="595842" y="295540"/>
                    <a:pt x="1754452" y="167217"/>
                    <a:pt x="2089944" y="104775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73F78E14-6959-B32F-1A06-9E6D46D082F7}"/>
                </a:ext>
              </a:extLst>
            </p:cNvPr>
            <p:cNvSpPr/>
            <p:nvPr/>
          </p:nvSpPr>
          <p:spPr>
            <a:xfrm>
              <a:off x="3405366" y="5494337"/>
              <a:ext cx="3896518" cy="529432"/>
            </a:xfrm>
            <a:custGeom>
              <a:avLst/>
              <a:gdLst>
                <a:gd name="connsiteX0" fmla="*/ 4763 w 3109913"/>
                <a:gd name="connsiteY0" fmla="*/ 90488 h 519113"/>
                <a:gd name="connsiteX1" fmla="*/ 3005138 w 3109913"/>
                <a:gd name="connsiteY1" fmla="*/ 0 h 519113"/>
                <a:gd name="connsiteX2" fmla="*/ 3109913 w 3109913"/>
                <a:gd name="connsiteY2" fmla="*/ 438150 h 519113"/>
                <a:gd name="connsiteX3" fmla="*/ 0 w 3109913"/>
                <a:gd name="connsiteY3" fmla="*/ 519113 h 519113"/>
                <a:gd name="connsiteX4" fmla="*/ 4763 w 3109913"/>
                <a:gd name="connsiteY4" fmla="*/ 90488 h 519113"/>
                <a:gd name="connsiteX0" fmla="*/ 4763 w 3109913"/>
                <a:gd name="connsiteY0" fmla="*/ 90488 h 519113"/>
                <a:gd name="connsiteX1" fmla="*/ 2973388 w 3109913"/>
                <a:gd name="connsiteY1" fmla="*/ 0 h 519113"/>
                <a:gd name="connsiteX2" fmla="*/ 3109913 w 3109913"/>
                <a:gd name="connsiteY2" fmla="*/ 438150 h 519113"/>
                <a:gd name="connsiteX3" fmla="*/ 0 w 3109913"/>
                <a:gd name="connsiteY3" fmla="*/ 519113 h 519113"/>
                <a:gd name="connsiteX4" fmla="*/ 4763 w 3109913"/>
                <a:gd name="connsiteY4" fmla="*/ 90488 h 519113"/>
                <a:gd name="connsiteX0" fmla="*/ 4763 w 3109913"/>
                <a:gd name="connsiteY0" fmla="*/ 90488 h 519113"/>
                <a:gd name="connsiteX1" fmla="*/ 2973388 w 3109913"/>
                <a:gd name="connsiteY1" fmla="*/ 0 h 519113"/>
                <a:gd name="connsiteX2" fmla="*/ 3109913 w 3109913"/>
                <a:gd name="connsiteY2" fmla="*/ 434975 h 519113"/>
                <a:gd name="connsiteX3" fmla="*/ 0 w 3109913"/>
                <a:gd name="connsiteY3" fmla="*/ 519113 h 519113"/>
                <a:gd name="connsiteX4" fmla="*/ 4763 w 3109913"/>
                <a:gd name="connsiteY4" fmla="*/ 90488 h 519113"/>
                <a:gd name="connsiteX0" fmla="*/ 4763 w 3109913"/>
                <a:gd name="connsiteY0" fmla="*/ 90488 h 519113"/>
                <a:gd name="connsiteX1" fmla="*/ 2973388 w 3109913"/>
                <a:gd name="connsiteY1" fmla="*/ 0 h 519113"/>
                <a:gd name="connsiteX2" fmla="*/ 3109913 w 3109913"/>
                <a:gd name="connsiteY2" fmla="*/ 428625 h 519113"/>
                <a:gd name="connsiteX3" fmla="*/ 0 w 3109913"/>
                <a:gd name="connsiteY3" fmla="*/ 519113 h 519113"/>
                <a:gd name="connsiteX4" fmla="*/ 4763 w 3109913"/>
                <a:gd name="connsiteY4" fmla="*/ 90488 h 519113"/>
                <a:gd name="connsiteX0" fmla="*/ 4763 w 3109913"/>
                <a:gd name="connsiteY0" fmla="*/ 77788 h 506413"/>
                <a:gd name="connsiteX1" fmla="*/ 2995613 w 3109913"/>
                <a:gd name="connsiteY1" fmla="*/ 0 h 506413"/>
                <a:gd name="connsiteX2" fmla="*/ 3109913 w 3109913"/>
                <a:gd name="connsiteY2" fmla="*/ 415925 h 506413"/>
                <a:gd name="connsiteX3" fmla="*/ 0 w 3109913"/>
                <a:gd name="connsiteY3" fmla="*/ 506413 h 506413"/>
                <a:gd name="connsiteX4" fmla="*/ 4763 w 3109913"/>
                <a:gd name="connsiteY4" fmla="*/ 77788 h 506413"/>
                <a:gd name="connsiteX0" fmla="*/ 766763 w 3871913"/>
                <a:gd name="connsiteY0" fmla="*/ 77788 h 531813"/>
                <a:gd name="connsiteX1" fmla="*/ 3757613 w 3871913"/>
                <a:gd name="connsiteY1" fmla="*/ 0 h 531813"/>
                <a:gd name="connsiteX2" fmla="*/ 3871913 w 3871913"/>
                <a:gd name="connsiteY2" fmla="*/ 415925 h 531813"/>
                <a:gd name="connsiteX3" fmla="*/ 0 w 3871913"/>
                <a:gd name="connsiteY3" fmla="*/ 531813 h 531813"/>
                <a:gd name="connsiteX4" fmla="*/ 766763 w 3871913"/>
                <a:gd name="connsiteY4" fmla="*/ 77788 h 531813"/>
                <a:gd name="connsiteX0" fmla="*/ 788194 w 3893344"/>
                <a:gd name="connsiteY0" fmla="*/ 77788 h 529432"/>
                <a:gd name="connsiteX1" fmla="*/ 3779044 w 3893344"/>
                <a:gd name="connsiteY1" fmla="*/ 0 h 529432"/>
                <a:gd name="connsiteX2" fmla="*/ 3893344 w 3893344"/>
                <a:gd name="connsiteY2" fmla="*/ 415925 h 529432"/>
                <a:gd name="connsiteX3" fmla="*/ 0 w 3893344"/>
                <a:gd name="connsiteY3" fmla="*/ 529432 h 529432"/>
                <a:gd name="connsiteX4" fmla="*/ 788194 w 3893344"/>
                <a:gd name="connsiteY4" fmla="*/ 77788 h 529432"/>
                <a:gd name="connsiteX0" fmla="*/ 283369 w 3893344"/>
                <a:gd name="connsiteY0" fmla="*/ 89694 h 529432"/>
                <a:gd name="connsiteX1" fmla="*/ 3779044 w 3893344"/>
                <a:gd name="connsiteY1" fmla="*/ 0 h 529432"/>
                <a:gd name="connsiteX2" fmla="*/ 3893344 w 3893344"/>
                <a:gd name="connsiteY2" fmla="*/ 415925 h 529432"/>
                <a:gd name="connsiteX3" fmla="*/ 0 w 3893344"/>
                <a:gd name="connsiteY3" fmla="*/ 529432 h 529432"/>
                <a:gd name="connsiteX4" fmla="*/ 283369 w 3893344"/>
                <a:gd name="connsiteY4" fmla="*/ 89694 h 529432"/>
                <a:gd name="connsiteX0" fmla="*/ 283369 w 3893344"/>
                <a:gd name="connsiteY0" fmla="*/ 89694 h 529432"/>
                <a:gd name="connsiteX1" fmla="*/ 3779044 w 3893344"/>
                <a:gd name="connsiteY1" fmla="*/ 0 h 529432"/>
                <a:gd name="connsiteX2" fmla="*/ 3893344 w 3893344"/>
                <a:gd name="connsiteY2" fmla="*/ 415925 h 529432"/>
                <a:gd name="connsiteX3" fmla="*/ 0 w 3893344"/>
                <a:gd name="connsiteY3" fmla="*/ 529432 h 529432"/>
                <a:gd name="connsiteX4" fmla="*/ 283369 w 3893344"/>
                <a:gd name="connsiteY4" fmla="*/ 89694 h 529432"/>
                <a:gd name="connsiteX0" fmla="*/ 283369 w 3893344"/>
                <a:gd name="connsiteY0" fmla="*/ 89694 h 529432"/>
                <a:gd name="connsiteX1" fmla="*/ 3779044 w 3893344"/>
                <a:gd name="connsiteY1" fmla="*/ 0 h 529432"/>
                <a:gd name="connsiteX2" fmla="*/ 3893344 w 3893344"/>
                <a:gd name="connsiteY2" fmla="*/ 415925 h 529432"/>
                <a:gd name="connsiteX3" fmla="*/ 0 w 3893344"/>
                <a:gd name="connsiteY3" fmla="*/ 529432 h 529432"/>
                <a:gd name="connsiteX4" fmla="*/ 283369 w 3893344"/>
                <a:gd name="connsiteY4" fmla="*/ 89694 h 529432"/>
                <a:gd name="connsiteX0" fmla="*/ 283369 w 3893344"/>
                <a:gd name="connsiteY0" fmla="*/ 89694 h 529432"/>
                <a:gd name="connsiteX1" fmla="*/ 3779044 w 3893344"/>
                <a:gd name="connsiteY1" fmla="*/ 0 h 529432"/>
                <a:gd name="connsiteX2" fmla="*/ 3893344 w 3893344"/>
                <a:gd name="connsiteY2" fmla="*/ 415925 h 529432"/>
                <a:gd name="connsiteX3" fmla="*/ 0 w 3893344"/>
                <a:gd name="connsiteY3" fmla="*/ 529432 h 529432"/>
                <a:gd name="connsiteX4" fmla="*/ 283369 w 3893344"/>
                <a:gd name="connsiteY4" fmla="*/ 89694 h 529432"/>
                <a:gd name="connsiteX0" fmla="*/ 283369 w 3893344"/>
                <a:gd name="connsiteY0" fmla="*/ 89694 h 529432"/>
                <a:gd name="connsiteX1" fmla="*/ 3779044 w 3893344"/>
                <a:gd name="connsiteY1" fmla="*/ 0 h 529432"/>
                <a:gd name="connsiteX2" fmla="*/ 3893344 w 3893344"/>
                <a:gd name="connsiteY2" fmla="*/ 415925 h 529432"/>
                <a:gd name="connsiteX3" fmla="*/ 0 w 3893344"/>
                <a:gd name="connsiteY3" fmla="*/ 529432 h 529432"/>
                <a:gd name="connsiteX4" fmla="*/ 283369 w 3893344"/>
                <a:gd name="connsiteY4" fmla="*/ 89694 h 529432"/>
                <a:gd name="connsiteX0" fmla="*/ 286544 w 3896519"/>
                <a:gd name="connsiteY0" fmla="*/ 89694 h 529432"/>
                <a:gd name="connsiteX1" fmla="*/ 3782219 w 3896519"/>
                <a:gd name="connsiteY1" fmla="*/ 0 h 529432"/>
                <a:gd name="connsiteX2" fmla="*/ 3896519 w 3896519"/>
                <a:gd name="connsiteY2" fmla="*/ 415925 h 529432"/>
                <a:gd name="connsiteX3" fmla="*/ 0 w 3896519"/>
                <a:gd name="connsiteY3" fmla="*/ 529432 h 529432"/>
                <a:gd name="connsiteX4" fmla="*/ 286544 w 3896519"/>
                <a:gd name="connsiteY4" fmla="*/ 89694 h 5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6519" h="529432">
                  <a:moveTo>
                    <a:pt x="286544" y="89694"/>
                  </a:moveTo>
                  <a:lnTo>
                    <a:pt x="3782219" y="0"/>
                  </a:lnTo>
                  <a:lnTo>
                    <a:pt x="3896519" y="415925"/>
                  </a:lnTo>
                  <a:lnTo>
                    <a:pt x="0" y="529432"/>
                  </a:lnTo>
                  <a:cubicBezTo>
                    <a:pt x="111125" y="362744"/>
                    <a:pt x="208756" y="208756"/>
                    <a:pt x="286544" y="8969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62626"/>
                </a:highlight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:a16="http://schemas.microsoft.com/office/drawing/2014/main" id="{785A7084-D9E1-2538-D435-0F16B6E2D3BF}"/>
                </a:ext>
              </a:extLst>
            </p:cNvPr>
            <p:cNvSpPr/>
            <p:nvPr/>
          </p:nvSpPr>
          <p:spPr>
            <a:xfrm>
              <a:off x="1296373" y="5581651"/>
              <a:ext cx="2400300" cy="663575"/>
            </a:xfrm>
            <a:custGeom>
              <a:avLst/>
              <a:gdLst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400050 w 2400300"/>
                <a:gd name="connsiteY3" fmla="*/ 174625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90525 w 2400300"/>
                <a:gd name="connsiteY3" fmla="*/ 193675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90525 w 2400300"/>
                <a:gd name="connsiteY3" fmla="*/ 193675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90525 w 2400300"/>
                <a:gd name="connsiteY3" fmla="*/ 193675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90525 w 2400300"/>
                <a:gd name="connsiteY3" fmla="*/ 193675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90525 w 2400300"/>
                <a:gd name="connsiteY3" fmla="*/ 193675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77825 w 2400300"/>
                <a:gd name="connsiteY3" fmla="*/ 215900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1375 w 2400300"/>
                <a:gd name="connsiteY1" fmla="*/ 444500 h 663575"/>
                <a:gd name="connsiteX2" fmla="*/ 0 w 2400300"/>
                <a:gd name="connsiteY2" fmla="*/ 663575 h 663575"/>
                <a:gd name="connsiteX3" fmla="*/ 377825 w 2400300"/>
                <a:gd name="connsiteY3" fmla="*/ 215900 h 663575"/>
                <a:gd name="connsiteX4" fmla="*/ 2400300 w 2400300"/>
                <a:gd name="connsiteY4" fmla="*/ 0 h 663575"/>
                <a:gd name="connsiteX0" fmla="*/ 2400300 w 2400300"/>
                <a:gd name="connsiteY0" fmla="*/ 0 h 663575"/>
                <a:gd name="connsiteX1" fmla="*/ 2117725 w 2400300"/>
                <a:gd name="connsiteY1" fmla="*/ 444500 h 663575"/>
                <a:gd name="connsiteX2" fmla="*/ 0 w 2400300"/>
                <a:gd name="connsiteY2" fmla="*/ 663575 h 663575"/>
                <a:gd name="connsiteX3" fmla="*/ 377825 w 2400300"/>
                <a:gd name="connsiteY3" fmla="*/ 215900 h 663575"/>
                <a:gd name="connsiteX4" fmla="*/ 2400300 w 2400300"/>
                <a:gd name="connsiteY4" fmla="*/ 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300" h="663575">
                  <a:moveTo>
                    <a:pt x="2400300" y="0"/>
                  </a:moveTo>
                  <a:lnTo>
                    <a:pt x="2117725" y="444500"/>
                  </a:lnTo>
                  <a:cubicBezTo>
                    <a:pt x="1439333" y="542925"/>
                    <a:pt x="668867" y="635000"/>
                    <a:pt x="0" y="663575"/>
                  </a:cubicBezTo>
                  <a:lnTo>
                    <a:pt x="377825" y="215900"/>
                  </a:lnTo>
                  <a:cubicBezTo>
                    <a:pt x="914400" y="208492"/>
                    <a:pt x="1762125" y="96308"/>
                    <a:pt x="240030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62626"/>
                </a:highlight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82DFD5FC-B566-EEC4-5735-66D3D6F4459C}"/>
                </a:ext>
              </a:extLst>
            </p:cNvPr>
            <p:cNvSpPr/>
            <p:nvPr/>
          </p:nvSpPr>
          <p:spPr>
            <a:xfrm>
              <a:off x="5481159" y="5046363"/>
              <a:ext cx="3795713" cy="319087"/>
            </a:xfrm>
            <a:custGeom>
              <a:avLst/>
              <a:gdLst>
                <a:gd name="connsiteX0" fmla="*/ 995363 w 3795713"/>
                <a:gd name="connsiteY0" fmla="*/ 52387 h 319087"/>
                <a:gd name="connsiteX1" fmla="*/ 3795713 w 3795713"/>
                <a:gd name="connsiteY1" fmla="*/ 0 h 319087"/>
                <a:gd name="connsiteX2" fmla="*/ 3309938 w 3795713"/>
                <a:gd name="connsiteY2" fmla="*/ 266700 h 319087"/>
                <a:gd name="connsiteX3" fmla="*/ 0 w 3795713"/>
                <a:gd name="connsiteY3" fmla="*/ 319087 h 319087"/>
                <a:gd name="connsiteX4" fmla="*/ 995363 w 3795713"/>
                <a:gd name="connsiteY4" fmla="*/ 52387 h 319087"/>
                <a:gd name="connsiteX0" fmla="*/ 995363 w 3795713"/>
                <a:gd name="connsiteY0" fmla="*/ 52387 h 319087"/>
                <a:gd name="connsiteX1" fmla="*/ 3795713 w 3795713"/>
                <a:gd name="connsiteY1" fmla="*/ 0 h 319087"/>
                <a:gd name="connsiteX2" fmla="*/ 3309938 w 3795713"/>
                <a:gd name="connsiteY2" fmla="*/ 266700 h 319087"/>
                <a:gd name="connsiteX3" fmla="*/ 0 w 3795713"/>
                <a:gd name="connsiteY3" fmla="*/ 319087 h 319087"/>
                <a:gd name="connsiteX4" fmla="*/ 995363 w 3795713"/>
                <a:gd name="connsiteY4" fmla="*/ 52387 h 319087"/>
                <a:gd name="connsiteX0" fmla="*/ 995363 w 3795713"/>
                <a:gd name="connsiteY0" fmla="*/ 52387 h 319087"/>
                <a:gd name="connsiteX1" fmla="*/ 3795713 w 3795713"/>
                <a:gd name="connsiteY1" fmla="*/ 0 h 319087"/>
                <a:gd name="connsiteX2" fmla="*/ 3309938 w 3795713"/>
                <a:gd name="connsiteY2" fmla="*/ 266700 h 319087"/>
                <a:gd name="connsiteX3" fmla="*/ 0 w 3795713"/>
                <a:gd name="connsiteY3" fmla="*/ 319087 h 319087"/>
                <a:gd name="connsiteX4" fmla="*/ 995363 w 3795713"/>
                <a:gd name="connsiteY4" fmla="*/ 52387 h 319087"/>
                <a:gd name="connsiteX0" fmla="*/ 995363 w 3795713"/>
                <a:gd name="connsiteY0" fmla="*/ 52387 h 319087"/>
                <a:gd name="connsiteX1" fmla="*/ 3795713 w 3795713"/>
                <a:gd name="connsiteY1" fmla="*/ 0 h 319087"/>
                <a:gd name="connsiteX2" fmla="*/ 3309938 w 3795713"/>
                <a:gd name="connsiteY2" fmla="*/ 266700 h 319087"/>
                <a:gd name="connsiteX3" fmla="*/ 0 w 3795713"/>
                <a:gd name="connsiteY3" fmla="*/ 319087 h 319087"/>
                <a:gd name="connsiteX4" fmla="*/ 995363 w 3795713"/>
                <a:gd name="connsiteY4" fmla="*/ 52387 h 319087"/>
                <a:gd name="connsiteX0" fmla="*/ 995363 w 3795713"/>
                <a:gd name="connsiteY0" fmla="*/ 52387 h 319087"/>
                <a:gd name="connsiteX1" fmla="*/ 3795713 w 3795713"/>
                <a:gd name="connsiteY1" fmla="*/ 0 h 319087"/>
                <a:gd name="connsiteX2" fmla="*/ 3309938 w 3795713"/>
                <a:gd name="connsiteY2" fmla="*/ 266700 h 319087"/>
                <a:gd name="connsiteX3" fmla="*/ 0 w 3795713"/>
                <a:gd name="connsiteY3" fmla="*/ 319087 h 319087"/>
                <a:gd name="connsiteX4" fmla="*/ 995363 w 3795713"/>
                <a:gd name="connsiteY4" fmla="*/ 523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713" h="319087">
                  <a:moveTo>
                    <a:pt x="995363" y="52387"/>
                  </a:moveTo>
                  <a:lnTo>
                    <a:pt x="3795713" y="0"/>
                  </a:lnTo>
                  <a:cubicBezTo>
                    <a:pt x="3662363" y="88900"/>
                    <a:pt x="3483769" y="184944"/>
                    <a:pt x="3309938" y="266700"/>
                  </a:cubicBezTo>
                  <a:lnTo>
                    <a:pt x="0" y="319087"/>
                  </a:lnTo>
                  <a:cubicBezTo>
                    <a:pt x="331788" y="230187"/>
                    <a:pt x="639762" y="160337"/>
                    <a:pt x="995363" y="52387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E7B2C05D-5FAD-C4BA-B104-BC755898AF2B}"/>
                </a:ext>
              </a:extLst>
            </p:cNvPr>
            <p:cNvSpPr/>
            <p:nvPr/>
          </p:nvSpPr>
          <p:spPr>
            <a:xfrm>
              <a:off x="6476522" y="4774900"/>
              <a:ext cx="2805113" cy="328613"/>
            </a:xfrm>
            <a:custGeom>
              <a:avLst/>
              <a:gdLst>
                <a:gd name="connsiteX0" fmla="*/ 85725 w 2800350"/>
                <a:gd name="connsiteY0" fmla="*/ 23813 h 328613"/>
                <a:gd name="connsiteX1" fmla="*/ 2419350 w 2800350"/>
                <a:gd name="connsiteY1" fmla="*/ 0 h 328613"/>
                <a:gd name="connsiteX2" fmla="*/ 2800350 w 2800350"/>
                <a:gd name="connsiteY2" fmla="*/ 266700 h 328613"/>
                <a:gd name="connsiteX3" fmla="*/ 0 w 2800350"/>
                <a:gd name="connsiteY3" fmla="*/ 328613 h 328613"/>
                <a:gd name="connsiteX4" fmla="*/ 85725 w 2800350"/>
                <a:gd name="connsiteY4" fmla="*/ 23813 h 328613"/>
                <a:gd name="connsiteX0" fmla="*/ 85725 w 2800350"/>
                <a:gd name="connsiteY0" fmla="*/ 23813 h 328613"/>
                <a:gd name="connsiteX1" fmla="*/ 2419350 w 2800350"/>
                <a:gd name="connsiteY1" fmla="*/ 0 h 328613"/>
                <a:gd name="connsiteX2" fmla="*/ 2800350 w 2800350"/>
                <a:gd name="connsiteY2" fmla="*/ 276225 h 328613"/>
                <a:gd name="connsiteX3" fmla="*/ 0 w 2800350"/>
                <a:gd name="connsiteY3" fmla="*/ 328613 h 328613"/>
                <a:gd name="connsiteX4" fmla="*/ 85725 w 2800350"/>
                <a:gd name="connsiteY4" fmla="*/ 23813 h 328613"/>
                <a:gd name="connsiteX0" fmla="*/ 85725 w 2805113"/>
                <a:gd name="connsiteY0" fmla="*/ 23813 h 328613"/>
                <a:gd name="connsiteX1" fmla="*/ 2419350 w 2805113"/>
                <a:gd name="connsiteY1" fmla="*/ 0 h 328613"/>
                <a:gd name="connsiteX2" fmla="*/ 2805113 w 2805113"/>
                <a:gd name="connsiteY2" fmla="*/ 276225 h 328613"/>
                <a:gd name="connsiteX3" fmla="*/ 0 w 2805113"/>
                <a:gd name="connsiteY3" fmla="*/ 328613 h 328613"/>
                <a:gd name="connsiteX4" fmla="*/ 85725 w 2805113"/>
                <a:gd name="connsiteY4" fmla="*/ 238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113" h="328613">
                  <a:moveTo>
                    <a:pt x="85725" y="23813"/>
                  </a:moveTo>
                  <a:lnTo>
                    <a:pt x="2419350" y="0"/>
                  </a:lnTo>
                  <a:lnTo>
                    <a:pt x="2805113" y="276225"/>
                  </a:lnTo>
                  <a:lnTo>
                    <a:pt x="0" y="328613"/>
                  </a:lnTo>
                  <a:lnTo>
                    <a:pt x="85725" y="2381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62626"/>
                </a:highlight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5165989-D9EF-52C4-BA45-5E97722D38DC}"/>
                </a:ext>
              </a:extLst>
            </p:cNvPr>
            <p:cNvSpPr/>
            <p:nvPr/>
          </p:nvSpPr>
          <p:spPr>
            <a:xfrm>
              <a:off x="5476395" y="4803475"/>
              <a:ext cx="1085851" cy="561976"/>
            </a:xfrm>
            <a:custGeom>
              <a:avLst/>
              <a:gdLst>
                <a:gd name="connsiteX0" fmla="*/ 261938 w 1081088"/>
                <a:gd name="connsiteY0" fmla="*/ 223838 h 557213"/>
                <a:gd name="connsiteX1" fmla="*/ 1081088 w 1081088"/>
                <a:gd name="connsiteY1" fmla="*/ 0 h 557213"/>
                <a:gd name="connsiteX2" fmla="*/ 1000125 w 1081088"/>
                <a:gd name="connsiteY2" fmla="*/ 295275 h 557213"/>
                <a:gd name="connsiteX3" fmla="*/ 0 w 1081088"/>
                <a:gd name="connsiteY3" fmla="*/ 557213 h 557213"/>
                <a:gd name="connsiteX4" fmla="*/ 261938 w 1081088"/>
                <a:gd name="connsiteY4" fmla="*/ 223838 h 557213"/>
                <a:gd name="connsiteX0" fmla="*/ 266700 w 1085850"/>
                <a:gd name="connsiteY0" fmla="*/ 223838 h 561976"/>
                <a:gd name="connsiteX1" fmla="*/ 1085850 w 1085850"/>
                <a:gd name="connsiteY1" fmla="*/ 0 h 561976"/>
                <a:gd name="connsiteX2" fmla="*/ 1004887 w 1085850"/>
                <a:gd name="connsiteY2" fmla="*/ 295275 h 561976"/>
                <a:gd name="connsiteX3" fmla="*/ 0 w 1085850"/>
                <a:gd name="connsiteY3" fmla="*/ 561976 h 561976"/>
                <a:gd name="connsiteX4" fmla="*/ 266700 w 1085850"/>
                <a:gd name="connsiteY4" fmla="*/ 223838 h 561976"/>
                <a:gd name="connsiteX0" fmla="*/ 266700 w 1085850"/>
                <a:gd name="connsiteY0" fmla="*/ 223838 h 561976"/>
                <a:gd name="connsiteX1" fmla="*/ 1085850 w 1085850"/>
                <a:gd name="connsiteY1" fmla="*/ 0 h 561976"/>
                <a:gd name="connsiteX2" fmla="*/ 1004887 w 1085850"/>
                <a:gd name="connsiteY2" fmla="*/ 295275 h 561976"/>
                <a:gd name="connsiteX3" fmla="*/ 0 w 1085850"/>
                <a:gd name="connsiteY3" fmla="*/ 561976 h 561976"/>
                <a:gd name="connsiteX4" fmla="*/ 266700 w 1085850"/>
                <a:gd name="connsiteY4" fmla="*/ 223838 h 561976"/>
                <a:gd name="connsiteX0" fmla="*/ 266700 w 1085850"/>
                <a:gd name="connsiteY0" fmla="*/ 223838 h 561976"/>
                <a:gd name="connsiteX1" fmla="*/ 1085850 w 1085850"/>
                <a:gd name="connsiteY1" fmla="*/ 0 h 561976"/>
                <a:gd name="connsiteX2" fmla="*/ 1004887 w 1085850"/>
                <a:gd name="connsiteY2" fmla="*/ 295275 h 561976"/>
                <a:gd name="connsiteX3" fmla="*/ 0 w 1085850"/>
                <a:gd name="connsiteY3" fmla="*/ 561976 h 561976"/>
                <a:gd name="connsiteX4" fmla="*/ 266700 w 1085850"/>
                <a:gd name="connsiteY4" fmla="*/ 223838 h 561976"/>
                <a:gd name="connsiteX0" fmla="*/ 266700 w 1085850"/>
                <a:gd name="connsiteY0" fmla="*/ 223838 h 561976"/>
                <a:gd name="connsiteX1" fmla="*/ 1085850 w 1085850"/>
                <a:gd name="connsiteY1" fmla="*/ 0 h 561976"/>
                <a:gd name="connsiteX2" fmla="*/ 1004887 w 1085850"/>
                <a:gd name="connsiteY2" fmla="*/ 295275 h 561976"/>
                <a:gd name="connsiteX3" fmla="*/ 0 w 1085850"/>
                <a:gd name="connsiteY3" fmla="*/ 561976 h 561976"/>
                <a:gd name="connsiteX4" fmla="*/ 266700 w 1085850"/>
                <a:gd name="connsiteY4" fmla="*/ 223838 h 561976"/>
                <a:gd name="connsiteX0" fmla="*/ 266700 w 1085850"/>
                <a:gd name="connsiteY0" fmla="*/ 223838 h 561976"/>
                <a:gd name="connsiteX1" fmla="*/ 1085850 w 1085850"/>
                <a:gd name="connsiteY1" fmla="*/ 0 h 561976"/>
                <a:gd name="connsiteX2" fmla="*/ 1004887 w 1085850"/>
                <a:gd name="connsiteY2" fmla="*/ 295275 h 561976"/>
                <a:gd name="connsiteX3" fmla="*/ 0 w 1085850"/>
                <a:gd name="connsiteY3" fmla="*/ 561976 h 561976"/>
                <a:gd name="connsiteX4" fmla="*/ 266700 w 1085850"/>
                <a:gd name="connsiteY4" fmla="*/ 223838 h 561976"/>
                <a:gd name="connsiteX0" fmla="*/ 266700 w 1085850"/>
                <a:gd name="connsiteY0" fmla="*/ 223838 h 561976"/>
                <a:gd name="connsiteX1" fmla="*/ 1085850 w 1085850"/>
                <a:gd name="connsiteY1" fmla="*/ 0 h 561976"/>
                <a:gd name="connsiteX2" fmla="*/ 1004887 w 1085850"/>
                <a:gd name="connsiteY2" fmla="*/ 295275 h 561976"/>
                <a:gd name="connsiteX3" fmla="*/ 0 w 1085850"/>
                <a:gd name="connsiteY3" fmla="*/ 561976 h 561976"/>
                <a:gd name="connsiteX4" fmla="*/ 266700 w 1085850"/>
                <a:gd name="connsiteY4" fmla="*/ 223838 h 5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561976">
                  <a:moveTo>
                    <a:pt x="266700" y="223838"/>
                  </a:moveTo>
                  <a:cubicBezTo>
                    <a:pt x="501650" y="168275"/>
                    <a:pt x="784225" y="98425"/>
                    <a:pt x="1085850" y="0"/>
                  </a:cubicBezTo>
                  <a:lnTo>
                    <a:pt x="1004887" y="295275"/>
                  </a:lnTo>
                  <a:cubicBezTo>
                    <a:pt x="660400" y="393700"/>
                    <a:pt x="387349" y="468314"/>
                    <a:pt x="0" y="561976"/>
                  </a:cubicBezTo>
                  <a:cubicBezTo>
                    <a:pt x="55563" y="477838"/>
                    <a:pt x="177800" y="336551"/>
                    <a:pt x="266700" y="22383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52A1C1-CFCF-F617-9226-710B074F2C47}"/>
                </a:ext>
              </a:extLst>
            </p:cNvPr>
            <p:cNvSpPr txBox="1"/>
            <p:nvPr/>
          </p:nvSpPr>
          <p:spPr>
            <a:xfrm>
              <a:off x="8334192" y="5042412"/>
              <a:ext cx="64633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30A1CF-91D8-FB3B-EE0F-B50508B00A40}"/>
                </a:ext>
              </a:extLst>
            </p:cNvPr>
            <p:cNvSpPr txBox="1"/>
            <p:nvPr/>
          </p:nvSpPr>
          <p:spPr>
            <a:xfrm>
              <a:off x="4701863" y="5974272"/>
              <a:ext cx="64633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1</a:t>
              </a:r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id="{22016D31-3505-9764-1C48-9306957CDDBE}"/>
                </a:ext>
              </a:extLst>
            </p:cNvPr>
            <p:cNvSpPr/>
            <p:nvPr/>
          </p:nvSpPr>
          <p:spPr>
            <a:xfrm>
              <a:off x="7858660" y="1102039"/>
              <a:ext cx="4023360" cy="5447988"/>
            </a:xfrm>
            <a:custGeom>
              <a:avLst/>
              <a:gdLst>
                <a:gd name="connsiteX0" fmla="*/ 0 w 4039737"/>
                <a:gd name="connsiteY0" fmla="*/ 3848669 h 3848669"/>
                <a:gd name="connsiteX1" fmla="*/ 4039737 w 4039737"/>
                <a:gd name="connsiteY1" fmla="*/ 0 h 3848669"/>
                <a:gd name="connsiteX0" fmla="*/ 0 w 4039737"/>
                <a:gd name="connsiteY0" fmla="*/ 3848669 h 3848669"/>
                <a:gd name="connsiteX1" fmla="*/ 4039737 w 4039737"/>
                <a:gd name="connsiteY1" fmla="*/ 0 h 3848669"/>
                <a:gd name="connsiteX0" fmla="*/ 0 w 4039737"/>
                <a:gd name="connsiteY0" fmla="*/ 3848669 h 3848669"/>
                <a:gd name="connsiteX1" fmla="*/ 4039737 w 4039737"/>
                <a:gd name="connsiteY1" fmla="*/ 0 h 3848669"/>
                <a:gd name="connsiteX0" fmla="*/ 0 w 4039737"/>
                <a:gd name="connsiteY0" fmla="*/ 3848669 h 3848669"/>
                <a:gd name="connsiteX1" fmla="*/ 4039737 w 4039737"/>
                <a:gd name="connsiteY1" fmla="*/ 0 h 3848669"/>
                <a:gd name="connsiteX0" fmla="*/ 0 w 3971498"/>
                <a:gd name="connsiteY0" fmla="*/ 3930556 h 3930556"/>
                <a:gd name="connsiteX1" fmla="*/ 3971498 w 3971498"/>
                <a:gd name="connsiteY1" fmla="*/ 0 h 393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1498" h="3930556">
                  <a:moveTo>
                    <a:pt x="0" y="3930556"/>
                  </a:moveTo>
                  <a:cubicBezTo>
                    <a:pt x="2206388" y="3521122"/>
                    <a:pt x="3593911" y="1883392"/>
                    <a:pt x="3971498" y="0"/>
                  </a:cubicBezTo>
                </a:path>
              </a:pathLst>
            </a:custGeom>
            <a:noFill/>
            <a:ln w="127000" cap="rnd">
              <a:gradFill flip="none" rotWithShape="1">
                <a:gsLst>
                  <a:gs pos="24000">
                    <a:srgbClr val="47ED13"/>
                  </a:gs>
                  <a:gs pos="52000">
                    <a:srgbClr val="FFFF00"/>
                  </a:gs>
                  <a:gs pos="76000">
                    <a:srgbClr val="DB5353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headEnd type="none"/>
              <a:tailEnd type="arrow" w="sm" len="sm"/>
            </a:ln>
            <a:scene3d>
              <a:camera prst="orthographicFront">
                <a:rot lat="600000" lon="20999996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62">
              <a:extLst>
                <a:ext uri="{FF2B5EF4-FFF2-40B4-BE49-F238E27FC236}">
                  <a16:creationId xmlns:a16="http://schemas.microsoft.com/office/drawing/2014/main" id="{945207D4-1D1D-13C0-F336-656D468C3BE2}"/>
                </a:ext>
              </a:extLst>
            </p:cNvPr>
            <p:cNvSpPr/>
            <p:nvPr/>
          </p:nvSpPr>
          <p:spPr>
            <a:xfrm flipH="1">
              <a:off x="2947615" y="4230207"/>
              <a:ext cx="3029051" cy="553707"/>
            </a:xfrm>
            <a:custGeom>
              <a:avLst/>
              <a:gdLst>
                <a:gd name="connsiteX0" fmla="*/ 0 w 2686050"/>
                <a:gd name="connsiteY0" fmla="*/ 444500 h 444500"/>
                <a:gd name="connsiteX1" fmla="*/ 444500 w 2686050"/>
                <a:gd name="connsiteY1" fmla="*/ 0 h 444500"/>
                <a:gd name="connsiteX2" fmla="*/ 2686050 w 2686050"/>
                <a:gd name="connsiteY2" fmla="*/ 0 h 444500"/>
                <a:gd name="connsiteX0" fmla="*/ 0 w 3166262"/>
                <a:gd name="connsiteY0" fmla="*/ 813101 h 813101"/>
                <a:gd name="connsiteX1" fmla="*/ 924712 w 3166262"/>
                <a:gd name="connsiteY1" fmla="*/ 0 h 813101"/>
                <a:gd name="connsiteX2" fmla="*/ 3166262 w 3166262"/>
                <a:gd name="connsiteY2" fmla="*/ 0 h 8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6262" h="813101">
                  <a:moveTo>
                    <a:pt x="0" y="813101"/>
                  </a:moveTo>
                  <a:lnTo>
                    <a:pt x="924712" y="0"/>
                  </a:lnTo>
                  <a:lnTo>
                    <a:pt x="3166262" y="0"/>
                  </a:lnTo>
                </a:path>
              </a:pathLst>
            </a:custGeom>
            <a:ln w="12700" cap="rnd">
              <a:solidFill>
                <a:srgbClr val="6D6D6D"/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63">
              <a:extLst>
                <a:ext uri="{FF2B5EF4-FFF2-40B4-BE49-F238E27FC236}">
                  <a16:creationId xmlns:a16="http://schemas.microsoft.com/office/drawing/2014/main" id="{8C980FDF-9730-A29D-7F19-7651AEB1C4B4}"/>
                </a:ext>
              </a:extLst>
            </p:cNvPr>
            <p:cNvSpPr/>
            <p:nvPr/>
          </p:nvSpPr>
          <p:spPr>
            <a:xfrm flipH="1">
              <a:off x="344375" y="5084343"/>
              <a:ext cx="3029051" cy="511596"/>
            </a:xfrm>
            <a:custGeom>
              <a:avLst/>
              <a:gdLst>
                <a:gd name="connsiteX0" fmla="*/ 0 w 2686050"/>
                <a:gd name="connsiteY0" fmla="*/ 444500 h 444500"/>
                <a:gd name="connsiteX1" fmla="*/ 444500 w 2686050"/>
                <a:gd name="connsiteY1" fmla="*/ 0 h 444500"/>
                <a:gd name="connsiteX2" fmla="*/ 2686050 w 2686050"/>
                <a:gd name="connsiteY2" fmla="*/ 0 h 444500"/>
                <a:gd name="connsiteX0" fmla="*/ 0 w 3166262"/>
                <a:gd name="connsiteY0" fmla="*/ 813101 h 813101"/>
                <a:gd name="connsiteX1" fmla="*/ 924712 w 3166262"/>
                <a:gd name="connsiteY1" fmla="*/ 0 h 813101"/>
                <a:gd name="connsiteX2" fmla="*/ 3166262 w 3166262"/>
                <a:gd name="connsiteY2" fmla="*/ 0 h 8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6262" h="813101">
                  <a:moveTo>
                    <a:pt x="0" y="813101"/>
                  </a:moveTo>
                  <a:lnTo>
                    <a:pt x="924712" y="0"/>
                  </a:lnTo>
                  <a:lnTo>
                    <a:pt x="3166262" y="0"/>
                  </a:lnTo>
                </a:path>
              </a:pathLst>
            </a:custGeom>
            <a:ln w="12700" cap="rnd">
              <a:solidFill>
                <a:srgbClr val="6D6D6D"/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EDE84E-D53C-77E6-4B41-88F419FCBC7F}"/>
                </a:ext>
              </a:extLst>
            </p:cNvPr>
            <p:cNvSpPr txBox="1"/>
            <p:nvPr/>
          </p:nvSpPr>
          <p:spPr>
            <a:xfrm>
              <a:off x="314655" y="5084049"/>
              <a:ext cx="23028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the Foundation</a:t>
              </a:r>
              <a:endParaRPr lang="es-UY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7C91D8-6320-2C3E-CD63-C6BB54B6E758}"/>
                </a:ext>
              </a:extLst>
            </p:cNvPr>
            <p:cNvSpPr txBox="1"/>
            <p:nvPr/>
          </p:nvSpPr>
          <p:spPr>
            <a:xfrm>
              <a:off x="371395" y="4762976"/>
              <a:ext cx="172675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Coordinator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100A1-DBE5-CCC5-0EAF-DD9333B5F0E5}"/>
                </a:ext>
              </a:extLst>
            </p:cNvPr>
            <p:cNvSpPr txBox="1"/>
            <p:nvPr/>
          </p:nvSpPr>
          <p:spPr>
            <a:xfrm>
              <a:off x="2947616" y="4263327"/>
              <a:ext cx="22448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Experiential Learning</a:t>
              </a:r>
              <a:endParaRPr lang="es-UY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B64581-042D-709B-0D1E-A4E4F46F7962}"/>
                </a:ext>
              </a:extLst>
            </p:cNvPr>
            <p:cNvSpPr txBox="1"/>
            <p:nvPr/>
          </p:nvSpPr>
          <p:spPr>
            <a:xfrm>
              <a:off x="2946401" y="3942254"/>
              <a:ext cx="149752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Manager</a:t>
              </a: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0D6CB2D8-F629-567E-ABD0-FCC1D836980A}"/>
                </a:ext>
              </a:extLst>
            </p:cNvPr>
            <p:cNvSpPr/>
            <p:nvPr/>
          </p:nvSpPr>
          <p:spPr>
            <a:xfrm>
              <a:off x="7624148" y="4177252"/>
              <a:ext cx="2562225" cy="295275"/>
            </a:xfrm>
            <a:custGeom>
              <a:avLst/>
              <a:gdLst>
                <a:gd name="connsiteX0" fmla="*/ 600075 w 2562225"/>
                <a:gd name="connsiteY0" fmla="*/ 19050 h 295275"/>
                <a:gd name="connsiteX1" fmla="*/ 2562225 w 2562225"/>
                <a:gd name="connsiteY1" fmla="*/ 0 h 295275"/>
                <a:gd name="connsiteX2" fmla="*/ 2295525 w 2562225"/>
                <a:gd name="connsiteY2" fmla="*/ 261938 h 295275"/>
                <a:gd name="connsiteX3" fmla="*/ 0 w 2562225"/>
                <a:gd name="connsiteY3" fmla="*/ 295275 h 295275"/>
                <a:gd name="connsiteX4" fmla="*/ 600075 w 2562225"/>
                <a:gd name="connsiteY4" fmla="*/ 19050 h 295275"/>
                <a:gd name="connsiteX0" fmla="*/ 600075 w 2562225"/>
                <a:gd name="connsiteY0" fmla="*/ 19050 h 295275"/>
                <a:gd name="connsiteX1" fmla="*/ 2562225 w 2562225"/>
                <a:gd name="connsiteY1" fmla="*/ 0 h 295275"/>
                <a:gd name="connsiteX2" fmla="*/ 2295525 w 2562225"/>
                <a:gd name="connsiteY2" fmla="*/ 261938 h 295275"/>
                <a:gd name="connsiteX3" fmla="*/ 0 w 2562225"/>
                <a:gd name="connsiteY3" fmla="*/ 295275 h 295275"/>
                <a:gd name="connsiteX4" fmla="*/ 600075 w 2562225"/>
                <a:gd name="connsiteY4" fmla="*/ 19050 h 295275"/>
                <a:gd name="connsiteX0" fmla="*/ 600075 w 2562225"/>
                <a:gd name="connsiteY0" fmla="*/ 19050 h 295275"/>
                <a:gd name="connsiteX1" fmla="*/ 2562225 w 2562225"/>
                <a:gd name="connsiteY1" fmla="*/ 0 h 295275"/>
                <a:gd name="connsiteX2" fmla="*/ 2295525 w 2562225"/>
                <a:gd name="connsiteY2" fmla="*/ 261938 h 295275"/>
                <a:gd name="connsiteX3" fmla="*/ 0 w 2562225"/>
                <a:gd name="connsiteY3" fmla="*/ 295275 h 295275"/>
                <a:gd name="connsiteX4" fmla="*/ 600075 w 2562225"/>
                <a:gd name="connsiteY4" fmla="*/ 190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5" h="295275">
                  <a:moveTo>
                    <a:pt x="600075" y="19050"/>
                  </a:moveTo>
                  <a:lnTo>
                    <a:pt x="2562225" y="0"/>
                  </a:lnTo>
                  <a:cubicBezTo>
                    <a:pt x="2489993" y="87313"/>
                    <a:pt x="2379662" y="186531"/>
                    <a:pt x="2295525" y="261938"/>
                  </a:cubicBezTo>
                  <a:lnTo>
                    <a:pt x="0" y="295275"/>
                  </a:lnTo>
                  <a:lnTo>
                    <a:pt x="600075" y="1905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2162B01-4D94-BDC9-5C5F-484469D56896}"/>
                </a:ext>
              </a:extLst>
            </p:cNvPr>
            <p:cNvSpPr/>
            <p:nvPr/>
          </p:nvSpPr>
          <p:spPr>
            <a:xfrm>
              <a:off x="8033723" y="4005803"/>
              <a:ext cx="2147887" cy="188118"/>
            </a:xfrm>
            <a:custGeom>
              <a:avLst/>
              <a:gdLst>
                <a:gd name="connsiteX0" fmla="*/ 0 w 2143125"/>
                <a:gd name="connsiteY0" fmla="*/ 19050 h 185738"/>
                <a:gd name="connsiteX1" fmla="*/ 1652587 w 2143125"/>
                <a:gd name="connsiteY1" fmla="*/ 0 h 185738"/>
                <a:gd name="connsiteX2" fmla="*/ 2143125 w 2143125"/>
                <a:gd name="connsiteY2" fmla="*/ 166688 h 185738"/>
                <a:gd name="connsiteX3" fmla="*/ 195262 w 2143125"/>
                <a:gd name="connsiteY3" fmla="*/ 185738 h 185738"/>
                <a:gd name="connsiteX4" fmla="*/ 0 w 2143125"/>
                <a:gd name="connsiteY4" fmla="*/ 19050 h 185738"/>
                <a:gd name="connsiteX0" fmla="*/ 0 w 2147887"/>
                <a:gd name="connsiteY0" fmla="*/ 19050 h 185738"/>
                <a:gd name="connsiteX1" fmla="*/ 1652587 w 2147887"/>
                <a:gd name="connsiteY1" fmla="*/ 0 h 185738"/>
                <a:gd name="connsiteX2" fmla="*/ 2147887 w 2147887"/>
                <a:gd name="connsiteY2" fmla="*/ 171450 h 185738"/>
                <a:gd name="connsiteX3" fmla="*/ 195262 w 2147887"/>
                <a:gd name="connsiteY3" fmla="*/ 185738 h 185738"/>
                <a:gd name="connsiteX4" fmla="*/ 0 w 2147887"/>
                <a:gd name="connsiteY4" fmla="*/ 19050 h 185738"/>
                <a:gd name="connsiteX0" fmla="*/ 0 w 2147887"/>
                <a:gd name="connsiteY0" fmla="*/ 19050 h 188119"/>
                <a:gd name="connsiteX1" fmla="*/ 1652587 w 2147887"/>
                <a:gd name="connsiteY1" fmla="*/ 0 h 188119"/>
                <a:gd name="connsiteX2" fmla="*/ 2147887 w 2147887"/>
                <a:gd name="connsiteY2" fmla="*/ 171450 h 188119"/>
                <a:gd name="connsiteX3" fmla="*/ 195262 w 2147887"/>
                <a:gd name="connsiteY3" fmla="*/ 188119 h 188119"/>
                <a:gd name="connsiteX4" fmla="*/ 0 w 2147887"/>
                <a:gd name="connsiteY4" fmla="*/ 19050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887" h="188119">
                  <a:moveTo>
                    <a:pt x="0" y="19050"/>
                  </a:moveTo>
                  <a:lnTo>
                    <a:pt x="1652587" y="0"/>
                  </a:lnTo>
                  <a:lnTo>
                    <a:pt x="2147887" y="171450"/>
                  </a:lnTo>
                  <a:lnTo>
                    <a:pt x="195262" y="188119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18135AD-F61C-3925-ACC5-DB6A51423976}"/>
                </a:ext>
              </a:extLst>
            </p:cNvPr>
            <p:cNvSpPr/>
            <p:nvPr/>
          </p:nvSpPr>
          <p:spPr>
            <a:xfrm>
              <a:off x="7545564" y="4022470"/>
              <a:ext cx="685800" cy="452438"/>
            </a:xfrm>
            <a:custGeom>
              <a:avLst/>
              <a:gdLst>
                <a:gd name="connsiteX0" fmla="*/ 485775 w 685800"/>
                <a:gd name="connsiteY0" fmla="*/ 0 h 438150"/>
                <a:gd name="connsiteX1" fmla="*/ 685800 w 685800"/>
                <a:gd name="connsiteY1" fmla="*/ 171450 h 438150"/>
                <a:gd name="connsiteX2" fmla="*/ 85725 w 685800"/>
                <a:gd name="connsiteY2" fmla="*/ 438150 h 438150"/>
                <a:gd name="connsiteX3" fmla="*/ 0 w 685800"/>
                <a:gd name="connsiteY3" fmla="*/ 223838 h 438150"/>
                <a:gd name="connsiteX4" fmla="*/ 485775 w 685800"/>
                <a:gd name="connsiteY4" fmla="*/ 0 h 438150"/>
                <a:gd name="connsiteX0" fmla="*/ 485775 w 685800"/>
                <a:gd name="connsiteY0" fmla="*/ 0 h 438150"/>
                <a:gd name="connsiteX1" fmla="*/ 685800 w 685800"/>
                <a:gd name="connsiteY1" fmla="*/ 171450 h 438150"/>
                <a:gd name="connsiteX2" fmla="*/ 85725 w 685800"/>
                <a:gd name="connsiteY2" fmla="*/ 438150 h 438150"/>
                <a:gd name="connsiteX3" fmla="*/ 0 w 685800"/>
                <a:gd name="connsiteY3" fmla="*/ 223838 h 438150"/>
                <a:gd name="connsiteX4" fmla="*/ 485775 w 685800"/>
                <a:gd name="connsiteY4" fmla="*/ 0 h 438150"/>
                <a:gd name="connsiteX0" fmla="*/ 485775 w 685800"/>
                <a:gd name="connsiteY0" fmla="*/ 0 h 452438"/>
                <a:gd name="connsiteX1" fmla="*/ 685800 w 685800"/>
                <a:gd name="connsiteY1" fmla="*/ 171450 h 452438"/>
                <a:gd name="connsiteX2" fmla="*/ 80963 w 685800"/>
                <a:gd name="connsiteY2" fmla="*/ 452438 h 452438"/>
                <a:gd name="connsiteX3" fmla="*/ 0 w 685800"/>
                <a:gd name="connsiteY3" fmla="*/ 223838 h 452438"/>
                <a:gd name="connsiteX4" fmla="*/ 485775 w 685800"/>
                <a:gd name="connsiteY4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452438">
                  <a:moveTo>
                    <a:pt x="485775" y="0"/>
                  </a:moveTo>
                  <a:lnTo>
                    <a:pt x="685800" y="171450"/>
                  </a:lnTo>
                  <a:lnTo>
                    <a:pt x="80963" y="452438"/>
                  </a:lnTo>
                  <a:lnTo>
                    <a:pt x="0" y="223838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E6A494-B655-2509-5C87-79076EB9D036}"/>
                </a:ext>
              </a:extLst>
            </p:cNvPr>
            <p:cNvSpPr txBox="1"/>
            <p:nvPr/>
          </p:nvSpPr>
          <p:spPr>
            <a:xfrm>
              <a:off x="9380632" y="4167963"/>
              <a:ext cx="64633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</a:p>
          </p:txBody>
        </p:sp>
        <p:sp>
          <p:nvSpPr>
            <p:cNvPr id="21" name="Freeform 61">
              <a:extLst>
                <a:ext uri="{FF2B5EF4-FFF2-40B4-BE49-F238E27FC236}">
                  <a16:creationId xmlns:a16="http://schemas.microsoft.com/office/drawing/2014/main" id="{722B0567-A18F-0B5B-59B0-F23E13063F99}"/>
                </a:ext>
              </a:extLst>
            </p:cNvPr>
            <p:cNvSpPr/>
            <p:nvPr/>
          </p:nvSpPr>
          <p:spPr>
            <a:xfrm flipH="1">
              <a:off x="4572125" y="3483667"/>
              <a:ext cx="3029051" cy="553707"/>
            </a:xfrm>
            <a:custGeom>
              <a:avLst/>
              <a:gdLst>
                <a:gd name="connsiteX0" fmla="*/ 0 w 2686050"/>
                <a:gd name="connsiteY0" fmla="*/ 444500 h 444500"/>
                <a:gd name="connsiteX1" fmla="*/ 444500 w 2686050"/>
                <a:gd name="connsiteY1" fmla="*/ 0 h 444500"/>
                <a:gd name="connsiteX2" fmla="*/ 2686050 w 2686050"/>
                <a:gd name="connsiteY2" fmla="*/ 0 h 444500"/>
                <a:gd name="connsiteX0" fmla="*/ 0 w 3166262"/>
                <a:gd name="connsiteY0" fmla="*/ 813101 h 813101"/>
                <a:gd name="connsiteX1" fmla="*/ 924712 w 3166262"/>
                <a:gd name="connsiteY1" fmla="*/ 0 h 813101"/>
                <a:gd name="connsiteX2" fmla="*/ 3166262 w 3166262"/>
                <a:gd name="connsiteY2" fmla="*/ 0 h 8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6262" h="813101">
                  <a:moveTo>
                    <a:pt x="0" y="813101"/>
                  </a:moveTo>
                  <a:lnTo>
                    <a:pt x="924712" y="0"/>
                  </a:lnTo>
                  <a:lnTo>
                    <a:pt x="3166262" y="0"/>
                  </a:lnTo>
                </a:path>
              </a:pathLst>
            </a:custGeom>
            <a:ln w="12700" cap="rnd">
              <a:solidFill>
                <a:srgbClr val="6D6D6D"/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0010C4-99D3-C534-94C7-3B0E783874CC}"/>
                </a:ext>
              </a:extLst>
            </p:cNvPr>
            <p:cNvSpPr txBox="1"/>
            <p:nvPr/>
          </p:nvSpPr>
          <p:spPr>
            <a:xfrm>
              <a:off x="4572126" y="3508398"/>
              <a:ext cx="22194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Applied Leadership</a:t>
              </a:r>
              <a:endParaRPr lang="es-UY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CE514B-9CD3-61D7-35F1-D978628F3BF0}"/>
                </a:ext>
              </a:extLst>
            </p:cNvPr>
            <p:cNvSpPr txBox="1"/>
            <p:nvPr/>
          </p:nvSpPr>
          <p:spPr>
            <a:xfrm>
              <a:off x="4572001" y="3187323"/>
              <a:ext cx="176657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Sr. Project Manager</a:t>
              </a: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7E0F0E3-1F59-FB2E-5170-0D2D4848B0BC}"/>
                </a:ext>
              </a:extLst>
            </p:cNvPr>
            <p:cNvSpPr/>
            <p:nvPr/>
          </p:nvSpPr>
          <p:spPr>
            <a:xfrm>
              <a:off x="9093419" y="3277931"/>
              <a:ext cx="1644651" cy="242888"/>
            </a:xfrm>
            <a:custGeom>
              <a:avLst/>
              <a:gdLst>
                <a:gd name="connsiteX0" fmla="*/ 183356 w 1743075"/>
                <a:gd name="connsiteY0" fmla="*/ 19050 h 252413"/>
                <a:gd name="connsiteX1" fmla="*/ 1743075 w 1743075"/>
                <a:gd name="connsiteY1" fmla="*/ 0 h 252413"/>
                <a:gd name="connsiteX2" fmla="*/ 1595438 w 1743075"/>
                <a:gd name="connsiteY2" fmla="*/ 242888 h 252413"/>
                <a:gd name="connsiteX3" fmla="*/ 0 w 1743075"/>
                <a:gd name="connsiteY3" fmla="*/ 252413 h 252413"/>
                <a:gd name="connsiteX4" fmla="*/ 183356 w 1743075"/>
                <a:gd name="connsiteY4" fmla="*/ 19050 h 252413"/>
                <a:gd name="connsiteX0" fmla="*/ 281781 w 1743075"/>
                <a:gd name="connsiteY0" fmla="*/ 12700 h 252413"/>
                <a:gd name="connsiteX1" fmla="*/ 1743075 w 1743075"/>
                <a:gd name="connsiteY1" fmla="*/ 0 h 252413"/>
                <a:gd name="connsiteX2" fmla="*/ 1595438 w 1743075"/>
                <a:gd name="connsiteY2" fmla="*/ 242888 h 252413"/>
                <a:gd name="connsiteX3" fmla="*/ 0 w 1743075"/>
                <a:gd name="connsiteY3" fmla="*/ 252413 h 252413"/>
                <a:gd name="connsiteX4" fmla="*/ 281781 w 1743075"/>
                <a:gd name="connsiteY4" fmla="*/ 12700 h 252413"/>
                <a:gd name="connsiteX0" fmla="*/ 332581 w 1793875"/>
                <a:gd name="connsiteY0" fmla="*/ 12700 h 258763"/>
                <a:gd name="connsiteX1" fmla="*/ 1793875 w 1793875"/>
                <a:gd name="connsiteY1" fmla="*/ 0 h 258763"/>
                <a:gd name="connsiteX2" fmla="*/ 1646238 w 1793875"/>
                <a:gd name="connsiteY2" fmla="*/ 242888 h 258763"/>
                <a:gd name="connsiteX3" fmla="*/ 0 w 1793875"/>
                <a:gd name="connsiteY3" fmla="*/ 258763 h 258763"/>
                <a:gd name="connsiteX4" fmla="*/ 332581 w 1793875"/>
                <a:gd name="connsiteY4" fmla="*/ 12700 h 258763"/>
                <a:gd name="connsiteX0" fmla="*/ 329406 w 1790700"/>
                <a:gd name="connsiteY0" fmla="*/ 12700 h 246063"/>
                <a:gd name="connsiteX1" fmla="*/ 1790700 w 1790700"/>
                <a:gd name="connsiteY1" fmla="*/ 0 h 246063"/>
                <a:gd name="connsiteX2" fmla="*/ 1643063 w 1790700"/>
                <a:gd name="connsiteY2" fmla="*/ 242888 h 246063"/>
                <a:gd name="connsiteX3" fmla="*/ 0 w 1790700"/>
                <a:gd name="connsiteY3" fmla="*/ 246063 h 246063"/>
                <a:gd name="connsiteX4" fmla="*/ 329406 w 1790700"/>
                <a:gd name="connsiteY4" fmla="*/ 12700 h 246063"/>
                <a:gd name="connsiteX0" fmla="*/ 329406 w 1790700"/>
                <a:gd name="connsiteY0" fmla="*/ 12700 h 246063"/>
                <a:gd name="connsiteX1" fmla="*/ 1790700 w 1790700"/>
                <a:gd name="connsiteY1" fmla="*/ 0 h 246063"/>
                <a:gd name="connsiteX2" fmla="*/ 1643063 w 1790700"/>
                <a:gd name="connsiteY2" fmla="*/ 242888 h 246063"/>
                <a:gd name="connsiteX3" fmla="*/ 0 w 1790700"/>
                <a:gd name="connsiteY3" fmla="*/ 246063 h 246063"/>
                <a:gd name="connsiteX4" fmla="*/ 329406 w 1790700"/>
                <a:gd name="connsiteY4" fmla="*/ 12700 h 246063"/>
                <a:gd name="connsiteX0" fmla="*/ 329406 w 1790700"/>
                <a:gd name="connsiteY0" fmla="*/ 12700 h 246063"/>
                <a:gd name="connsiteX1" fmla="*/ 1790700 w 1790700"/>
                <a:gd name="connsiteY1" fmla="*/ 0 h 246063"/>
                <a:gd name="connsiteX2" fmla="*/ 1643063 w 1790700"/>
                <a:gd name="connsiteY2" fmla="*/ 242888 h 246063"/>
                <a:gd name="connsiteX3" fmla="*/ 0 w 1790700"/>
                <a:gd name="connsiteY3" fmla="*/ 246063 h 246063"/>
                <a:gd name="connsiteX4" fmla="*/ 329406 w 1790700"/>
                <a:gd name="connsiteY4" fmla="*/ 12700 h 246063"/>
                <a:gd name="connsiteX0" fmla="*/ 183356 w 1644650"/>
                <a:gd name="connsiteY0" fmla="*/ 12700 h 242888"/>
                <a:gd name="connsiteX1" fmla="*/ 1644650 w 1644650"/>
                <a:gd name="connsiteY1" fmla="*/ 0 h 242888"/>
                <a:gd name="connsiteX2" fmla="*/ 1497013 w 1644650"/>
                <a:gd name="connsiteY2" fmla="*/ 242888 h 242888"/>
                <a:gd name="connsiteX3" fmla="*/ 0 w 1644650"/>
                <a:gd name="connsiteY3" fmla="*/ 242888 h 242888"/>
                <a:gd name="connsiteX4" fmla="*/ 183356 w 1644650"/>
                <a:gd name="connsiteY4" fmla="*/ 1270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50" h="242888">
                  <a:moveTo>
                    <a:pt x="183356" y="12700"/>
                  </a:moveTo>
                  <a:lnTo>
                    <a:pt x="1644650" y="0"/>
                  </a:lnTo>
                  <a:lnTo>
                    <a:pt x="1497013" y="242888"/>
                  </a:lnTo>
                  <a:lnTo>
                    <a:pt x="0" y="242888"/>
                  </a:lnTo>
                  <a:cubicBezTo>
                    <a:pt x="83608" y="198437"/>
                    <a:pt x="87841" y="100013"/>
                    <a:pt x="183356" y="1270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30B227E-FEA8-6FB2-6654-12D393405705}"/>
                </a:ext>
              </a:extLst>
            </p:cNvPr>
            <p:cNvSpPr/>
            <p:nvPr/>
          </p:nvSpPr>
          <p:spPr>
            <a:xfrm>
              <a:off x="9141044" y="3208082"/>
              <a:ext cx="1600200" cy="82551"/>
            </a:xfrm>
            <a:custGeom>
              <a:avLst/>
              <a:gdLst>
                <a:gd name="connsiteX0" fmla="*/ 0 w 1730375"/>
                <a:gd name="connsiteY0" fmla="*/ 0 h 85725"/>
                <a:gd name="connsiteX1" fmla="*/ 1152525 w 1730375"/>
                <a:gd name="connsiteY1" fmla="*/ 3175 h 85725"/>
                <a:gd name="connsiteX2" fmla="*/ 1730375 w 1730375"/>
                <a:gd name="connsiteY2" fmla="*/ 66675 h 85725"/>
                <a:gd name="connsiteX3" fmla="*/ 269875 w 1730375"/>
                <a:gd name="connsiteY3" fmla="*/ 85725 h 85725"/>
                <a:gd name="connsiteX4" fmla="*/ 0 w 1730375"/>
                <a:gd name="connsiteY4" fmla="*/ 0 h 85725"/>
                <a:gd name="connsiteX0" fmla="*/ 0 w 1733550"/>
                <a:gd name="connsiteY0" fmla="*/ 0 h 85725"/>
                <a:gd name="connsiteX1" fmla="*/ 1152525 w 1733550"/>
                <a:gd name="connsiteY1" fmla="*/ 3175 h 85725"/>
                <a:gd name="connsiteX2" fmla="*/ 1733550 w 1733550"/>
                <a:gd name="connsiteY2" fmla="*/ 73025 h 85725"/>
                <a:gd name="connsiteX3" fmla="*/ 269875 w 1733550"/>
                <a:gd name="connsiteY3" fmla="*/ 85725 h 85725"/>
                <a:gd name="connsiteX4" fmla="*/ 0 w 1733550"/>
                <a:gd name="connsiteY4" fmla="*/ 0 h 85725"/>
                <a:gd name="connsiteX0" fmla="*/ 0 w 1600200"/>
                <a:gd name="connsiteY0" fmla="*/ 0 h 82550"/>
                <a:gd name="connsiteX1" fmla="*/ 1019175 w 1600200"/>
                <a:gd name="connsiteY1" fmla="*/ 0 h 82550"/>
                <a:gd name="connsiteX2" fmla="*/ 1600200 w 1600200"/>
                <a:gd name="connsiteY2" fmla="*/ 69850 h 82550"/>
                <a:gd name="connsiteX3" fmla="*/ 136525 w 1600200"/>
                <a:gd name="connsiteY3" fmla="*/ 82550 h 82550"/>
                <a:gd name="connsiteX4" fmla="*/ 0 w 1600200"/>
                <a:gd name="connsiteY4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00" h="82550">
                  <a:moveTo>
                    <a:pt x="0" y="0"/>
                  </a:moveTo>
                  <a:lnTo>
                    <a:pt x="1019175" y="0"/>
                  </a:lnTo>
                  <a:lnTo>
                    <a:pt x="1600200" y="69850"/>
                  </a:lnTo>
                  <a:lnTo>
                    <a:pt x="136525" y="82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25C1ADA-D7CA-025A-3BBF-790913C33A88}"/>
                </a:ext>
              </a:extLst>
            </p:cNvPr>
            <p:cNvSpPr/>
            <p:nvPr/>
          </p:nvSpPr>
          <p:spPr>
            <a:xfrm>
              <a:off x="8825131" y="3204905"/>
              <a:ext cx="600075" cy="320675"/>
            </a:xfrm>
            <a:custGeom>
              <a:avLst/>
              <a:gdLst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  <a:gd name="connsiteX0" fmla="*/ 0 w 600075"/>
                <a:gd name="connsiteY0" fmla="*/ 215900 h 320675"/>
                <a:gd name="connsiteX1" fmla="*/ 269875 w 600075"/>
                <a:gd name="connsiteY1" fmla="*/ 320675 h 320675"/>
                <a:gd name="connsiteX2" fmla="*/ 600075 w 600075"/>
                <a:gd name="connsiteY2" fmla="*/ 85725 h 320675"/>
                <a:gd name="connsiteX3" fmla="*/ 327025 w 600075"/>
                <a:gd name="connsiteY3" fmla="*/ 0 h 320675"/>
                <a:gd name="connsiteX4" fmla="*/ 0 w 600075"/>
                <a:gd name="connsiteY4" fmla="*/ 21590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320675">
                  <a:moveTo>
                    <a:pt x="0" y="215900"/>
                  </a:moveTo>
                  <a:lnTo>
                    <a:pt x="269875" y="320675"/>
                  </a:lnTo>
                  <a:cubicBezTo>
                    <a:pt x="384704" y="254264"/>
                    <a:pt x="506676" y="175948"/>
                    <a:pt x="600075" y="85725"/>
                  </a:cubicBezTo>
                  <a:lnTo>
                    <a:pt x="327025" y="0"/>
                  </a:lnTo>
                  <a:cubicBezTo>
                    <a:pt x="225161" y="79112"/>
                    <a:pt x="109008" y="160603"/>
                    <a:pt x="0" y="21590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E7A78-39C2-172A-90AA-5C1CB61C326C}"/>
                </a:ext>
              </a:extLst>
            </p:cNvPr>
            <p:cNvSpPr txBox="1"/>
            <p:nvPr/>
          </p:nvSpPr>
          <p:spPr>
            <a:xfrm>
              <a:off x="10002830" y="3245103"/>
              <a:ext cx="64633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4</a:t>
              </a:r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3AFD87BD-2EB8-777A-8AF1-D3442CFFFE38}"/>
                </a:ext>
              </a:extLst>
            </p:cNvPr>
            <p:cNvSpPr/>
            <p:nvPr/>
          </p:nvSpPr>
          <p:spPr>
            <a:xfrm flipH="1">
              <a:off x="5588000" y="2693087"/>
              <a:ext cx="3135587" cy="553707"/>
            </a:xfrm>
            <a:custGeom>
              <a:avLst/>
              <a:gdLst>
                <a:gd name="connsiteX0" fmla="*/ 0 w 2686050"/>
                <a:gd name="connsiteY0" fmla="*/ 444500 h 444500"/>
                <a:gd name="connsiteX1" fmla="*/ 444500 w 2686050"/>
                <a:gd name="connsiteY1" fmla="*/ 0 h 444500"/>
                <a:gd name="connsiteX2" fmla="*/ 2686050 w 2686050"/>
                <a:gd name="connsiteY2" fmla="*/ 0 h 444500"/>
                <a:gd name="connsiteX0" fmla="*/ 0 w 3166262"/>
                <a:gd name="connsiteY0" fmla="*/ 813101 h 813101"/>
                <a:gd name="connsiteX1" fmla="*/ 924712 w 3166262"/>
                <a:gd name="connsiteY1" fmla="*/ 0 h 813101"/>
                <a:gd name="connsiteX2" fmla="*/ 3166262 w 3166262"/>
                <a:gd name="connsiteY2" fmla="*/ 0 h 8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6262" h="813101">
                  <a:moveTo>
                    <a:pt x="0" y="813101"/>
                  </a:moveTo>
                  <a:lnTo>
                    <a:pt x="924712" y="0"/>
                  </a:lnTo>
                  <a:lnTo>
                    <a:pt x="3166262" y="0"/>
                  </a:lnTo>
                </a:path>
              </a:pathLst>
            </a:custGeom>
            <a:ln w="12700" cap="rnd">
              <a:solidFill>
                <a:srgbClr val="6D6D6D"/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FC7D5A-2BA1-4F36-BE1D-19D8A21D494F}"/>
                </a:ext>
              </a:extLst>
            </p:cNvPr>
            <p:cNvSpPr txBox="1"/>
            <p:nvPr/>
          </p:nvSpPr>
          <p:spPr>
            <a:xfrm>
              <a:off x="5476396" y="2717566"/>
              <a:ext cx="26115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Balancing Work, Team Development, Strategic  Leadership</a:t>
              </a:r>
              <a:endParaRPr lang="es-UY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762DFA-9CB5-41BB-6318-5CECF1C75110}"/>
                </a:ext>
              </a:extLst>
            </p:cNvPr>
            <p:cNvSpPr txBox="1"/>
            <p:nvPr/>
          </p:nvSpPr>
          <p:spPr>
            <a:xfrm>
              <a:off x="5588000" y="2401312"/>
              <a:ext cx="22352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Portfolio Manager / PMO</a:t>
              </a: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AB139B5-1569-A9D4-52D3-FD681202FA32}"/>
                </a:ext>
              </a:extLst>
            </p:cNvPr>
            <p:cNvSpPr/>
            <p:nvPr/>
          </p:nvSpPr>
          <p:spPr>
            <a:xfrm>
              <a:off x="10205025" y="2403210"/>
              <a:ext cx="830658" cy="248705"/>
            </a:xfrm>
            <a:custGeom>
              <a:avLst/>
              <a:gdLst>
                <a:gd name="connsiteX0" fmla="*/ 119062 w 621506"/>
                <a:gd name="connsiteY0" fmla="*/ 0 h 204787"/>
                <a:gd name="connsiteX1" fmla="*/ 621506 w 621506"/>
                <a:gd name="connsiteY1" fmla="*/ 0 h 204787"/>
                <a:gd name="connsiteX2" fmla="*/ 616744 w 621506"/>
                <a:gd name="connsiteY2" fmla="*/ 204787 h 204787"/>
                <a:gd name="connsiteX3" fmla="*/ 0 w 621506"/>
                <a:gd name="connsiteY3" fmla="*/ 200025 h 204787"/>
                <a:gd name="connsiteX4" fmla="*/ 119062 w 621506"/>
                <a:gd name="connsiteY4" fmla="*/ 0 h 204787"/>
                <a:gd name="connsiteX0" fmla="*/ 119062 w 678594"/>
                <a:gd name="connsiteY0" fmla="*/ 10195 h 214982"/>
                <a:gd name="connsiteX1" fmla="*/ 678594 w 678594"/>
                <a:gd name="connsiteY1" fmla="*/ 0 h 214982"/>
                <a:gd name="connsiteX2" fmla="*/ 616744 w 678594"/>
                <a:gd name="connsiteY2" fmla="*/ 214982 h 214982"/>
                <a:gd name="connsiteX3" fmla="*/ 0 w 678594"/>
                <a:gd name="connsiteY3" fmla="*/ 210220 h 214982"/>
                <a:gd name="connsiteX4" fmla="*/ 119062 w 678594"/>
                <a:gd name="connsiteY4" fmla="*/ 10195 h 214982"/>
                <a:gd name="connsiteX0" fmla="*/ 119062 w 678594"/>
                <a:gd name="connsiteY0" fmla="*/ 10195 h 212943"/>
                <a:gd name="connsiteX1" fmla="*/ 678594 w 678594"/>
                <a:gd name="connsiteY1" fmla="*/ 0 h 212943"/>
                <a:gd name="connsiteX2" fmla="*/ 665676 w 678594"/>
                <a:gd name="connsiteY2" fmla="*/ 212943 h 212943"/>
                <a:gd name="connsiteX3" fmla="*/ 0 w 678594"/>
                <a:gd name="connsiteY3" fmla="*/ 210220 h 212943"/>
                <a:gd name="connsiteX4" fmla="*/ 119062 w 678594"/>
                <a:gd name="connsiteY4" fmla="*/ 10195 h 212943"/>
                <a:gd name="connsiteX0" fmla="*/ 125178 w 678594"/>
                <a:gd name="connsiteY0" fmla="*/ 8155 h 212943"/>
                <a:gd name="connsiteX1" fmla="*/ 678594 w 678594"/>
                <a:gd name="connsiteY1" fmla="*/ 0 h 212943"/>
                <a:gd name="connsiteX2" fmla="*/ 665676 w 678594"/>
                <a:gd name="connsiteY2" fmla="*/ 212943 h 212943"/>
                <a:gd name="connsiteX3" fmla="*/ 0 w 678594"/>
                <a:gd name="connsiteY3" fmla="*/ 210220 h 212943"/>
                <a:gd name="connsiteX4" fmla="*/ 125178 w 678594"/>
                <a:gd name="connsiteY4" fmla="*/ 8155 h 212943"/>
                <a:gd name="connsiteX0" fmla="*/ 125178 w 698982"/>
                <a:gd name="connsiteY0" fmla="*/ 8155 h 212943"/>
                <a:gd name="connsiteX1" fmla="*/ 698982 w 698982"/>
                <a:gd name="connsiteY1" fmla="*/ 0 h 212943"/>
                <a:gd name="connsiteX2" fmla="*/ 665676 w 698982"/>
                <a:gd name="connsiteY2" fmla="*/ 212943 h 212943"/>
                <a:gd name="connsiteX3" fmla="*/ 0 w 698982"/>
                <a:gd name="connsiteY3" fmla="*/ 210220 h 212943"/>
                <a:gd name="connsiteX4" fmla="*/ 125178 w 698982"/>
                <a:gd name="connsiteY4" fmla="*/ 8155 h 212943"/>
                <a:gd name="connsiteX0" fmla="*/ 125178 w 711215"/>
                <a:gd name="connsiteY0" fmla="*/ 8155 h 212943"/>
                <a:gd name="connsiteX1" fmla="*/ 711215 w 711215"/>
                <a:gd name="connsiteY1" fmla="*/ 0 h 212943"/>
                <a:gd name="connsiteX2" fmla="*/ 665676 w 711215"/>
                <a:gd name="connsiteY2" fmla="*/ 212943 h 212943"/>
                <a:gd name="connsiteX3" fmla="*/ 0 w 711215"/>
                <a:gd name="connsiteY3" fmla="*/ 210220 h 212943"/>
                <a:gd name="connsiteX4" fmla="*/ 125178 w 711215"/>
                <a:gd name="connsiteY4" fmla="*/ 8155 h 212943"/>
                <a:gd name="connsiteX0" fmla="*/ 125178 w 711215"/>
                <a:gd name="connsiteY0" fmla="*/ 8155 h 212943"/>
                <a:gd name="connsiteX1" fmla="*/ 711215 w 711215"/>
                <a:gd name="connsiteY1" fmla="*/ 0 h 212943"/>
                <a:gd name="connsiteX2" fmla="*/ 641210 w 711215"/>
                <a:gd name="connsiteY2" fmla="*/ 212943 h 212943"/>
                <a:gd name="connsiteX3" fmla="*/ 0 w 711215"/>
                <a:gd name="connsiteY3" fmla="*/ 210220 h 212943"/>
                <a:gd name="connsiteX4" fmla="*/ 125178 w 711215"/>
                <a:gd name="connsiteY4" fmla="*/ 8155 h 212943"/>
                <a:gd name="connsiteX0" fmla="*/ 125178 w 711215"/>
                <a:gd name="connsiteY0" fmla="*/ 8155 h 212943"/>
                <a:gd name="connsiteX1" fmla="*/ 711215 w 711215"/>
                <a:gd name="connsiteY1" fmla="*/ 0 h 212943"/>
                <a:gd name="connsiteX2" fmla="*/ 653442 w 711215"/>
                <a:gd name="connsiteY2" fmla="*/ 212943 h 212943"/>
                <a:gd name="connsiteX3" fmla="*/ 0 w 711215"/>
                <a:gd name="connsiteY3" fmla="*/ 210220 h 212943"/>
                <a:gd name="connsiteX4" fmla="*/ 125178 w 711215"/>
                <a:gd name="connsiteY4" fmla="*/ 8155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15" h="212943">
                  <a:moveTo>
                    <a:pt x="125178" y="8155"/>
                  </a:moveTo>
                  <a:lnTo>
                    <a:pt x="711215" y="0"/>
                  </a:lnTo>
                  <a:lnTo>
                    <a:pt x="653442" y="212943"/>
                  </a:lnTo>
                  <a:lnTo>
                    <a:pt x="0" y="210220"/>
                  </a:lnTo>
                  <a:lnTo>
                    <a:pt x="125178" y="815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16E5A75F-0643-12DB-1D31-019C68487D3D}"/>
                </a:ext>
              </a:extLst>
            </p:cNvPr>
            <p:cNvSpPr/>
            <p:nvPr/>
          </p:nvSpPr>
          <p:spPr>
            <a:xfrm>
              <a:off x="9702581" y="2649533"/>
              <a:ext cx="1266825" cy="119062"/>
            </a:xfrm>
            <a:custGeom>
              <a:avLst/>
              <a:gdLst>
                <a:gd name="connsiteX0" fmla="*/ 0 w 1007268"/>
                <a:gd name="connsiteY0" fmla="*/ 121443 h 138112"/>
                <a:gd name="connsiteX1" fmla="*/ 395287 w 1007268"/>
                <a:gd name="connsiteY1" fmla="*/ 0 h 138112"/>
                <a:gd name="connsiteX2" fmla="*/ 1007268 w 1007268"/>
                <a:gd name="connsiteY2" fmla="*/ 4762 h 138112"/>
                <a:gd name="connsiteX3" fmla="*/ 523875 w 1007268"/>
                <a:gd name="connsiteY3" fmla="*/ 138112 h 138112"/>
                <a:gd name="connsiteX4" fmla="*/ 0 w 1007268"/>
                <a:gd name="connsiteY4" fmla="*/ 121443 h 138112"/>
                <a:gd name="connsiteX0" fmla="*/ 0 w 1014412"/>
                <a:gd name="connsiteY0" fmla="*/ 121443 h 138112"/>
                <a:gd name="connsiteX1" fmla="*/ 402431 w 1014412"/>
                <a:gd name="connsiteY1" fmla="*/ 0 h 138112"/>
                <a:gd name="connsiteX2" fmla="*/ 1014412 w 1014412"/>
                <a:gd name="connsiteY2" fmla="*/ 4762 h 138112"/>
                <a:gd name="connsiteX3" fmla="*/ 531019 w 1014412"/>
                <a:gd name="connsiteY3" fmla="*/ 138112 h 138112"/>
                <a:gd name="connsiteX4" fmla="*/ 0 w 1014412"/>
                <a:gd name="connsiteY4" fmla="*/ 121443 h 138112"/>
                <a:gd name="connsiteX0" fmla="*/ 0 w 1116806"/>
                <a:gd name="connsiteY0" fmla="*/ 119061 h 138112"/>
                <a:gd name="connsiteX1" fmla="*/ 504825 w 1116806"/>
                <a:gd name="connsiteY1" fmla="*/ 0 h 138112"/>
                <a:gd name="connsiteX2" fmla="*/ 1116806 w 1116806"/>
                <a:gd name="connsiteY2" fmla="*/ 4762 h 138112"/>
                <a:gd name="connsiteX3" fmla="*/ 633413 w 1116806"/>
                <a:gd name="connsiteY3" fmla="*/ 138112 h 138112"/>
                <a:gd name="connsiteX4" fmla="*/ 0 w 1116806"/>
                <a:gd name="connsiteY4" fmla="*/ 119061 h 138112"/>
                <a:gd name="connsiteX0" fmla="*/ 0 w 1276350"/>
                <a:gd name="connsiteY0" fmla="*/ 119061 h 138112"/>
                <a:gd name="connsiteX1" fmla="*/ 504825 w 1276350"/>
                <a:gd name="connsiteY1" fmla="*/ 0 h 138112"/>
                <a:gd name="connsiteX2" fmla="*/ 1276350 w 1276350"/>
                <a:gd name="connsiteY2" fmla="*/ 2381 h 138112"/>
                <a:gd name="connsiteX3" fmla="*/ 633413 w 1276350"/>
                <a:gd name="connsiteY3" fmla="*/ 138112 h 138112"/>
                <a:gd name="connsiteX4" fmla="*/ 0 w 1276350"/>
                <a:gd name="connsiteY4" fmla="*/ 119061 h 138112"/>
                <a:gd name="connsiteX0" fmla="*/ 0 w 1276350"/>
                <a:gd name="connsiteY0" fmla="*/ 119061 h 119061"/>
                <a:gd name="connsiteX1" fmla="*/ 504825 w 1276350"/>
                <a:gd name="connsiteY1" fmla="*/ 0 h 119061"/>
                <a:gd name="connsiteX2" fmla="*/ 1276350 w 1276350"/>
                <a:gd name="connsiteY2" fmla="*/ 2381 h 119061"/>
                <a:gd name="connsiteX3" fmla="*/ 654844 w 1276350"/>
                <a:gd name="connsiteY3" fmla="*/ 52387 h 119061"/>
                <a:gd name="connsiteX4" fmla="*/ 0 w 1276350"/>
                <a:gd name="connsiteY4" fmla="*/ 119061 h 119061"/>
                <a:gd name="connsiteX0" fmla="*/ 0 w 1276350"/>
                <a:gd name="connsiteY0" fmla="*/ 119061 h 119062"/>
                <a:gd name="connsiteX1" fmla="*/ 504825 w 1276350"/>
                <a:gd name="connsiteY1" fmla="*/ 0 h 119062"/>
                <a:gd name="connsiteX2" fmla="*/ 1276350 w 1276350"/>
                <a:gd name="connsiteY2" fmla="*/ 2381 h 119062"/>
                <a:gd name="connsiteX3" fmla="*/ 654844 w 1276350"/>
                <a:gd name="connsiteY3" fmla="*/ 119062 h 119062"/>
                <a:gd name="connsiteX4" fmla="*/ 0 w 1276350"/>
                <a:gd name="connsiteY4" fmla="*/ 119061 h 119062"/>
                <a:gd name="connsiteX0" fmla="*/ 0 w 1266825"/>
                <a:gd name="connsiteY0" fmla="*/ 119061 h 119062"/>
                <a:gd name="connsiteX1" fmla="*/ 504825 w 1266825"/>
                <a:gd name="connsiteY1" fmla="*/ 0 h 119062"/>
                <a:gd name="connsiteX2" fmla="*/ 1266825 w 1266825"/>
                <a:gd name="connsiteY2" fmla="*/ 2381 h 119062"/>
                <a:gd name="connsiteX3" fmla="*/ 654844 w 1266825"/>
                <a:gd name="connsiteY3" fmla="*/ 119062 h 119062"/>
                <a:gd name="connsiteX4" fmla="*/ 0 w 1266825"/>
                <a:gd name="connsiteY4" fmla="*/ 119061 h 119062"/>
                <a:gd name="connsiteX0" fmla="*/ 0 w 1266825"/>
                <a:gd name="connsiteY0" fmla="*/ 119061 h 119061"/>
                <a:gd name="connsiteX1" fmla="*/ 504825 w 1266825"/>
                <a:gd name="connsiteY1" fmla="*/ 0 h 119061"/>
                <a:gd name="connsiteX2" fmla="*/ 1266825 w 1266825"/>
                <a:gd name="connsiteY2" fmla="*/ 2381 h 119061"/>
                <a:gd name="connsiteX3" fmla="*/ 765969 w 1266825"/>
                <a:gd name="connsiteY3" fmla="*/ 103187 h 119061"/>
                <a:gd name="connsiteX4" fmla="*/ 0 w 1266825"/>
                <a:gd name="connsiteY4" fmla="*/ 119061 h 1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19061">
                  <a:moveTo>
                    <a:pt x="0" y="119061"/>
                  </a:moveTo>
                  <a:lnTo>
                    <a:pt x="504825" y="0"/>
                  </a:lnTo>
                  <a:lnTo>
                    <a:pt x="1266825" y="2381"/>
                  </a:lnTo>
                  <a:lnTo>
                    <a:pt x="765969" y="103187"/>
                  </a:lnTo>
                  <a:lnTo>
                    <a:pt x="0" y="1190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006E4CC5-5BC8-5F04-F9C4-2B987C6B6D89}"/>
                </a:ext>
              </a:extLst>
            </p:cNvPr>
            <p:cNvSpPr/>
            <p:nvPr/>
          </p:nvSpPr>
          <p:spPr>
            <a:xfrm>
              <a:off x="9693054" y="2411410"/>
              <a:ext cx="659607" cy="361951"/>
            </a:xfrm>
            <a:custGeom>
              <a:avLst/>
              <a:gdLst>
                <a:gd name="connsiteX0" fmla="*/ 80963 w 509588"/>
                <a:gd name="connsiteY0" fmla="*/ 147637 h 316706"/>
                <a:gd name="connsiteX1" fmla="*/ 509588 w 509588"/>
                <a:gd name="connsiteY1" fmla="*/ 0 h 316706"/>
                <a:gd name="connsiteX2" fmla="*/ 390525 w 509588"/>
                <a:gd name="connsiteY2" fmla="*/ 202406 h 316706"/>
                <a:gd name="connsiteX3" fmla="*/ 0 w 509588"/>
                <a:gd name="connsiteY3" fmla="*/ 316706 h 316706"/>
                <a:gd name="connsiteX4" fmla="*/ 80963 w 509588"/>
                <a:gd name="connsiteY4" fmla="*/ 147637 h 316706"/>
                <a:gd name="connsiteX0" fmla="*/ 90488 w 519113"/>
                <a:gd name="connsiteY0" fmla="*/ 147637 h 319087"/>
                <a:gd name="connsiteX1" fmla="*/ 519113 w 519113"/>
                <a:gd name="connsiteY1" fmla="*/ 0 h 319087"/>
                <a:gd name="connsiteX2" fmla="*/ 400050 w 519113"/>
                <a:gd name="connsiteY2" fmla="*/ 202406 h 319087"/>
                <a:gd name="connsiteX3" fmla="*/ 0 w 519113"/>
                <a:gd name="connsiteY3" fmla="*/ 319087 h 319087"/>
                <a:gd name="connsiteX4" fmla="*/ 90488 w 519113"/>
                <a:gd name="connsiteY4" fmla="*/ 147637 h 319087"/>
                <a:gd name="connsiteX0" fmla="*/ 90488 w 519113"/>
                <a:gd name="connsiteY0" fmla="*/ 159543 h 319087"/>
                <a:gd name="connsiteX1" fmla="*/ 519113 w 519113"/>
                <a:gd name="connsiteY1" fmla="*/ 0 h 319087"/>
                <a:gd name="connsiteX2" fmla="*/ 400050 w 519113"/>
                <a:gd name="connsiteY2" fmla="*/ 202406 h 319087"/>
                <a:gd name="connsiteX3" fmla="*/ 0 w 519113"/>
                <a:gd name="connsiteY3" fmla="*/ 319087 h 319087"/>
                <a:gd name="connsiteX4" fmla="*/ 90488 w 519113"/>
                <a:gd name="connsiteY4" fmla="*/ 159543 h 319087"/>
                <a:gd name="connsiteX0" fmla="*/ 90488 w 542925"/>
                <a:gd name="connsiteY0" fmla="*/ 197643 h 357187"/>
                <a:gd name="connsiteX1" fmla="*/ 542925 w 542925"/>
                <a:gd name="connsiteY1" fmla="*/ 0 h 357187"/>
                <a:gd name="connsiteX2" fmla="*/ 400050 w 542925"/>
                <a:gd name="connsiteY2" fmla="*/ 240506 h 357187"/>
                <a:gd name="connsiteX3" fmla="*/ 0 w 542925"/>
                <a:gd name="connsiteY3" fmla="*/ 357187 h 357187"/>
                <a:gd name="connsiteX4" fmla="*/ 90488 w 542925"/>
                <a:gd name="connsiteY4" fmla="*/ 197643 h 357187"/>
                <a:gd name="connsiteX0" fmla="*/ 90488 w 528637"/>
                <a:gd name="connsiteY0" fmla="*/ 180974 h 340518"/>
                <a:gd name="connsiteX1" fmla="*/ 528637 w 528637"/>
                <a:gd name="connsiteY1" fmla="*/ 0 h 340518"/>
                <a:gd name="connsiteX2" fmla="*/ 400050 w 528637"/>
                <a:gd name="connsiteY2" fmla="*/ 223837 h 340518"/>
                <a:gd name="connsiteX3" fmla="*/ 0 w 528637"/>
                <a:gd name="connsiteY3" fmla="*/ 340518 h 340518"/>
                <a:gd name="connsiteX4" fmla="*/ 90488 w 528637"/>
                <a:gd name="connsiteY4" fmla="*/ 180974 h 340518"/>
                <a:gd name="connsiteX0" fmla="*/ 90488 w 545306"/>
                <a:gd name="connsiteY0" fmla="*/ 197643 h 357187"/>
                <a:gd name="connsiteX1" fmla="*/ 545306 w 545306"/>
                <a:gd name="connsiteY1" fmla="*/ 0 h 357187"/>
                <a:gd name="connsiteX2" fmla="*/ 400050 w 545306"/>
                <a:gd name="connsiteY2" fmla="*/ 240506 h 357187"/>
                <a:gd name="connsiteX3" fmla="*/ 0 w 545306"/>
                <a:gd name="connsiteY3" fmla="*/ 357187 h 357187"/>
                <a:gd name="connsiteX4" fmla="*/ 90488 w 545306"/>
                <a:gd name="connsiteY4" fmla="*/ 197643 h 357187"/>
                <a:gd name="connsiteX0" fmla="*/ 0 w 547687"/>
                <a:gd name="connsiteY0" fmla="*/ 135731 h 357187"/>
                <a:gd name="connsiteX1" fmla="*/ 547687 w 547687"/>
                <a:gd name="connsiteY1" fmla="*/ 0 h 357187"/>
                <a:gd name="connsiteX2" fmla="*/ 402431 w 547687"/>
                <a:gd name="connsiteY2" fmla="*/ 240506 h 357187"/>
                <a:gd name="connsiteX3" fmla="*/ 2381 w 547687"/>
                <a:gd name="connsiteY3" fmla="*/ 357187 h 357187"/>
                <a:gd name="connsiteX4" fmla="*/ 0 w 547687"/>
                <a:gd name="connsiteY4" fmla="*/ 135731 h 357187"/>
                <a:gd name="connsiteX0" fmla="*/ 111923 w 659610"/>
                <a:gd name="connsiteY0" fmla="*/ 135731 h 361950"/>
                <a:gd name="connsiteX1" fmla="*/ 659610 w 659610"/>
                <a:gd name="connsiteY1" fmla="*/ 0 h 361950"/>
                <a:gd name="connsiteX2" fmla="*/ 514354 w 659610"/>
                <a:gd name="connsiteY2" fmla="*/ 240506 h 361950"/>
                <a:gd name="connsiteX3" fmla="*/ 4 w 659610"/>
                <a:gd name="connsiteY3" fmla="*/ 361950 h 361950"/>
                <a:gd name="connsiteX4" fmla="*/ 111923 w 659610"/>
                <a:gd name="connsiteY4" fmla="*/ 135731 h 361950"/>
                <a:gd name="connsiteX0" fmla="*/ 111919 w 659606"/>
                <a:gd name="connsiteY0" fmla="*/ 135731 h 361950"/>
                <a:gd name="connsiteX1" fmla="*/ 659606 w 659606"/>
                <a:gd name="connsiteY1" fmla="*/ 0 h 361950"/>
                <a:gd name="connsiteX2" fmla="*/ 514350 w 659606"/>
                <a:gd name="connsiteY2" fmla="*/ 240506 h 361950"/>
                <a:gd name="connsiteX3" fmla="*/ 0 w 659606"/>
                <a:gd name="connsiteY3" fmla="*/ 361950 h 361950"/>
                <a:gd name="connsiteX4" fmla="*/ 111919 w 659606"/>
                <a:gd name="connsiteY4" fmla="*/ 135731 h 361950"/>
                <a:gd name="connsiteX0" fmla="*/ 111919 w 659606"/>
                <a:gd name="connsiteY0" fmla="*/ 135731 h 361950"/>
                <a:gd name="connsiteX1" fmla="*/ 659606 w 659606"/>
                <a:gd name="connsiteY1" fmla="*/ 0 h 361950"/>
                <a:gd name="connsiteX2" fmla="*/ 514350 w 659606"/>
                <a:gd name="connsiteY2" fmla="*/ 240506 h 361950"/>
                <a:gd name="connsiteX3" fmla="*/ 0 w 659606"/>
                <a:gd name="connsiteY3" fmla="*/ 361950 h 361950"/>
                <a:gd name="connsiteX4" fmla="*/ 111919 w 659606"/>
                <a:gd name="connsiteY4" fmla="*/ 135731 h 361950"/>
                <a:gd name="connsiteX0" fmla="*/ 111919 w 659606"/>
                <a:gd name="connsiteY0" fmla="*/ 135731 h 361950"/>
                <a:gd name="connsiteX1" fmla="*/ 659606 w 659606"/>
                <a:gd name="connsiteY1" fmla="*/ 0 h 361950"/>
                <a:gd name="connsiteX2" fmla="*/ 514350 w 659606"/>
                <a:gd name="connsiteY2" fmla="*/ 240506 h 361950"/>
                <a:gd name="connsiteX3" fmla="*/ 0 w 659606"/>
                <a:gd name="connsiteY3" fmla="*/ 361950 h 361950"/>
                <a:gd name="connsiteX4" fmla="*/ 111919 w 659606"/>
                <a:gd name="connsiteY4" fmla="*/ 135731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06" h="361950">
                  <a:moveTo>
                    <a:pt x="111919" y="135731"/>
                  </a:moveTo>
                  <a:lnTo>
                    <a:pt x="659606" y="0"/>
                  </a:lnTo>
                  <a:lnTo>
                    <a:pt x="514350" y="240506"/>
                  </a:lnTo>
                  <a:lnTo>
                    <a:pt x="0" y="361950"/>
                  </a:lnTo>
                  <a:cubicBezTo>
                    <a:pt x="39687" y="280988"/>
                    <a:pt x="76994" y="209550"/>
                    <a:pt x="111919" y="13573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C190B4-3C54-20B1-96EC-A2671B708F91}"/>
                </a:ext>
              </a:extLst>
            </p:cNvPr>
            <p:cNvSpPr txBox="1"/>
            <p:nvPr/>
          </p:nvSpPr>
          <p:spPr>
            <a:xfrm>
              <a:off x="10376120" y="2376724"/>
              <a:ext cx="64633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5</a:t>
              </a:r>
            </a:p>
          </p:txBody>
        </p:sp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id="{5A2E1808-5ECD-7452-58F7-A4101A64BA30}"/>
                </a:ext>
              </a:extLst>
            </p:cNvPr>
            <p:cNvSpPr/>
            <p:nvPr/>
          </p:nvSpPr>
          <p:spPr>
            <a:xfrm flipH="1">
              <a:off x="6518276" y="1904269"/>
              <a:ext cx="3245418" cy="553707"/>
            </a:xfrm>
            <a:custGeom>
              <a:avLst/>
              <a:gdLst>
                <a:gd name="connsiteX0" fmla="*/ 0 w 2686050"/>
                <a:gd name="connsiteY0" fmla="*/ 444500 h 444500"/>
                <a:gd name="connsiteX1" fmla="*/ 444500 w 2686050"/>
                <a:gd name="connsiteY1" fmla="*/ 0 h 444500"/>
                <a:gd name="connsiteX2" fmla="*/ 2686050 w 2686050"/>
                <a:gd name="connsiteY2" fmla="*/ 0 h 444500"/>
                <a:gd name="connsiteX0" fmla="*/ 0 w 3166262"/>
                <a:gd name="connsiteY0" fmla="*/ 813101 h 813101"/>
                <a:gd name="connsiteX1" fmla="*/ 924712 w 3166262"/>
                <a:gd name="connsiteY1" fmla="*/ 0 h 813101"/>
                <a:gd name="connsiteX2" fmla="*/ 3166262 w 3166262"/>
                <a:gd name="connsiteY2" fmla="*/ 0 h 8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6262" h="813101">
                  <a:moveTo>
                    <a:pt x="0" y="813101"/>
                  </a:moveTo>
                  <a:lnTo>
                    <a:pt x="924712" y="0"/>
                  </a:lnTo>
                  <a:lnTo>
                    <a:pt x="3166262" y="0"/>
                  </a:lnTo>
                </a:path>
              </a:pathLst>
            </a:custGeom>
            <a:ln w="12700" cap="rnd">
              <a:solidFill>
                <a:srgbClr val="6D6D6D"/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BA8712-5B47-7868-33D1-E7A0FD5D838F}"/>
                </a:ext>
              </a:extLst>
            </p:cNvPr>
            <p:cNvSpPr txBox="1"/>
            <p:nvPr/>
          </p:nvSpPr>
          <p:spPr>
            <a:xfrm>
              <a:off x="6512667" y="1922055"/>
              <a:ext cx="2240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Planning &amp; Execution</a:t>
              </a:r>
              <a:endParaRPr lang="es-UY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636CD6-C29C-4BCB-4A98-72C9A3EA5B8D}"/>
                </a:ext>
              </a:extLst>
            </p:cNvPr>
            <p:cNvSpPr txBox="1"/>
            <p:nvPr/>
          </p:nvSpPr>
          <p:spPr>
            <a:xfrm>
              <a:off x="6539830" y="1576342"/>
              <a:ext cx="262004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Manager / Leader</a:t>
              </a: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0BEBF22-1F80-5E8A-D5A1-1AB3370F470C}"/>
                </a:ext>
              </a:extLst>
            </p:cNvPr>
            <p:cNvSpPr/>
            <p:nvPr/>
          </p:nvSpPr>
          <p:spPr>
            <a:xfrm>
              <a:off x="10612615" y="1752602"/>
              <a:ext cx="702855" cy="204787"/>
            </a:xfrm>
            <a:custGeom>
              <a:avLst/>
              <a:gdLst>
                <a:gd name="connsiteX0" fmla="*/ 119062 w 621506"/>
                <a:gd name="connsiteY0" fmla="*/ 0 h 204787"/>
                <a:gd name="connsiteX1" fmla="*/ 621506 w 621506"/>
                <a:gd name="connsiteY1" fmla="*/ 0 h 204787"/>
                <a:gd name="connsiteX2" fmla="*/ 616744 w 621506"/>
                <a:gd name="connsiteY2" fmla="*/ 204787 h 204787"/>
                <a:gd name="connsiteX3" fmla="*/ 0 w 621506"/>
                <a:gd name="connsiteY3" fmla="*/ 200025 h 204787"/>
                <a:gd name="connsiteX4" fmla="*/ 119062 w 621506"/>
                <a:gd name="connsiteY4" fmla="*/ 0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506" h="204787">
                  <a:moveTo>
                    <a:pt x="119062" y="0"/>
                  </a:moveTo>
                  <a:lnTo>
                    <a:pt x="621506" y="0"/>
                  </a:lnTo>
                  <a:lnTo>
                    <a:pt x="616744" y="204787"/>
                  </a:lnTo>
                  <a:lnTo>
                    <a:pt x="0" y="200025"/>
                  </a:lnTo>
                  <a:lnTo>
                    <a:pt x="119062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7C8BB82-8C64-655F-6522-54166AE578D3}"/>
                </a:ext>
              </a:extLst>
            </p:cNvPr>
            <p:cNvSpPr/>
            <p:nvPr/>
          </p:nvSpPr>
          <p:spPr>
            <a:xfrm>
              <a:off x="10155416" y="1952626"/>
              <a:ext cx="1147186" cy="121443"/>
            </a:xfrm>
            <a:custGeom>
              <a:avLst/>
              <a:gdLst>
                <a:gd name="connsiteX0" fmla="*/ 0 w 1007268"/>
                <a:gd name="connsiteY0" fmla="*/ 121443 h 138112"/>
                <a:gd name="connsiteX1" fmla="*/ 395287 w 1007268"/>
                <a:gd name="connsiteY1" fmla="*/ 0 h 138112"/>
                <a:gd name="connsiteX2" fmla="*/ 1007268 w 1007268"/>
                <a:gd name="connsiteY2" fmla="*/ 4762 h 138112"/>
                <a:gd name="connsiteX3" fmla="*/ 523875 w 1007268"/>
                <a:gd name="connsiteY3" fmla="*/ 138112 h 138112"/>
                <a:gd name="connsiteX4" fmla="*/ 0 w 1007268"/>
                <a:gd name="connsiteY4" fmla="*/ 121443 h 138112"/>
                <a:gd name="connsiteX0" fmla="*/ 0 w 1014412"/>
                <a:gd name="connsiteY0" fmla="*/ 121443 h 138112"/>
                <a:gd name="connsiteX1" fmla="*/ 402431 w 1014412"/>
                <a:gd name="connsiteY1" fmla="*/ 0 h 138112"/>
                <a:gd name="connsiteX2" fmla="*/ 1014412 w 1014412"/>
                <a:gd name="connsiteY2" fmla="*/ 4762 h 138112"/>
                <a:gd name="connsiteX3" fmla="*/ 531019 w 1014412"/>
                <a:gd name="connsiteY3" fmla="*/ 138112 h 138112"/>
                <a:gd name="connsiteX4" fmla="*/ 0 w 1014412"/>
                <a:gd name="connsiteY4" fmla="*/ 121443 h 138112"/>
                <a:gd name="connsiteX0" fmla="*/ 0 w 1014412"/>
                <a:gd name="connsiteY0" fmla="*/ 121443 h 121443"/>
                <a:gd name="connsiteX1" fmla="*/ 402431 w 1014412"/>
                <a:gd name="connsiteY1" fmla="*/ 0 h 121443"/>
                <a:gd name="connsiteX2" fmla="*/ 1014412 w 1014412"/>
                <a:gd name="connsiteY2" fmla="*/ 4762 h 121443"/>
                <a:gd name="connsiteX3" fmla="*/ 531019 w 1014412"/>
                <a:gd name="connsiteY3" fmla="*/ 103187 h 121443"/>
                <a:gd name="connsiteX4" fmla="*/ 0 w 1014412"/>
                <a:gd name="connsiteY4" fmla="*/ 121443 h 121443"/>
                <a:gd name="connsiteX0" fmla="*/ 0 w 1014412"/>
                <a:gd name="connsiteY0" fmla="*/ 121443 h 121443"/>
                <a:gd name="connsiteX1" fmla="*/ 402431 w 1014412"/>
                <a:gd name="connsiteY1" fmla="*/ 0 h 121443"/>
                <a:gd name="connsiteX2" fmla="*/ 1014412 w 1014412"/>
                <a:gd name="connsiteY2" fmla="*/ 4762 h 121443"/>
                <a:gd name="connsiteX3" fmla="*/ 581819 w 1014412"/>
                <a:gd name="connsiteY3" fmla="*/ 103187 h 121443"/>
                <a:gd name="connsiteX4" fmla="*/ 0 w 1014412"/>
                <a:gd name="connsiteY4" fmla="*/ 121443 h 1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2" h="121443">
                  <a:moveTo>
                    <a:pt x="0" y="121443"/>
                  </a:moveTo>
                  <a:lnTo>
                    <a:pt x="402431" y="0"/>
                  </a:lnTo>
                  <a:lnTo>
                    <a:pt x="1014412" y="4762"/>
                  </a:lnTo>
                  <a:lnTo>
                    <a:pt x="581819" y="103187"/>
                  </a:lnTo>
                  <a:lnTo>
                    <a:pt x="0" y="12144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1E2F53D-D716-7419-7666-954DFD320246}"/>
                </a:ext>
              </a:extLst>
            </p:cNvPr>
            <p:cNvSpPr/>
            <p:nvPr/>
          </p:nvSpPr>
          <p:spPr>
            <a:xfrm>
              <a:off x="10157796" y="1752602"/>
              <a:ext cx="587058" cy="319087"/>
            </a:xfrm>
            <a:custGeom>
              <a:avLst/>
              <a:gdLst>
                <a:gd name="connsiteX0" fmla="*/ 80963 w 509588"/>
                <a:gd name="connsiteY0" fmla="*/ 147637 h 316706"/>
                <a:gd name="connsiteX1" fmla="*/ 509588 w 509588"/>
                <a:gd name="connsiteY1" fmla="*/ 0 h 316706"/>
                <a:gd name="connsiteX2" fmla="*/ 390525 w 509588"/>
                <a:gd name="connsiteY2" fmla="*/ 202406 h 316706"/>
                <a:gd name="connsiteX3" fmla="*/ 0 w 509588"/>
                <a:gd name="connsiteY3" fmla="*/ 316706 h 316706"/>
                <a:gd name="connsiteX4" fmla="*/ 80963 w 509588"/>
                <a:gd name="connsiteY4" fmla="*/ 147637 h 316706"/>
                <a:gd name="connsiteX0" fmla="*/ 90488 w 519113"/>
                <a:gd name="connsiteY0" fmla="*/ 147637 h 319087"/>
                <a:gd name="connsiteX1" fmla="*/ 519113 w 519113"/>
                <a:gd name="connsiteY1" fmla="*/ 0 h 319087"/>
                <a:gd name="connsiteX2" fmla="*/ 400050 w 519113"/>
                <a:gd name="connsiteY2" fmla="*/ 202406 h 319087"/>
                <a:gd name="connsiteX3" fmla="*/ 0 w 519113"/>
                <a:gd name="connsiteY3" fmla="*/ 319087 h 319087"/>
                <a:gd name="connsiteX4" fmla="*/ 90488 w 519113"/>
                <a:gd name="connsiteY4" fmla="*/ 147637 h 319087"/>
                <a:gd name="connsiteX0" fmla="*/ 90488 w 519113"/>
                <a:gd name="connsiteY0" fmla="*/ 159543 h 319087"/>
                <a:gd name="connsiteX1" fmla="*/ 519113 w 519113"/>
                <a:gd name="connsiteY1" fmla="*/ 0 h 319087"/>
                <a:gd name="connsiteX2" fmla="*/ 400050 w 519113"/>
                <a:gd name="connsiteY2" fmla="*/ 202406 h 319087"/>
                <a:gd name="connsiteX3" fmla="*/ 0 w 519113"/>
                <a:gd name="connsiteY3" fmla="*/ 319087 h 319087"/>
                <a:gd name="connsiteX4" fmla="*/ 90488 w 519113"/>
                <a:gd name="connsiteY4" fmla="*/ 159543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3" h="319087">
                  <a:moveTo>
                    <a:pt x="90488" y="159543"/>
                  </a:moveTo>
                  <a:lnTo>
                    <a:pt x="519113" y="0"/>
                  </a:lnTo>
                  <a:lnTo>
                    <a:pt x="400050" y="202406"/>
                  </a:lnTo>
                  <a:lnTo>
                    <a:pt x="0" y="319087"/>
                  </a:lnTo>
                  <a:lnTo>
                    <a:pt x="90488" y="15954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9D1D93-E171-877B-7667-B89F67173521}"/>
                </a:ext>
              </a:extLst>
            </p:cNvPr>
            <p:cNvSpPr txBox="1"/>
            <p:nvPr/>
          </p:nvSpPr>
          <p:spPr>
            <a:xfrm>
              <a:off x="10606842" y="1706824"/>
              <a:ext cx="7309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6</a:t>
              </a: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17CEA8CB-40D1-F2E3-35E9-5CA21BA4627B}"/>
                </a:ext>
              </a:extLst>
            </p:cNvPr>
            <p:cNvSpPr/>
            <p:nvPr/>
          </p:nvSpPr>
          <p:spPr>
            <a:xfrm flipH="1">
              <a:off x="7374052" y="1101878"/>
              <a:ext cx="3425516" cy="626731"/>
            </a:xfrm>
            <a:custGeom>
              <a:avLst/>
              <a:gdLst>
                <a:gd name="connsiteX0" fmla="*/ 0 w 2686050"/>
                <a:gd name="connsiteY0" fmla="*/ 444500 h 444500"/>
                <a:gd name="connsiteX1" fmla="*/ 444500 w 2686050"/>
                <a:gd name="connsiteY1" fmla="*/ 0 h 444500"/>
                <a:gd name="connsiteX2" fmla="*/ 2686050 w 2686050"/>
                <a:gd name="connsiteY2" fmla="*/ 0 h 444500"/>
                <a:gd name="connsiteX0" fmla="*/ 0 w 3166262"/>
                <a:gd name="connsiteY0" fmla="*/ 813101 h 813101"/>
                <a:gd name="connsiteX1" fmla="*/ 924712 w 3166262"/>
                <a:gd name="connsiteY1" fmla="*/ 0 h 813101"/>
                <a:gd name="connsiteX2" fmla="*/ 3166262 w 3166262"/>
                <a:gd name="connsiteY2" fmla="*/ 0 h 81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6262" h="813101">
                  <a:moveTo>
                    <a:pt x="0" y="813101"/>
                  </a:moveTo>
                  <a:lnTo>
                    <a:pt x="924712" y="0"/>
                  </a:lnTo>
                  <a:lnTo>
                    <a:pt x="3166262" y="0"/>
                  </a:lnTo>
                </a:path>
              </a:pathLst>
            </a:custGeom>
            <a:ln w="12700" cap="rnd">
              <a:solidFill>
                <a:srgbClr val="6D6D6D"/>
              </a:solidFill>
              <a:prstDash val="solid"/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857882-AF6C-2DBA-504C-63B551BD9587}"/>
                </a:ext>
              </a:extLst>
            </p:cNvPr>
            <p:cNvSpPr txBox="1"/>
            <p:nvPr/>
          </p:nvSpPr>
          <p:spPr>
            <a:xfrm>
              <a:off x="7365597" y="1121089"/>
              <a:ext cx="260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Changing Organizations &amp; Giving Back</a:t>
              </a:r>
              <a:endParaRPr lang="es-UY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678622-C013-4DE2-ED0E-87209139F5E7}"/>
                </a:ext>
              </a:extLst>
            </p:cNvPr>
            <p:cNvSpPr txBox="1"/>
            <p:nvPr/>
          </p:nvSpPr>
          <p:spPr>
            <a:xfrm>
              <a:off x="7350365" y="800014"/>
              <a:ext cx="33921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C-Level / Educator / Board Member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42828-523C-6C1D-7F58-3FCE12143373}"/>
                </a:ext>
              </a:extLst>
            </p:cNvPr>
            <p:cNvSpPr txBox="1"/>
            <p:nvPr/>
          </p:nvSpPr>
          <p:spPr>
            <a:xfrm rot="18185613">
              <a:off x="6921626" y="2886730"/>
              <a:ext cx="5623560" cy="169164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Complexity of Knowledge &amp; Skills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AB45A1E6-513B-5CCE-EFD5-B7E2CC53032F}"/>
              </a:ext>
            </a:extLst>
          </p:cNvPr>
          <p:cNvSpPr txBox="1">
            <a:spLocks/>
          </p:cNvSpPr>
          <p:nvPr/>
        </p:nvSpPr>
        <p:spPr>
          <a:xfrm>
            <a:off x="696310" y="1066457"/>
            <a:ext cx="6766560" cy="10010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Possible Steps</a:t>
            </a:r>
          </a:p>
        </p:txBody>
      </p:sp>
    </p:spTree>
    <p:extLst>
      <p:ext uri="{BB962C8B-B14F-4D97-AF65-F5344CB8AC3E}">
        <p14:creationId xmlns:p14="http://schemas.microsoft.com/office/powerpoint/2010/main" val="174644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14000">
              <a:schemeClr val="tx1">
                <a:lumMod val="65000"/>
                <a:lumOff val="35000"/>
              </a:schemeClr>
            </a:gs>
            <a:gs pos="96330">
              <a:schemeClr val="tx1">
                <a:lumMod val="50000"/>
                <a:lumOff val="50000"/>
              </a:schemeClr>
            </a:gs>
            <a:gs pos="64000">
              <a:schemeClr val="tx1">
                <a:lumMod val="75000"/>
                <a:lumOff val="25000"/>
              </a:schemeClr>
            </a:gs>
            <a:gs pos="33940">
              <a:schemeClr val="tx1">
                <a:lumMod val="75000"/>
                <a:lumOff val="25000"/>
              </a:schemeClr>
            </a:gs>
            <a:gs pos="83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66D7B11-7524-F4F9-8B64-8D75122F03EE}"/>
              </a:ext>
            </a:extLst>
          </p:cNvPr>
          <p:cNvSpPr/>
          <p:nvPr/>
        </p:nvSpPr>
        <p:spPr bwMode="auto">
          <a:xfrm flipV="1">
            <a:off x="4495800" y="952500"/>
            <a:ext cx="3200400" cy="5715000"/>
          </a:xfrm>
          <a:prstGeom prst="downArrow">
            <a:avLst/>
          </a:prstGeom>
          <a:gradFill>
            <a:gsLst>
              <a:gs pos="1000">
                <a:schemeClr val="bg1">
                  <a:lumMod val="75000"/>
                  <a:alpha val="40000"/>
                </a:schemeClr>
              </a:gs>
              <a:gs pos="66000">
                <a:schemeClr val="bg1">
                  <a:lumMod val="50000"/>
                </a:schemeClr>
              </a:gs>
              <a:gs pos="37000">
                <a:schemeClr val="bg1">
                  <a:lumMod val="50000"/>
                </a:schemeClr>
              </a:gs>
              <a:gs pos="84000">
                <a:schemeClr val="bg1">
                  <a:lumMod val="65000"/>
                </a:schemeClr>
              </a:gs>
              <a:gs pos="18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E77C3-BF21-022C-3939-50F8D9D6957E}"/>
              </a:ext>
            </a:extLst>
          </p:cNvPr>
          <p:cNvGrpSpPr/>
          <p:nvPr/>
        </p:nvGrpSpPr>
        <p:grpSpPr>
          <a:xfrm>
            <a:off x="444500" y="1270000"/>
            <a:ext cx="9588500" cy="5010516"/>
            <a:chOff x="1295400" y="1524000"/>
            <a:chExt cx="11506200" cy="60126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EBC8F-D4A6-3BE6-D6E6-3874DF3107DC}"/>
                </a:ext>
              </a:extLst>
            </p:cNvPr>
            <p:cNvSpPr/>
            <p:nvPr/>
          </p:nvSpPr>
          <p:spPr bwMode="auto">
            <a:xfrm>
              <a:off x="1295400" y="1524000"/>
              <a:ext cx="2468880" cy="109728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VP Project-Strategy Management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7A38548-8D9F-1AA0-8163-457C4F4EB4CB}"/>
                </a:ext>
              </a:extLst>
            </p:cNvPr>
            <p:cNvSpPr/>
            <p:nvPr/>
          </p:nvSpPr>
          <p:spPr bwMode="auto">
            <a:xfrm>
              <a:off x="1295400" y="2752835"/>
              <a:ext cx="2468880" cy="109728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Dir.  Project-Strategy Management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6C804BD-48B5-51AF-7B5B-6F92DF5CD45B}"/>
                </a:ext>
              </a:extLst>
            </p:cNvPr>
            <p:cNvSpPr/>
            <p:nvPr/>
          </p:nvSpPr>
          <p:spPr bwMode="auto">
            <a:xfrm>
              <a:off x="1295400" y="3981670"/>
              <a:ext cx="2468880" cy="109728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Sr. Project / Portfolio Manager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D2813F4-1005-CEBF-B201-7F6A4848DE27}"/>
                </a:ext>
              </a:extLst>
            </p:cNvPr>
            <p:cNvSpPr/>
            <p:nvPr/>
          </p:nvSpPr>
          <p:spPr bwMode="auto">
            <a:xfrm>
              <a:off x="1295400" y="5210505"/>
              <a:ext cx="2468880" cy="109728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Sr.  Project Manager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13EE03-58D1-43F1-6F02-17ADB6108D7D}"/>
                </a:ext>
              </a:extLst>
            </p:cNvPr>
            <p:cNvSpPr/>
            <p:nvPr/>
          </p:nvSpPr>
          <p:spPr bwMode="auto">
            <a:xfrm>
              <a:off x="1295400" y="6439339"/>
              <a:ext cx="2468880" cy="109728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379662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667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Coordinator &amp; Project Manager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E7486EC-8309-11A6-BC55-DECDDF6A819C}"/>
                </a:ext>
              </a:extLst>
            </p:cNvPr>
            <p:cNvSpPr/>
            <p:nvPr/>
          </p:nvSpPr>
          <p:spPr bwMode="auto">
            <a:xfrm>
              <a:off x="3848100" y="1524000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Organizational Project Portfolios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Project/Strategy Managers Development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Project/Strategy Management Tool-Box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2A142EA-0E1D-4F42-6B9F-36ABD620EA46}"/>
                </a:ext>
              </a:extLst>
            </p:cNvPr>
            <p:cNvSpPr/>
            <p:nvPr/>
          </p:nvSpPr>
          <p:spPr bwMode="auto">
            <a:xfrm>
              <a:off x="8229600" y="1524000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Align Corporate Strategies &amp; PMO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Corporate Project Implementations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PM Education &amp; Experiences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01D592D-EB2C-A431-5BB8-01969FD5FBFA}"/>
                </a:ext>
              </a:extLst>
            </p:cNvPr>
            <p:cNvSpPr/>
            <p:nvPr/>
          </p:nvSpPr>
          <p:spPr bwMode="auto">
            <a:xfrm>
              <a:off x="3848100" y="2752835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Business Unit/Functional Project Portfolios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Operations &amp; Corporate Projects 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Managers Development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B28A519-01E6-A9E2-C909-FC6684A8EF50}"/>
                </a:ext>
              </a:extLst>
            </p:cNvPr>
            <p:cNvSpPr/>
            <p:nvPr/>
          </p:nvSpPr>
          <p:spPr bwMode="auto">
            <a:xfrm>
              <a:off x="8229600" y="2752835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Alignment with Organizational PMO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Creation of Tools &amp; Methodologies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PM Education &amp; Experiences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43BBB6-E5A0-FD88-49EA-AC1A752179EF}"/>
                </a:ext>
              </a:extLst>
            </p:cNvPr>
            <p:cNvSpPr/>
            <p:nvPr/>
          </p:nvSpPr>
          <p:spPr bwMode="auto">
            <a:xfrm>
              <a:off x="3848100" y="3981670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Functional Area Project Portfolio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Operations &amp; Corporate Projects 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Creation of Tools &amp; Methodologies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8CAA924-5320-DEB6-C7D4-7AA79871E494}"/>
                </a:ext>
              </a:extLst>
            </p:cNvPr>
            <p:cNvSpPr/>
            <p:nvPr/>
          </p:nvSpPr>
          <p:spPr bwMode="auto">
            <a:xfrm>
              <a:off x="8229600" y="3981670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 Manager(s) Development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PM Education &amp; Experiences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7754C7F-56A9-D0AE-7070-C4544F335314}"/>
                </a:ext>
              </a:extLst>
            </p:cNvPr>
            <p:cNvSpPr/>
            <p:nvPr/>
          </p:nvSpPr>
          <p:spPr bwMode="auto">
            <a:xfrm>
              <a:off x="3848100" y="5210505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Functional &amp; Corporate Projects 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Creation of Tools &amp; Methodologies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PM Education &amp; Experiences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D74F8EE-5D4A-9924-4C70-4AE6C64B8128}"/>
                </a:ext>
              </a:extLst>
            </p:cNvPr>
            <p:cNvSpPr/>
            <p:nvPr/>
          </p:nvSpPr>
          <p:spPr bwMode="auto">
            <a:xfrm>
              <a:off x="3848100" y="6439339"/>
              <a:ext cx="4572000" cy="1097280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0" rIns="7620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Internal Functional Projects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of PM Skills &amp; Experiences</a:t>
              </a:r>
            </a:p>
            <a:p>
              <a:pPr marL="238115" indent="-238115" defTabSz="379662" eaLnBrk="0" fontAlgn="base" hangingPunct="0"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§"/>
                <a:tabLst>
                  <a:tab pos="158744" algn="l"/>
                  <a:tab pos="519886" algn="l"/>
                  <a:tab pos="4338993" algn="r"/>
                  <a:tab pos="4815224" algn="r"/>
                  <a:tab pos="5143294" algn="r"/>
                  <a:tab pos="5721386" algn="l"/>
                  <a:tab pos="5853673" algn="l"/>
                  <a:tab pos="6241271" algn="r"/>
                  <a:tab pos="6288894" algn="r"/>
                  <a:tab pos="6815394" algn="r"/>
                  <a:tab pos="6906672" algn="r"/>
                </a:tabLst>
              </a:pPr>
              <a:r>
                <a:rPr lang="en-US" sz="1333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Support Tracking &amp; Reporting Activities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B18E0D-8166-9408-BC7A-47157EE85A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2088" y="2680917"/>
              <a:ext cx="8686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332F41-C500-7C82-0672-D51ADB2F9C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2088" y="3917022"/>
              <a:ext cx="8686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F337BD-68F0-D594-D328-9DCB67447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2088" y="5150778"/>
              <a:ext cx="8686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83F27C-8895-DF96-1DED-6EC0FF995E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2088" y="6365696"/>
              <a:ext cx="8686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sm"/>
            </a:ln>
            <a:effectLst/>
          </p:spPr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E9B9DED-56DD-5B21-2BAF-9187B2AB0F05}"/>
              </a:ext>
            </a:extLst>
          </p:cNvPr>
          <p:cNvSpPr/>
          <p:nvPr/>
        </p:nvSpPr>
        <p:spPr bwMode="auto">
          <a:xfrm>
            <a:off x="10541000" y="1449807"/>
            <a:ext cx="1524000" cy="533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Degree &amp; Certifications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5731996-118B-A49E-D13D-9B925AD746F2}"/>
              </a:ext>
            </a:extLst>
          </p:cNvPr>
          <p:cNvSpPr/>
          <p:nvPr/>
        </p:nvSpPr>
        <p:spPr bwMode="auto">
          <a:xfrm>
            <a:off x="10313895" y="1602207"/>
            <a:ext cx="228600" cy="228600"/>
          </a:xfrm>
          <a:prstGeom prst="mathPlus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53C777-2ACA-D1F4-75B4-9E1D28EE74C2}"/>
              </a:ext>
            </a:extLst>
          </p:cNvPr>
          <p:cNvSpPr/>
          <p:nvPr/>
        </p:nvSpPr>
        <p:spPr bwMode="auto">
          <a:xfrm>
            <a:off x="10541000" y="2463143"/>
            <a:ext cx="1524000" cy="533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Certifications</a:t>
            </a:r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FFBE96E9-5B9F-DC22-FBCB-F4B78F00D70A}"/>
              </a:ext>
            </a:extLst>
          </p:cNvPr>
          <p:cNvSpPr/>
          <p:nvPr/>
        </p:nvSpPr>
        <p:spPr bwMode="auto">
          <a:xfrm>
            <a:off x="10313895" y="2615543"/>
            <a:ext cx="228600" cy="228600"/>
          </a:xfrm>
          <a:prstGeom prst="mathPlus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FA34B3-9076-B919-4A13-3CCEFAFF71EB}"/>
              </a:ext>
            </a:extLst>
          </p:cNvPr>
          <p:cNvSpPr/>
          <p:nvPr/>
        </p:nvSpPr>
        <p:spPr bwMode="auto">
          <a:xfrm>
            <a:off x="10641105" y="4545057"/>
            <a:ext cx="1524000" cy="533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 Courses </a:t>
            </a:r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EBCB15C7-E2C0-13A4-B08B-0390AB813B22}"/>
              </a:ext>
            </a:extLst>
          </p:cNvPr>
          <p:cNvSpPr/>
          <p:nvPr/>
        </p:nvSpPr>
        <p:spPr bwMode="auto">
          <a:xfrm>
            <a:off x="10414000" y="4697457"/>
            <a:ext cx="228600" cy="228600"/>
          </a:xfrm>
          <a:prstGeom prst="mathPlus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8D97C5-B593-09C6-53D0-9125A967EFBD}"/>
              </a:ext>
            </a:extLst>
          </p:cNvPr>
          <p:cNvSpPr/>
          <p:nvPr/>
        </p:nvSpPr>
        <p:spPr bwMode="auto">
          <a:xfrm>
            <a:off x="9557114" y="4545057"/>
            <a:ext cx="914400" cy="533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Obtaining PMP®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8A8B3C-9E6A-A2D4-0332-23B4AACDC761}"/>
              </a:ext>
            </a:extLst>
          </p:cNvPr>
          <p:cNvSpPr/>
          <p:nvPr/>
        </p:nvSpPr>
        <p:spPr bwMode="auto">
          <a:xfrm>
            <a:off x="10541000" y="3495813"/>
            <a:ext cx="1524000" cy="533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Certifications</a:t>
            </a:r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80918231-36AE-66E9-83CA-D880D02AAE99}"/>
              </a:ext>
            </a:extLst>
          </p:cNvPr>
          <p:cNvSpPr/>
          <p:nvPr/>
        </p:nvSpPr>
        <p:spPr bwMode="auto">
          <a:xfrm>
            <a:off x="10313895" y="3648213"/>
            <a:ext cx="228600" cy="228600"/>
          </a:xfrm>
          <a:prstGeom prst="mathPlus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671D72-7B10-CB74-CA8F-751DC500E278}"/>
              </a:ext>
            </a:extLst>
          </p:cNvPr>
          <p:cNvSpPr/>
          <p:nvPr/>
        </p:nvSpPr>
        <p:spPr bwMode="auto">
          <a:xfrm>
            <a:off x="9628876" y="5404328"/>
            <a:ext cx="1188720" cy="533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 Development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833FABC-C8F1-DCD1-EA0E-D41D1514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Roles, Functions, and Credentials</a:t>
            </a: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DCE548C4-9D47-4F83-3E18-C86E7357B638}"/>
              </a:ext>
            </a:extLst>
          </p:cNvPr>
          <p:cNvSpPr/>
          <p:nvPr/>
        </p:nvSpPr>
        <p:spPr bwMode="auto">
          <a:xfrm>
            <a:off x="10703296" y="5556728"/>
            <a:ext cx="228600" cy="228600"/>
          </a:xfrm>
          <a:prstGeom prst="mathPlus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79662" eaLnBrk="0" fontAlgn="base" hangingPunct="0">
              <a:spcBef>
                <a:spcPct val="10000"/>
              </a:spcBef>
              <a:spcAft>
                <a:spcPct val="10000"/>
              </a:spcAft>
              <a:tabLst>
                <a:tab pos="158744" algn="l"/>
                <a:tab pos="519886" algn="l"/>
                <a:tab pos="4338993" algn="r"/>
                <a:tab pos="4815224" algn="r"/>
                <a:tab pos="5143294" algn="r"/>
                <a:tab pos="5721386" algn="l"/>
                <a:tab pos="5853673" algn="l"/>
                <a:tab pos="6241271" algn="r"/>
                <a:tab pos="6288894" algn="r"/>
                <a:tab pos="6815394" algn="r"/>
                <a:tab pos="6906672" algn="r"/>
              </a:tabLst>
            </a:pPr>
            <a:endParaRPr lang="en-US" sz="1333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A logo with a purple circle&#10;&#10;Description automatically generated">
            <a:extLst>
              <a:ext uri="{FF2B5EF4-FFF2-40B4-BE49-F238E27FC236}">
                <a16:creationId xmlns:a16="http://schemas.microsoft.com/office/drawing/2014/main" id="{FD4A77A1-035A-4C65-07D3-CE0BA9F09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84" y="1435014"/>
            <a:ext cx="548640" cy="548640"/>
          </a:xfrm>
          <a:prstGeom prst="rect">
            <a:avLst/>
          </a:prstGeom>
        </p:spPr>
      </p:pic>
      <p:pic>
        <p:nvPicPr>
          <p:cNvPr id="39" name="Picture 38" descr="A logo with a purple circle&#10;&#10;Description automatically generated">
            <a:extLst>
              <a:ext uri="{FF2B5EF4-FFF2-40B4-BE49-F238E27FC236}">
                <a16:creationId xmlns:a16="http://schemas.microsoft.com/office/drawing/2014/main" id="{F04A0884-E31F-4F1E-A83B-B0BE2818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84" y="2476909"/>
            <a:ext cx="548640" cy="548640"/>
          </a:xfrm>
          <a:prstGeom prst="rect">
            <a:avLst/>
          </a:prstGeom>
        </p:spPr>
      </p:pic>
      <p:pic>
        <p:nvPicPr>
          <p:cNvPr id="40" name="Picture 39" descr="A logo with a purple circle&#10;&#10;Description automatically generated">
            <a:extLst>
              <a:ext uri="{FF2B5EF4-FFF2-40B4-BE49-F238E27FC236}">
                <a16:creationId xmlns:a16="http://schemas.microsoft.com/office/drawing/2014/main" id="{D1084C12-11A0-5539-3CCC-0B04AD9AA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84" y="3500938"/>
            <a:ext cx="548640" cy="548640"/>
          </a:xfrm>
          <a:prstGeom prst="rect">
            <a:avLst/>
          </a:prstGeom>
        </p:spPr>
      </p:pic>
      <p:pic>
        <p:nvPicPr>
          <p:cNvPr id="42" name="Picture 41" descr="A logo with a purple circle&#10;&#10;Description automatically generated">
            <a:extLst>
              <a:ext uri="{FF2B5EF4-FFF2-40B4-BE49-F238E27FC236}">
                <a16:creationId xmlns:a16="http://schemas.microsoft.com/office/drawing/2014/main" id="{08CA4614-BC2D-C56F-CE2D-9F13D74E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80" y="538908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155E-9D09-3BA4-EE94-F1E63440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Project Management?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BC16ED2-2029-D057-91F4-61CEEFD92405}"/>
              </a:ext>
            </a:extLst>
          </p:cNvPr>
          <p:cNvGrpSpPr/>
          <p:nvPr/>
        </p:nvGrpSpPr>
        <p:grpSpPr>
          <a:xfrm>
            <a:off x="1524000" y="1071436"/>
            <a:ext cx="9283101" cy="5447727"/>
            <a:chOff x="1524000" y="1167235"/>
            <a:chExt cx="9283101" cy="5447727"/>
          </a:xfrm>
        </p:grpSpPr>
        <p:sp>
          <p:nvSpPr>
            <p:cNvPr id="47" name="Rounded Rectangle 33">
              <a:extLst>
                <a:ext uri="{FF2B5EF4-FFF2-40B4-BE49-F238E27FC236}">
                  <a16:creationId xmlns:a16="http://schemas.microsoft.com/office/drawing/2014/main" id="{835DDC2C-83E0-0F9E-9FC5-F7FF12587DF4}"/>
                </a:ext>
              </a:extLst>
            </p:cNvPr>
            <p:cNvSpPr/>
            <p:nvPr/>
          </p:nvSpPr>
          <p:spPr bwMode="auto">
            <a:xfrm>
              <a:off x="1720736" y="2743195"/>
              <a:ext cx="8229600" cy="338328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0" name="Rounded Rectangle 34">
              <a:extLst>
                <a:ext uri="{FF2B5EF4-FFF2-40B4-BE49-F238E27FC236}">
                  <a16:creationId xmlns:a16="http://schemas.microsoft.com/office/drawing/2014/main" id="{E8512635-A35C-F76E-D2F2-83280AFB3196}"/>
                </a:ext>
              </a:extLst>
            </p:cNvPr>
            <p:cNvSpPr/>
            <p:nvPr/>
          </p:nvSpPr>
          <p:spPr bwMode="auto">
            <a:xfrm>
              <a:off x="2173577" y="4310741"/>
              <a:ext cx="7315200" cy="164592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5595" eaLnBrk="0" fontAlgn="base" hangingPunct="0">
                <a:spcBef>
                  <a:spcPct val="10000"/>
                </a:spcBef>
                <a:spcAft>
                  <a:spcPct val="10000"/>
                </a:spcAft>
                <a:tabLst>
                  <a:tab pos="190492" algn="l"/>
                  <a:tab pos="623863" algn="l"/>
                  <a:tab pos="5206792" algn="r"/>
                  <a:tab pos="5778269" algn="r"/>
                  <a:tab pos="6171953" algn="r"/>
                  <a:tab pos="6865664" algn="l"/>
                  <a:tab pos="7024407" algn="l"/>
                  <a:tab pos="7489525" algn="r"/>
                  <a:tab pos="7546673" algn="r"/>
                  <a:tab pos="8178473" algn="r"/>
                  <a:tab pos="8288007" algn="r"/>
                </a:tabLst>
              </a:pPr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Knowledge Areas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C1CDA0-75A6-A1E0-7B08-E472EB7F0B9E}"/>
                </a:ext>
              </a:extLst>
            </p:cNvPr>
            <p:cNvGrpSpPr/>
            <p:nvPr/>
          </p:nvGrpSpPr>
          <p:grpSpPr>
            <a:xfrm>
              <a:off x="1524000" y="1167235"/>
              <a:ext cx="9283101" cy="1472431"/>
              <a:chOff x="1524000" y="1167235"/>
              <a:chExt cx="9283101" cy="147243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50034D0-F3A0-0705-18F6-22B008DC001B}"/>
                  </a:ext>
                </a:extLst>
              </p:cNvPr>
              <p:cNvGrpSpPr/>
              <p:nvPr/>
            </p:nvGrpSpPr>
            <p:grpSpPr>
              <a:xfrm>
                <a:off x="1524000" y="1167235"/>
                <a:ext cx="9144000" cy="773385"/>
                <a:chOff x="1524000" y="1167235"/>
                <a:chExt cx="9144000" cy="773385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8B69F1-D4A6-FAAF-A495-988D845DFF8D}"/>
                    </a:ext>
                  </a:extLst>
                </p:cNvPr>
                <p:cNvSpPr txBox="1"/>
                <p:nvPr/>
              </p:nvSpPr>
              <p:spPr>
                <a:xfrm>
                  <a:off x="4945942" y="1167235"/>
                  <a:ext cx="23001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 Life Cycle</a:t>
                  </a: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4ACC20E4-DA25-ADA6-49E7-EB71A976C6DB}"/>
                    </a:ext>
                  </a:extLst>
                </p:cNvPr>
                <p:cNvGrpSpPr/>
                <p:nvPr/>
              </p:nvGrpSpPr>
              <p:grpSpPr>
                <a:xfrm>
                  <a:off x="1524000" y="1566547"/>
                  <a:ext cx="9144000" cy="374073"/>
                  <a:chOff x="1107161" y="1566547"/>
                  <a:chExt cx="9144000" cy="374073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F95A43C6-3A29-ED34-B448-7F908B12649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07161" y="1757740"/>
                    <a:ext cx="9144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  <a:headEnd type="none" w="med" len="med"/>
                    <a:tailEnd type="none" w="med" len="sm"/>
                  </a:ln>
                  <a:effectLst/>
                </p:spPr>
              </p:cxnSp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6C1FBE20-16D8-D475-7D3E-22B60589454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15474" y="1749427"/>
                    <a:ext cx="0" cy="19119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  <a:headEnd type="none" w="med" len="med"/>
                    <a:tailEnd type="none" w="med" len="sm"/>
                  </a:ln>
                  <a:effectLst/>
                </p:spPr>
              </p:cxnSp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65F230DC-4E7E-ACAA-7D2C-89A9B0AE015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234535" y="1749427"/>
                    <a:ext cx="0" cy="19119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  <a:headEnd type="none" w="med" len="med"/>
                    <a:tailEnd type="none" w="med" len="sm"/>
                  </a:ln>
                  <a:effectLst/>
                </p:spPr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5CDC66E-A86D-1E1F-999E-B3FC95346CA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773371" y="1566547"/>
                    <a:ext cx="0" cy="19119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  <a:headEnd type="none" w="med" len="med"/>
                    <a:tailEnd type="none" w="med" len="sm"/>
                  </a:ln>
                  <a:effectLst/>
                </p:spPr>
              </p:cxn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EB52364-F56D-3E95-3B45-795B3B0E1A35}"/>
                  </a:ext>
                </a:extLst>
              </p:cNvPr>
              <p:cNvGrpSpPr/>
              <p:nvPr/>
            </p:nvGrpSpPr>
            <p:grpSpPr>
              <a:xfrm>
                <a:off x="1525005" y="1995962"/>
                <a:ext cx="9282096" cy="643704"/>
                <a:chOff x="1517631" y="1995962"/>
                <a:chExt cx="9282096" cy="643704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4D04741A-BD69-3E32-291A-954D38F7AE70}"/>
                    </a:ext>
                  </a:extLst>
                </p:cNvPr>
                <p:cNvGrpSpPr/>
                <p:nvPr/>
              </p:nvGrpSpPr>
              <p:grpSpPr>
                <a:xfrm>
                  <a:off x="1517631" y="1995962"/>
                  <a:ext cx="9144000" cy="643704"/>
                  <a:chOff x="1517631" y="1995962"/>
                  <a:chExt cx="9144000" cy="643704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57A799BA-E299-8872-30D9-00ED6022FC90}"/>
                      </a:ext>
                    </a:extLst>
                  </p:cNvPr>
                  <p:cNvGrpSpPr/>
                  <p:nvPr/>
                </p:nvGrpSpPr>
                <p:grpSpPr>
                  <a:xfrm>
                    <a:off x="1517631" y="1995962"/>
                    <a:ext cx="9144000" cy="374789"/>
                    <a:chOff x="1451265" y="2549022"/>
                    <a:chExt cx="9152310" cy="374789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EF408136-B1DC-A99B-5E72-A873ACB003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451265" y="2549022"/>
                      <a:ext cx="9144000" cy="365760"/>
                    </a:xfrm>
                    <a:prstGeom prst="rect">
                      <a:avLst/>
                    </a:prstGeom>
                    <a:solidFill>
                      <a:schemeClr val="bg2">
                        <a:lumMod val="40000"/>
                        <a:lumOff val="60000"/>
                      </a:schemeClr>
                    </a:solidFill>
                    <a:ln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455595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tabLst>
                          <a:tab pos="190492" algn="l"/>
                          <a:tab pos="623863" algn="l"/>
                          <a:tab pos="5206792" algn="r"/>
                          <a:tab pos="5778269" algn="r"/>
                          <a:tab pos="6171953" algn="r"/>
                          <a:tab pos="6865664" algn="l"/>
                          <a:tab pos="7024407" algn="l"/>
                          <a:tab pos="7489525" algn="r"/>
                          <a:tab pos="7546673" algn="r"/>
                          <a:tab pos="8178473" algn="r"/>
                          <a:tab pos="8288007" algn="r"/>
                        </a:tabLst>
                      </a:pPr>
                      <a:endParaRPr lang="en-US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60459A7-9FA8-A922-DC61-CBDF5A8250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59578" y="2558051"/>
                      <a:ext cx="1429789" cy="3657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Starting</a:t>
                      </a:r>
                    </a:p>
                  </p:txBody>
                </p: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7205EF9D-4EB6-7DA8-B4D0-BCA80FB7C7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680" y="2558047"/>
                      <a:ext cx="1806631" cy="3657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Organizing/Plan</a:t>
                      </a: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6966A140-6CB9-F83F-6097-3C657548A6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12623" y="2553073"/>
                      <a:ext cx="4375265" cy="3657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Doing the Work / Implementation</a:t>
                      </a: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94A4B8A9-3AD1-D743-96FC-8CA0B5BDD5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87888" y="2553073"/>
                      <a:ext cx="1515687" cy="3657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Ending</a:t>
                      </a:r>
                    </a:p>
                  </p:txBody>
                </p: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DC76F5BE-F6EC-F0AA-9E55-648D899DB0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17631" y="2351429"/>
                    <a:ext cx="9144000" cy="28823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5595" eaLnBrk="0" fontAlgn="base" hangingPunct="0">
                      <a:spcBef>
                        <a:spcPct val="10000"/>
                      </a:spcBef>
                      <a:spcAft>
                        <a:spcPct val="10000"/>
                      </a:spcAft>
                      <a:tabLst>
                        <a:tab pos="190492" algn="l"/>
                        <a:tab pos="623863" algn="l"/>
                        <a:tab pos="5206792" algn="r"/>
                        <a:tab pos="5778269" algn="r"/>
                        <a:tab pos="6171953" algn="r"/>
                        <a:tab pos="6865664" algn="l"/>
                        <a:tab pos="7024407" algn="l"/>
                        <a:tab pos="7489525" algn="r"/>
                        <a:tab pos="7546673" algn="r"/>
                        <a:tab pos="8178473" algn="r"/>
                        <a:tab pos="8288007" algn="r"/>
                      </a:tabLst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21" name="Flowchart: Decision 20">
                  <a:extLst>
                    <a:ext uri="{FF2B5EF4-FFF2-40B4-BE49-F238E27FC236}">
                      <a16:creationId xmlns:a16="http://schemas.microsoft.com/office/drawing/2014/main" id="{1603DA26-96C3-E576-AFCD-C554D32B643B}"/>
                    </a:ext>
                  </a:extLst>
                </p:cNvPr>
                <p:cNvSpPr/>
                <p:nvPr/>
              </p:nvSpPr>
              <p:spPr bwMode="auto">
                <a:xfrm>
                  <a:off x="2818573" y="2104716"/>
                  <a:ext cx="274320" cy="457200"/>
                </a:xfrm>
                <a:prstGeom prst="flowChartDecision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5595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90492" algn="l"/>
                      <a:tab pos="623863" algn="l"/>
                      <a:tab pos="5206792" algn="r"/>
                      <a:tab pos="5778269" algn="r"/>
                      <a:tab pos="6171953" algn="r"/>
                      <a:tab pos="6865664" algn="l"/>
                      <a:tab pos="7024407" algn="l"/>
                      <a:tab pos="7489525" algn="r"/>
                      <a:tab pos="7546673" algn="r"/>
                      <a:tab pos="8178473" algn="r"/>
                      <a:tab pos="8288007" algn="r"/>
                    </a:tabLst>
                  </a:pP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lowchart: Decision 21">
                  <a:extLst>
                    <a:ext uri="{FF2B5EF4-FFF2-40B4-BE49-F238E27FC236}">
                      <a16:creationId xmlns:a16="http://schemas.microsoft.com/office/drawing/2014/main" id="{971A63EB-05F8-8B92-1C6B-2DBD5BDFD0E9}"/>
                    </a:ext>
                  </a:extLst>
                </p:cNvPr>
                <p:cNvSpPr/>
                <p:nvPr/>
              </p:nvSpPr>
              <p:spPr bwMode="auto">
                <a:xfrm>
                  <a:off x="4839994" y="2134214"/>
                  <a:ext cx="274320" cy="457200"/>
                </a:xfrm>
                <a:prstGeom prst="flowChartDecision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5595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90492" algn="l"/>
                      <a:tab pos="623863" algn="l"/>
                      <a:tab pos="5206792" algn="r"/>
                      <a:tab pos="5778269" algn="r"/>
                      <a:tab pos="6171953" algn="r"/>
                      <a:tab pos="6865664" algn="l"/>
                      <a:tab pos="7024407" algn="l"/>
                      <a:tab pos="7489525" algn="r"/>
                      <a:tab pos="7546673" algn="r"/>
                      <a:tab pos="8178473" algn="r"/>
                      <a:tab pos="8288007" algn="r"/>
                    </a:tabLst>
                  </a:pP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lowchart: Decision 22">
                  <a:extLst>
                    <a:ext uri="{FF2B5EF4-FFF2-40B4-BE49-F238E27FC236}">
                      <a16:creationId xmlns:a16="http://schemas.microsoft.com/office/drawing/2014/main" id="{A11CC708-FDC9-A161-6677-4E0AC9B9F2D2}"/>
                    </a:ext>
                  </a:extLst>
                </p:cNvPr>
                <p:cNvSpPr/>
                <p:nvPr/>
              </p:nvSpPr>
              <p:spPr bwMode="auto">
                <a:xfrm>
                  <a:off x="9018033" y="2130061"/>
                  <a:ext cx="274320" cy="457200"/>
                </a:xfrm>
                <a:prstGeom prst="flowChartDecision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5595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90492" algn="l"/>
                      <a:tab pos="623863" algn="l"/>
                      <a:tab pos="5206792" algn="r"/>
                      <a:tab pos="5778269" algn="r"/>
                      <a:tab pos="6171953" algn="r"/>
                      <a:tab pos="6865664" algn="l"/>
                      <a:tab pos="7024407" algn="l"/>
                      <a:tab pos="7489525" algn="r"/>
                      <a:tab pos="7546673" algn="r"/>
                      <a:tab pos="8178473" algn="r"/>
                      <a:tab pos="8288007" algn="r"/>
                    </a:tabLst>
                  </a:pP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lowchart: Decision 23">
                  <a:extLst>
                    <a:ext uri="{FF2B5EF4-FFF2-40B4-BE49-F238E27FC236}">
                      <a16:creationId xmlns:a16="http://schemas.microsoft.com/office/drawing/2014/main" id="{B1DB2F46-538A-121C-574C-BF3D93F898CF}"/>
                    </a:ext>
                  </a:extLst>
                </p:cNvPr>
                <p:cNvSpPr/>
                <p:nvPr/>
              </p:nvSpPr>
              <p:spPr bwMode="auto">
                <a:xfrm>
                  <a:off x="10525407" y="2130061"/>
                  <a:ext cx="274320" cy="457200"/>
                </a:xfrm>
                <a:prstGeom prst="flowChartDecision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5595"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tabLst>
                      <a:tab pos="190492" algn="l"/>
                      <a:tab pos="623863" algn="l"/>
                      <a:tab pos="5206792" algn="r"/>
                      <a:tab pos="5778269" algn="r"/>
                      <a:tab pos="6171953" algn="r"/>
                      <a:tab pos="6865664" algn="l"/>
                      <a:tab pos="7024407" algn="l"/>
                      <a:tab pos="7489525" algn="r"/>
                      <a:tab pos="7546673" algn="r"/>
                      <a:tab pos="8178473" algn="r"/>
                      <a:tab pos="8288007" algn="r"/>
                    </a:tabLst>
                  </a:pP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DAD455E-22C3-76D9-15C9-E4A5C9DACC29}"/>
                </a:ext>
              </a:extLst>
            </p:cNvPr>
            <p:cNvCxnSpPr>
              <a:cxnSpLocks/>
            </p:cNvCxnSpPr>
            <p:nvPr/>
          </p:nvCxnSpPr>
          <p:spPr>
            <a:xfrm>
              <a:off x="2969625" y="1989898"/>
              <a:ext cx="0" cy="64008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1AEB3A4-A599-0FF5-DE95-46AB131EE22C}"/>
                </a:ext>
              </a:extLst>
            </p:cNvPr>
            <p:cNvCxnSpPr>
              <a:cxnSpLocks/>
            </p:cNvCxnSpPr>
            <p:nvPr/>
          </p:nvCxnSpPr>
          <p:spPr>
            <a:xfrm>
              <a:off x="4985657" y="1989898"/>
              <a:ext cx="0" cy="64008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425259-FCC9-2C7E-DF90-3FF0B35727B2}"/>
                </a:ext>
              </a:extLst>
            </p:cNvPr>
            <p:cNvCxnSpPr>
              <a:cxnSpLocks/>
            </p:cNvCxnSpPr>
            <p:nvPr/>
          </p:nvCxnSpPr>
          <p:spPr>
            <a:xfrm>
              <a:off x="9170139" y="1989898"/>
              <a:ext cx="0" cy="64008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71FE887-FC16-B2AE-B2A2-E6355DEEEF8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4951" y="1989898"/>
              <a:ext cx="0" cy="64008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5FDCEC1-7A23-FFD0-2B16-537103B44E56}"/>
                </a:ext>
              </a:extLst>
            </p:cNvPr>
            <p:cNvGrpSpPr/>
            <p:nvPr/>
          </p:nvGrpSpPr>
          <p:grpSpPr>
            <a:xfrm>
              <a:off x="2177936" y="3017509"/>
              <a:ext cx="7315200" cy="1097280"/>
              <a:chOff x="2177936" y="3017509"/>
              <a:chExt cx="7315200" cy="1097280"/>
            </a:xfrm>
          </p:grpSpPr>
          <p:sp>
            <p:nvSpPr>
              <p:cNvPr id="46" name="Rounded Rectangle 34">
                <a:extLst>
                  <a:ext uri="{FF2B5EF4-FFF2-40B4-BE49-F238E27FC236}">
                    <a16:creationId xmlns:a16="http://schemas.microsoft.com/office/drawing/2014/main" id="{F846F3D8-45D8-AB8D-675C-54483C9FF67C}"/>
                  </a:ext>
                </a:extLst>
              </p:cNvPr>
              <p:cNvSpPr/>
              <p:nvPr/>
            </p:nvSpPr>
            <p:spPr bwMode="auto">
              <a:xfrm>
                <a:off x="2177936" y="3017509"/>
                <a:ext cx="7315200" cy="10972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r>
                  <a:rPr lang="en-US" sz="20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Process Groups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F72CF66-A2E8-7ED8-45E4-A52965AB90A1}"/>
                  </a:ext>
                </a:extLst>
              </p:cNvPr>
              <p:cNvGrpSpPr/>
              <p:nvPr/>
            </p:nvGrpSpPr>
            <p:grpSpPr>
              <a:xfrm>
                <a:off x="2433484" y="3484303"/>
                <a:ext cx="6815609" cy="457200"/>
                <a:chOff x="2433484" y="3484303"/>
                <a:chExt cx="6815609" cy="457200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D814763A-C754-A202-DADD-7A96166DC0C7}"/>
                    </a:ext>
                  </a:extLst>
                </p:cNvPr>
                <p:cNvSpPr/>
                <p:nvPr/>
              </p:nvSpPr>
              <p:spPr>
                <a:xfrm>
                  <a:off x="2433484" y="3484303"/>
                  <a:ext cx="1188720" cy="457200"/>
                </a:xfrm>
                <a:prstGeom prst="round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Initiation</a:t>
                  </a: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FE6D4C9-3B7C-70F1-269B-19C9B55718F8}"/>
                    </a:ext>
                  </a:extLst>
                </p:cNvPr>
                <p:cNvSpPr/>
                <p:nvPr/>
              </p:nvSpPr>
              <p:spPr>
                <a:xfrm>
                  <a:off x="3840206" y="3484303"/>
                  <a:ext cx="1188720" cy="457200"/>
                </a:xfrm>
                <a:prstGeom prst="round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Planning</a:t>
                  </a:r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C22A486B-4FEE-8E04-C195-401D87C30E5E}"/>
                    </a:ext>
                  </a:extLst>
                </p:cNvPr>
                <p:cNvSpPr/>
                <p:nvPr/>
              </p:nvSpPr>
              <p:spPr>
                <a:xfrm>
                  <a:off x="5246928" y="3484303"/>
                  <a:ext cx="1188720" cy="457200"/>
                </a:xfrm>
                <a:prstGeom prst="round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Executing</a:t>
                  </a:r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52D31474-E99B-598F-02E7-5F7EA1F2097B}"/>
                    </a:ext>
                  </a:extLst>
                </p:cNvPr>
                <p:cNvSpPr/>
                <p:nvPr/>
              </p:nvSpPr>
              <p:spPr>
                <a:xfrm>
                  <a:off x="6653650" y="3484303"/>
                  <a:ext cx="1188720" cy="457200"/>
                </a:xfrm>
                <a:prstGeom prst="round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Monitor &amp; Control</a:t>
                  </a: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B11A8558-40C5-3317-9737-784094182EB2}"/>
                    </a:ext>
                  </a:extLst>
                </p:cNvPr>
                <p:cNvSpPr/>
                <p:nvPr/>
              </p:nvSpPr>
              <p:spPr>
                <a:xfrm>
                  <a:off x="8060373" y="3484303"/>
                  <a:ext cx="1188720" cy="457200"/>
                </a:xfrm>
                <a:prstGeom prst="round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Closing</a:t>
                  </a:r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00C128-969F-E5E3-747B-111867C7A2CE}"/>
                </a:ext>
              </a:extLst>
            </p:cNvPr>
            <p:cNvGrpSpPr/>
            <p:nvPr/>
          </p:nvGrpSpPr>
          <p:grpSpPr>
            <a:xfrm>
              <a:off x="2351314" y="2436228"/>
              <a:ext cx="7306492" cy="570212"/>
              <a:chOff x="2351314" y="2436228"/>
              <a:chExt cx="7306492" cy="57021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88686EF-92A4-E04B-75CA-620FE98ABA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351314" y="2444937"/>
                <a:ext cx="3466804" cy="56150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520B4999-1DA9-6C2F-D50B-039C1B6621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328160" y="2436228"/>
                <a:ext cx="1489958" cy="56980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D935D972-1743-61CD-757E-721C3B3B3ACE}"/>
                  </a:ext>
                </a:extLst>
              </p:cNvPr>
              <p:cNvCxnSpPr/>
              <p:nvPr/>
            </p:nvCxnSpPr>
            <p:spPr bwMode="auto">
              <a:xfrm flipV="1">
                <a:off x="5818118" y="2436228"/>
                <a:ext cx="0" cy="54864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7F24296-2C4C-A947-266B-502C4FCADE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818118" y="2561916"/>
                <a:ext cx="3839688" cy="44411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AEF7044-5517-7C51-CC00-CB384C9F1245}"/>
                </a:ext>
              </a:extLst>
            </p:cNvPr>
            <p:cNvSpPr/>
            <p:nvPr/>
          </p:nvSpPr>
          <p:spPr>
            <a:xfrm>
              <a:off x="2433484" y="4775678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Integration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BD007A3-E23A-BFCE-D1B2-0D59CC824F87}"/>
                </a:ext>
              </a:extLst>
            </p:cNvPr>
            <p:cNvSpPr/>
            <p:nvPr/>
          </p:nvSpPr>
          <p:spPr>
            <a:xfrm>
              <a:off x="3840206" y="4775678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Scope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C232FA5-3CDB-CBDC-F520-DA7D3C50F565}"/>
                </a:ext>
              </a:extLst>
            </p:cNvPr>
            <p:cNvSpPr/>
            <p:nvPr/>
          </p:nvSpPr>
          <p:spPr>
            <a:xfrm>
              <a:off x="5246928" y="4775678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Schedule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4344B29-E425-6805-5AE0-37B7BCE44DCA}"/>
                </a:ext>
              </a:extLst>
            </p:cNvPr>
            <p:cNvSpPr/>
            <p:nvPr/>
          </p:nvSpPr>
          <p:spPr>
            <a:xfrm>
              <a:off x="6653650" y="4775678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Cost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155062F-8DD4-E728-F7B9-92B13256D0EA}"/>
                </a:ext>
              </a:extLst>
            </p:cNvPr>
            <p:cNvSpPr/>
            <p:nvPr/>
          </p:nvSpPr>
          <p:spPr>
            <a:xfrm>
              <a:off x="8060373" y="4775678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Quality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B0E6F67-5275-56A9-ED21-1613DD3C8BC8}"/>
                </a:ext>
              </a:extLst>
            </p:cNvPr>
            <p:cNvSpPr/>
            <p:nvPr/>
          </p:nvSpPr>
          <p:spPr>
            <a:xfrm>
              <a:off x="2433484" y="5378735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Resource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3AB03867-8361-2D52-ED8F-67FE972F8465}"/>
                </a:ext>
              </a:extLst>
            </p:cNvPr>
            <p:cNvSpPr/>
            <p:nvPr/>
          </p:nvSpPr>
          <p:spPr>
            <a:xfrm>
              <a:off x="3840206" y="5378735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Communications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B457AC1C-49CE-84C0-D131-0ACCF3D1479C}"/>
                </a:ext>
              </a:extLst>
            </p:cNvPr>
            <p:cNvSpPr/>
            <p:nvPr/>
          </p:nvSpPr>
          <p:spPr>
            <a:xfrm>
              <a:off x="5246928" y="5378735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Risk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8AC3C18-9E26-572C-F183-0B4B59A854C5}"/>
                </a:ext>
              </a:extLst>
            </p:cNvPr>
            <p:cNvSpPr/>
            <p:nvPr/>
          </p:nvSpPr>
          <p:spPr>
            <a:xfrm>
              <a:off x="6653650" y="5378735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Procurement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696F3FED-1235-52D6-82B4-4F4AF40B8B94}"/>
                </a:ext>
              </a:extLst>
            </p:cNvPr>
            <p:cNvSpPr/>
            <p:nvPr/>
          </p:nvSpPr>
          <p:spPr>
            <a:xfrm>
              <a:off x="8060373" y="5378735"/>
              <a:ext cx="1188720" cy="457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Stakeholder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E5F7136-8E92-A067-3587-7762A5157373}"/>
                </a:ext>
              </a:extLst>
            </p:cNvPr>
            <p:cNvGrpSpPr/>
            <p:nvPr/>
          </p:nvGrpSpPr>
          <p:grpSpPr>
            <a:xfrm>
              <a:off x="5185964" y="4114789"/>
              <a:ext cx="1249684" cy="202291"/>
              <a:chOff x="5181612" y="2804149"/>
              <a:chExt cx="1249684" cy="202291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1AF02620-8350-FA91-182C-AA1CEEDAD0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181612" y="2804149"/>
                <a:ext cx="612648" cy="20229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56502CCC-75EC-CF91-CB92-0CAEC762F1BA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 bwMode="auto">
              <a:xfrm flipV="1">
                <a:off x="5818118" y="2804149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D7A9587-C0E3-4E39-2C3A-17D815AF37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818118" y="2804149"/>
                <a:ext cx="613178" cy="20188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5766EA9-D235-C650-885C-BECB5A138D98}"/>
                </a:ext>
              </a:extLst>
            </p:cNvPr>
            <p:cNvGrpSpPr/>
            <p:nvPr/>
          </p:nvGrpSpPr>
          <p:grpSpPr>
            <a:xfrm>
              <a:off x="2347754" y="6249202"/>
              <a:ext cx="6949440" cy="365760"/>
              <a:chOff x="1720736" y="6214366"/>
              <a:chExt cx="6949440" cy="365760"/>
            </a:xfrm>
          </p:grpSpPr>
          <p:sp>
            <p:nvSpPr>
              <p:cNvPr id="94" name="Rounded Rectangle 77">
                <a:extLst>
                  <a:ext uri="{FF2B5EF4-FFF2-40B4-BE49-F238E27FC236}">
                    <a16:creationId xmlns:a16="http://schemas.microsoft.com/office/drawing/2014/main" id="{972D2FDC-2824-3A84-1D99-0161633DA646}"/>
                  </a:ext>
                </a:extLst>
              </p:cNvPr>
              <p:cNvSpPr/>
              <p:nvPr/>
            </p:nvSpPr>
            <p:spPr bwMode="auto">
              <a:xfrm>
                <a:off x="1720736" y="6214366"/>
                <a:ext cx="6949440" cy="36576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r>
                  <a:rPr lang="en-US" sz="1400" b="1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Key: </a:t>
                </a:r>
              </a:p>
            </p:txBody>
          </p:sp>
          <p:sp>
            <p:nvSpPr>
              <p:cNvPr id="95" name="Flowchart: Decision 94">
                <a:extLst>
                  <a:ext uri="{FF2B5EF4-FFF2-40B4-BE49-F238E27FC236}">
                    <a16:creationId xmlns:a16="http://schemas.microsoft.com/office/drawing/2014/main" id="{CCFB2AFE-9F90-0085-75EC-AF1E46A5DBE7}"/>
                  </a:ext>
                </a:extLst>
              </p:cNvPr>
              <p:cNvSpPr/>
              <p:nvPr/>
            </p:nvSpPr>
            <p:spPr bwMode="auto">
              <a:xfrm>
                <a:off x="2232754" y="6260086"/>
                <a:ext cx="182880" cy="274320"/>
              </a:xfrm>
              <a:prstGeom prst="flowChartDecisio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4D10DCC-B2AA-D73B-F529-BDB994AE43B0}"/>
                  </a:ext>
                </a:extLst>
              </p:cNvPr>
              <p:cNvSpPr txBox="1"/>
              <p:nvPr/>
            </p:nvSpPr>
            <p:spPr>
              <a:xfrm>
                <a:off x="2428704" y="6274136"/>
                <a:ext cx="128016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000" b="1" dirty="0">
                    <a:solidFill>
                      <a:schemeClr val="tx2"/>
                    </a:solidFill>
                  </a:rPr>
                  <a:t>Gate / Milestone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B2CF442-4914-F078-90D0-57887999A045}"/>
                  </a:ext>
                </a:extLst>
              </p:cNvPr>
              <p:cNvSpPr/>
              <p:nvPr/>
            </p:nvSpPr>
            <p:spPr bwMode="auto">
              <a:xfrm>
                <a:off x="3698714" y="6260086"/>
                <a:ext cx="457200" cy="27432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B08A1F0-A95E-D2B0-425C-D4A0AE28B7D1}"/>
                  </a:ext>
                </a:extLst>
              </p:cNvPr>
              <p:cNvSpPr txBox="1"/>
              <p:nvPr/>
            </p:nvSpPr>
            <p:spPr>
              <a:xfrm>
                <a:off x="4236221" y="6274136"/>
                <a:ext cx="109728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000" b="1" dirty="0">
                    <a:solidFill>
                      <a:schemeClr val="tx2"/>
                    </a:solidFill>
                  </a:rPr>
                  <a:t>Project Phase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E04EB23D-7F64-FED1-297C-2B11B218A0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445781" y="6260086"/>
                <a:ext cx="0" cy="27432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7D04A49-F670-FB88-5109-A15F9B9274E5}"/>
                  </a:ext>
                </a:extLst>
              </p:cNvPr>
              <p:cNvSpPr txBox="1"/>
              <p:nvPr/>
            </p:nvSpPr>
            <p:spPr>
              <a:xfrm>
                <a:off x="5528023" y="6274136"/>
                <a:ext cx="1005840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000" b="1" dirty="0">
                    <a:solidFill>
                      <a:schemeClr val="tx2"/>
                    </a:solidFill>
                  </a:rPr>
                  <a:t>Potential Use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E3D7D36-FED6-FB44-E437-FFB7F547FB69}"/>
                  </a:ext>
                </a:extLst>
              </p:cNvPr>
              <p:cNvSpPr/>
              <p:nvPr/>
            </p:nvSpPr>
            <p:spPr bwMode="auto">
              <a:xfrm>
                <a:off x="6629109" y="6260086"/>
                <a:ext cx="109728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5595" eaLnBrk="0" fontAlgn="base" hangingPunct="0">
                  <a:spcBef>
                    <a:spcPct val="10000"/>
                  </a:spcBef>
                  <a:spcAft>
                    <a:spcPct val="10000"/>
                  </a:spcAft>
                  <a:tabLst>
                    <a:tab pos="190492" algn="l"/>
                    <a:tab pos="623863" algn="l"/>
                    <a:tab pos="5206792" algn="r"/>
                    <a:tab pos="5778269" algn="r"/>
                    <a:tab pos="6171953" algn="r"/>
                    <a:tab pos="6865664" algn="l"/>
                    <a:tab pos="7024407" algn="l"/>
                    <a:tab pos="7489525" algn="r"/>
                    <a:tab pos="7546673" algn="r"/>
                    <a:tab pos="8178473" algn="r"/>
                    <a:tab pos="8288007" algn="r"/>
                  </a:tabLs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DDA3839-9E43-AE41-0FAD-39AA5984AD7F}"/>
                  </a:ext>
                </a:extLst>
              </p:cNvPr>
              <p:cNvSpPr txBox="1"/>
              <p:nvPr/>
            </p:nvSpPr>
            <p:spPr>
              <a:xfrm>
                <a:off x="7811026" y="6274136"/>
                <a:ext cx="782348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000" b="1" dirty="0">
                    <a:solidFill>
                      <a:schemeClr val="tx2"/>
                    </a:solidFill>
                  </a:rPr>
                  <a:t>Timeline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596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3083-2768-5D96-FA33-C6A774F9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Portfolio Management?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1F953CF-CD3B-7704-A12E-E5632EDF76FF}"/>
              </a:ext>
            </a:extLst>
          </p:cNvPr>
          <p:cNvGrpSpPr/>
          <p:nvPr/>
        </p:nvGrpSpPr>
        <p:grpSpPr>
          <a:xfrm>
            <a:off x="565035" y="1169808"/>
            <a:ext cx="11061930" cy="3531944"/>
            <a:chOff x="431324" y="1816781"/>
            <a:chExt cx="11061930" cy="353194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C28C85A-D8F0-A9F9-6432-BAD25B466B9E}"/>
                </a:ext>
              </a:extLst>
            </p:cNvPr>
            <p:cNvGrpSpPr/>
            <p:nvPr/>
          </p:nvGrpSpPr>
          <p:grpSpPr>
            <a:xfrm>
              <a:off x="431324" y="2964439"/>
              <a:ext cx="11061930" cy="2384286"/>
              <a:chOff x="431324" y="2964439"/>
              <a:chExt cx="11061930" cy="23842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80F286B-1C1B-F4D0-BF5B-98FE10973CE6}"/>
                  </a:ext>
                </a:extLst>
              </p:cNvPr>
              <p:cNvSpPr/>
              <p:nvPr/>
            </p:nvSpPr>
            <p:spPr>
              <a:xfrm>
                <a:off x="2224176" y="2964439"/>
                <a:ext cx="1828800" cy="6400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Operations</a:t>
                </a:r>
              </a:p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Portfolios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62EF43A-5AA2-04C1-D003-875D4782BBEA}"/>
                  </a:ext>
                </a:extLst>
              </p:cNvPr>
              <p:cNvSpPr/>
              <p:nvPr/>
            </p:nvSpPr>
            <p:spPr>
              <a:xfrm>
                <a:off x="7914010" y="2964439"/>
                <a:ext cx="1828800" cy="6400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Strategic</a:t>
                </a:r>
              </a:p>
              <a:p>
                <a:pPr algn="ctr"/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Portfolios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FC98670-38BA-7994-9F67-93EB233EEECC}"/>
                  </a:ext>
                </a:extLst>
              </p:cNvPr>
              <p:cNvGrpSpPr/>
              <p:nvPr/>
            </p:nvGrpSpPr>
            <p:grpSpPr>
              <a:xfrm>
                <a:off x="431324" y="3999957"/>
                <a:ext cx="5414505" cy="1348768"/>
                <a:chOff x="431324" y="4353639"/>
                <a:chExt cx="5414505" cy="1348768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68B2FFE3-0920-E1B4-F1F2-854A8EFC42C9}"/>
                    </a:ext>
                  </a:extLst>
                </p:cNvPr>
                <p:cNvSpPr/>
                <p:nvPr/>
              </p:nvSpPr>
              <p:spPr>
                <a:xfrm>
                  <a:off x="1263774" y="4353639"/>
                  <a:ext cx="1371600" cy="4572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PRT 1.1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E019ABB-FCD2-C7B5-CD61-6529FE863B99}"/>
                    </a:ext>
                  </a:extLst>
                </p:cNvPr>
                <p:cNvGrpSpPr/>
                <p:nvPr/>
              </p:nvGrpSpPr>
              <p:grpSpPr>
                <a:xfrm>
                  <a:off x="431324" y="5245207"/>
                  <a:ext cx="3036500" cy="457200"/>
                  <a:chOff x="431324" y="5245207"/>
                  <a:chExt cx="3036500" cy="457200"/>
                </a:xfrm>
              </p:grpSpPr>
              <p:sp>
                <p:nvSpPr>
                  <p:cNvPr id="3" name="Rectangle: Rounded Corners 2">
                    <a:extLst>
                      <a:ext uri="{FF2B5EF4-FFF2-40B4-BE49-F238E27FC236}">
                        <a16:creationId xmlns:a16="http://schemas.microsoft.com/office/drawing/2014/main" id="{2600B9CB-3391-05B1-9E2A-44166B89DC3D}"/>
                      </a:ext>
                    </a:extLst>
                  </p:cNvPr>
                  <p:cNvSpPr/>
                  <p:nvPr/>
                </p:nvSpPr>
                <p:spPr>
                  <a:xfrm>
                    <a:off x="431324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1.11</a:t>
                    </a:r>
                  </a:p>
                </p:txBody>
              </p:sp>
              <p:sp>
                <p:nvSpPr>
                  <p:cNvPr id="8" name="Rectangle: Rounded Corners 7">
                    <a:extLst>
                      <a:ext uri="{FF2B5EF4-FFF2-40B4-BE49-F238E27FC236}">
                        <a16:creationId xmlns:a16="http://schemas.microsoft.com/office/drawing/2014/main" id="{E59C6BBB-F30C-61DE-B89F-163F2C9ACD9A}"/>
                      </a:ext>
                    </a:extLst>
                  </p:cNvPr>
                  <p:cNvSpPr/>
                  <p:nvPr/>
                </p:nvSpPr>
                <p:spPr>
                  <a:xfrm>
                    <a:off x="1492374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1.12</a:t>
                    </a:r>
                  </a:p>
                </p:txBody>
              </p:sp>
              <p:sp>
                <p:nvSpPr>
                  <p:cNvPr id="9" name="Rectangle: Rounded Corners 8">
                    <a:extLst>
                      <a:ext uri="{FF2B5EF4-FFF2-40B4-BE49-F238E27FC236}">
                        <a16:creationId xmlns:a16="http://schemas.microsoft.com/office/drawing/2014/main" id="{DC62B846-4EF2-7ACD-2747-340C14303C5F}"/>
                      </a:ext>
                    </a:extLst>
                  </p:cNvPr>
                  <p:cNvSpPr/>
                  <p:nvPr/>
                </p:nvSpPr>
                <p:spPr>
                  <a:xfrm>
                    <a:off x="2553424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1.13</a:t>
                    </a:r>
                  </a:p>
                </p:txBody>
              </p:sp>
            </p:grp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C7D818AC-85B8-0F44-3F1A-F00FA2998ADC}"/>
                    </a:ext>
                  </a:extLst>
                </p:cNvPr>
                <p:cNvSpPr/>
                <p:nvPr/>
              </p:nvSpPr>
              <p:spPr>
                <a:xfrm>
                  <a:off x="4245629" y="4353639"/>
                  <a:ext cx="1371600" cy="4572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PRT 1.2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E6B7F95-1C69-27E5-4F65-77061E74BD25}"/>
                    </a:ext>
                  </a:extLst>
                </p:cNvPr>
                <p:cNvGrpSpPr/>
                <p:nvPr/>
              </p:nvGrpSpPr>
              <p:grpSpPr>
                <a:xfrm>
                  <a:off x="3870379" y="5245207"/>
                  <a:ext cx="1975450" cy="457200"/>
                  <a:chOff x="3870379" y="5245207"/>
                  <a:chExt cx="1975450" cy="457200"/>
                </a:xfrm>
              </p:grpSpPr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09EC9CE8-E747-67DD-E8D3-FBEDABB48354}"/>
                      </a:ext>
                    </a:extLst>
                  </p:cNvPr>
                  <p:cNvSpPr/>
                  <p:nvPr/>
                </p:nvSpPr>
                <p:spPr>
                  <a:xfrm>
                    <a:off x="3870379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1.21</a:t>
                    </a:r>
                  </a:p>
                </p:txBody>
              </p:sp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92215F63-5777-3A9B-1613-3DC1AA4143CE}"/>
                      </a:ext>
                    </a:extLst>
                  </p:cNvPr>
                  <p:cNvSpPr/>
                  <p:nvPr/>
                </p:nvSpPr>
                <p:spPr>
                  <a:xfrm>
                    <a:off x="4931429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1.22</a:t>
                    </a:r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5710CB1-0D25-4E49-893C-ED94625B2FA9}"/>
                  </a:ext>
                </a:extLst>
              </p:cNvPr>
              <p:cNvGrpSpPr/>
              <p:nvPr/>
            </p:nvGrpSpPr>
            <p:grpSpPr>
              <a:xfrm>
                <a:off x="6163566" y="3999957"/>
                <a:ext cx="5329688" cy="1348768"/>
                <a:chOff x="6163566" y="4353639"/>
                <a:chExt cx="5329688" cy="1348768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6F5AD12-8072-64A4-E062-53B506091129}"/>
                    </a:ext>
                  </a:extLst>
                </p:cNvPr>
                <p:cNvGrpSpPr/>
                <p:nvPr/>
              </p:nvGrpSpPr>
              <p:grpSpPr>
                <a:xfrm>
                  <a:off x="8456754" y="5245207"/>
                  <a:ext cx="3036500" cy="457200"/>
                  <a:chOff x="8456754" y="5245207"/>
                  <a:chExt cx="3036500" cy="457200"/>
                </a:xfrm>
              </p:grpSpPr>
              <p:sp>
                <p:nvSpPr>
                  <p:cNvPr id="14" name="Rectangle: Rounded Corners 13">
                    <a:extLst>
                      <a:ext uri="{FF2B5EF4-FFF2-40B4-BE49-F238E27FC236}">
                        <a16:creationId xmlns:a16="http://schemas.microsoft.com/office/drawing/2014/main" id="{6FFB010A-C742-5226-86DA-768AECAC6BDC}"/>
                      </a:ext>
                    </a:extLst>
                  </p:cNvPr>
                  <p:cNvSpPr/>
                  <p:nvPr/>
                </p:nvSpPr>
                <p:spPr>
                  <a:xfrm>
                    <a:off x="8456754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2.21</a:t>
                    </a:r>
                  </a:p>
                </p:txBody>
              </p:sp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1D013D18-C473-53A9-FA08-C69E49D60A5F}"/>
                      </a:ext>
                    </a:extLst>
                  </p:cNvPr>
                  <p:cNvSpPr/>
                  <p:nvPr/>
                </p:nvSpPr>
                <p:spPr>
                  <a:xfrm>
                    <a:off x="9517804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2.22</a:t>
                    </a:r>
                  </a:p>
                </p:txBody>
              </p:sp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ABFDE5EB-E63E-2C80-06F0-3084274A1ADD}"/>
                      </a:ext>
                    </a:extLst>
                  </p:cNvPr>
                  <p:cNvSpPr/>
                  <p:nvPr/>
                </p:nvSpPr>
                <p:spPr>
                  <a:xfrm>
                    <a:off x="10578854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2.23</a:t>
                    </a: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4FA95CE-B5BF-F14C-0171-A42BDABDDF8D}"/>
                    </a:ext>
                  </a:extLst>
                </p:cNvPr>
                <p:cNvGrpSpPr/>
                <p:nvPr/>
              </p:nvGrpSpPr>
              <p:grpSpPr>
                <a:xfrm>
                  <a:off x="6163566" y="5245207"/>
                  <a:ext cx="1975450" cy="457200"/>
                  <a:chOff x="6163566" y="5245207"/>
                  <a:chExt cx="1975450" cy="457200"/>
                </a:xfrm>
              </p:grpSpPr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2935CBAC-19AC-4D8A-1576-0F03DAF9777F}"/>
                      </a:ext>
                    </a:extLst>
                  </p:cNvPr>
                  <p:cNvSpPr/>
                  <p:nvPr/>
                </p:nvSpPr>
                <p:spPr>
                  <a:xfrm>
                    <a:off x="6163566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2.11</a:t>
                    </a:r>
                  </a:p>
                </p:txBody>
              </p:sp>
              <p:sp>
                <p:nvSpPr>
                  <p:cNvPr id="22" name="Rectangle: Rounded Corners 21">
                    <a:extLst>
                      <a:ext uri="{FF2B5EF4-FFF2-40B4-BE49-F238E27FC236}">
                        <a16:creationId xmlns:a16="http://schemas.microsoft.com/office/drawing/2014/main" id="{BEA25614-C33C-7784-BBC7-203DAE725B3D}"/>
                      </a:ext>
                    </a:extLst>
                  </p:cNvPr>
                  <p:cNvSpPr/>
                  <p:nvPr/>
                </p:nvSpPr>
                <p:spPr>
                  <a:xfrm>
                    <a:off x="7224616" y="5245207"/>
                    <a:ext cx="914400" cy="4572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PRJ 2.12</a:t>
                    </a:r>
                  </a:p>
                </p:txBody>
              </p:sp>
            </p:grp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70459BB-5261-A246-001C-AA380865328B}"/>
                    </a:ext>
                  </a:extLst>
                </p:cNvPr>
                <p:cNvSpPr/>
                <p:nvPr/>
              </p:nvSpPr>
              <p:spPr>
                <a:xfrm>
                  <a:off x="6465491" y="4353639"/>
                  <a:ext cx="1371600" cy="4572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PRT 2.1</a:t>
                  </a: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F5749003-7C57-0D9F-600D-FE9634580DD7}"/>
                    </a:ext>
                  </a:extLst>
                </p:cNvPr>
                <p:cNvSpPr/>
                <p:nvPr/>
              </p:nvSpPr>
              <p:spPr>
                <a:xfrm>
                  <a:off x="9289204" y="4353639"/>
                  <a:ext cx="1371600" cy="4572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PRT 2.2</a:t>
                  </a:r>
                </a:p>
              </p:txBody>
            </p:sp>
          </p:grpSp>
          <p:cxnSp>
            <p:nvCxnSpPr>
              <p:cNvPr id="30" name="Connector: Elbow 29">
                <a:extLst>
                  <a:ext uri="{FF2B5EF4-FFF2-40B4-BE49-F238E27FC236}">
                    <a16:creationId xmlns:a16="http://schemas.microsoft.com/office/drawing/2014/main" id="{246AFC4A-09CA-058A-49BB-1384C6213F11}"/>
                  </a:ext>
                </a:extLst>
              </p:cNvPr>
              <p:cNvCxnSpPr>
                <a:stCxn id="3" idx="0"/>
                <a:endCxn id="4" idx="2"/>
              </p:cNvCxnSpPr>
              <p:nvPr/>
            </p:nvCxnSpPr>
            <p:spPr>
              <a:xfrm rot="5400000" flipH="1" flipV="1">
                <a:off x="1201865" y="4143816"/>
                <a:ext cx="434368" cy="1061050"/>
              </a:xfrm>
              <a:prstGeom prst="bentConnector3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or: Elbow 30">
                <a:extLst>
                  <a:ext uri="{FF2B5EF4-FFF2-40B4-BE49-F238E27FC236}">
                    <a16:creationId xmlns:a16="http://schemas.microsoft.com/office/drawing/2014/main" id="{BFCAE122-D5BB-FD69-59BC-C1CA6A5606B4}"/>
                  </a:ext>
                </a:extLst>
              </p:cNvPr>
              <p:cNvCxnSpPr>
                <a:cxnSpLocks/>
                <a:stCxn id="8" idx="0"/>
                <a:endCxn id="4" idx="2"/>
              </p:cNvCxnSpPr>
              <p:nvPr/>
            </p:nvCxnSpPr>
            <p:spPr>
              <a:xfrm rot="5400000" flipH="1" flipV="1">
                <a:off x="1732390" y="4674341"/>
                <a:ext cx="434368" cy="1270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8A2C5E8A-2021-1AD9-BEBB-FBAD9E63F59F}"/>
                  </a:ext>
                </a:extLst>
              </p:cNvPr>
              <p:cNvCxnSpPr>
                <a:cxnSpLocks/>
                <a:stCxn id="9" idx="0"/>
                <a:endCxn id="4" idx="2"/>
              </p:cNvCxnSpPr>
              <p:nvPr/>
            </p:nvCxnSpPr>
            <p:spPr>
              <a:xfrm rot="16200000" flipV="1">
                <a:off x="2262915" y="4143816"/>
                <a:ext cx="434368" cy="106105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E3D2BE5D-9DCA-53D1-9BF5-9909BD668B4A}"/>
                  </a:ext>
                </a:extLst>
              </p:cNvPr>
              <p:cNvCxnSpPr>
                <a:cxnSpLocks/>
                <a:stCxn id="11" idx="0"/>
                <a:endCxn id="10" idx="2"/>
              </p:cNvCxnSpPr>
              <p:nvPr/>
            </p:nvCxnSpPr>
            <p:spPr>
              <a:xfrm rot="5400000" flipH="1" flipV="1">
                <a:off x="4412320" y="4372416"/>
                <a:ext cx="434368" cy="60385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E0910FF6-FB90-63C4-696B-B9AF6653D73D}"/>
                  </a:ext>
                </a:extLst>
              </p:cNvPr>
              <p:cNvCxnSpPr>
                <a:cxnSpLocks/>
                <a:stCxn id="12" idx="0"/>
                <a:endCxn id="10" idx="2"/>
              </p:cNvCxnSpPr>
              <p:nvPr/>
            </p:nvCxnSpPr>
            <p:spPr>
              <a:xfrm rot="16200000" flipV="1">
                <a:off x="4942845" y="4445741"/>
                <a:ext cx="434368" cy="45720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49B2E6CE-4126-E131-C8DF-46792D69A2DC}"/>
                  </a:ext>
                </a:extLst>
              </p:cNvPr>
              <p:cNvCxnSpPr>
                <a:cxnSpLocks/>
                <a:stCxn id="4" idx="0"/>
                <a:endCxn id="6" idx="2"/>
              </p:cNvCxnSpPr>
              <p:nvPr/>
            </p:nvCxnSpPr>
            <p:spPr>
              <a:xfrm rot="5400000" flipH="1" flipV="1">
                <a:off x="2346356" y="3207737"/>
                <a:ext cx="395438" cy="1189002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D6928A8D-C3E2-B258-27D6-DAFB538131EA}"/>
                  </a:ext>
                </a:extLst>
              </p:cNvPr>
              <p:cNvCxnSpPr>
                <a:cxnSpLocks/>
                <a:stCxn id="10" idx="0"/>
                <a:endCxn id="6" idx="2"/>
              </p:cNvCxnSpPr>
              <p:nvPr/>
            </p:nvCxnSpPr>
            <p:spPr>
              <a:xfrm rot="16200000" flipV="1">
                <a:off x="3837284" y="2905811"/>
                <a:ext cx="395438" cy="1792853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C05D26EF-AF01-641E-CF50-037C8400BF69}"/>
                  </a:ext>
                </a:extLst>
              </p:cNvPr>
              <p:cNvCxnSpPr>
                <a:cxnSpLocks/>
                <a:stCxn id="21" idx="0"/>
                <a:endCxn id="23" idx="2"/>
              </p:cNvCxnSpPr>
              <p:nvPr/>
            </p:nvCxnSpPr>
            <p:spPr>
              <a:xfrm rot="5400000" flipH="1" flipV="1">
                <a:off x="6668844" y="4409079"/>
                <a:ext cx="434368" cy="53052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2DBE4CBF-0A21-AFE7-865C-CA62FDF6F056}"/>
                  </a:ext>
                </a:extLst>
              </p:cNvPr>
              <p:cNvCxnSpPr>
                <a:cxnSpLocks/>
                <a:stCxn id="22" idx="0"/>
                <a:endCxn id="23" idx="2"/>
              </p:cNvCxnSpPr>
              <p:nvPr/>
            </p:nvCxnSpPr>
            <p:spPr>
              <a:xfrm rot="16200000" flipV="1">
                <a:off x="7199370" y="4409078"/>
                <a:ext cx="434368" cy="53052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A3874265-0016-3052-B656-6503320632C8}"/>
                  </a:ext>
                </a:extLst>
              </p:cNvPr>
              <p:cNvCxnSpPr>
                <a:cxnSpLocks/>
                <a:stCxn id="14" idx="0"/>
                <a:endCxn id="24" idx="2"/>
              </p:cNvCxnSpPr>
              <p:nvPr/>
            </p:nvCxnSpPr>
            <p:spPr>
              <a:xfrm rot="5400000" flipH="1" flipV="1">
                <a:off x="9227295" y="4143816"/>
                <a:ext cx="434368" cy="106105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or: Elbow 64">
                <a:extLst>
                  <a:ext uri="{FF2B5EF4-FFF2-40B4-BE49-F238E27FC236}">
                    <a16:creationId xmlns:a16="http://schemas.microsoft.com/office/drawing/2014/main" id="{E0051FD3-A1C4-DB28-A0EA-2913FDA822F1}"/>
                  </a:ext>
                </a:extLst>
              </p:cNvPr>
              <p:cNvCxnSpPr>
                <a:cxnSpLocks/>
                <a:stCxn id="15" idx="0"/>
                <a:endCxn id="24" idx="2"/>
              </p:cNvCxnSpPr>
              <p:nvPr/>
            </p:nvCxnSpPr>
            <p:spPr>
              <a:xfrm rot="5400000" flipH="1" flipV="1">
                <a:off x="9757820" y="4674341"/>
                <a:ext cx="434368" cy="1270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7891BBA2-9E56-6408-1B99-0F62022798AF}"/>
                  </a:ext>
                </a:extLst>
              </p:cNvPr>
              <p:cNvCxnSpPr>
                <a:cxnSpLocks/>
                <a:stCxn id="16" idx="0"/>
                <a:endCxn id="24" idx="2"/>
              </p:cNvCxnSpPr>
              <p:nvPr/>
            </p:nvCxnSpPr>
            <p:spPr>
              <a:xfrm rot="16200000" flipV="1">
                <a:off x="10288345" y="4143816"/>
                <a:ext cx="434368" cy="106105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or: Elbow 70">
                <a:extLst>
                  <a:ext uri="{FF2B5EF4-FFF2-40B4-BE49-F238E27FC236}">
                    <a16:creationId xmlns:a16="http://schemas.microsoft.com/office/drawing/2014/main" id="{CB957ACF-EBB8-6AC9-4826-FE8E6EF45C04}"/>
                  </a:ext>
                </a:extLst>
              </p:cNvPr>
              <p:cNvCxnSpPr>
                <a:cxnSpLocks/>
                <a:stCxn id="24" idx="0"/>
                <a:endCxn id="7" idx="2"/>
              </p:cNvCxnSpPr>
              <p:nvPr/>
            </p:nvCxnSpPr>
            <p:spPr>
              <a:xfrm rot="16200000" flipV="1">
                <a:off x="9203988" y="3228941"/>
                <a:ext cx="395438" cy="114659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or: Elbow 73">
                <a:extLst>
                  <a:ext uri="{FF2B5EF4-FFF2-40B4-BE49-F238E27FC236}">
                    <a16:creationId xmlns:a16="http://schemas.microsoft.com/office/drawing/2014/main" id="{47B483F4-1C90-D2AD-BB1C-23B6867A19F2}"/>
                  </a:ext>
                </a:extLst>
              </p:cNvPr>
              <p:cNvCxnSpPr>
                <a:cxnSpLocks/>
                <a:stCxn id="23" idx="0"/>
                <a:endCxn id="7" idx="2"/>
              </p:cNvCxnSpPr>
              <p:nvPr/>
            </p:nvCxnSpPr>
            <p:spPr>
              <a:xfrm rot="5400000" flipH="1" flipV="1">
                <a:off x="7792131" y="2963679"/>
                <a:ext cx="395438" cy="167711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DD0960A-57F3-C1EE-AD0C-7A2D1538EF61}"/>
                </a:ext>
              </a:extLst>
            </p:cNvPr>
            <p:cNvSpPr/>
            <p:nvPr/>
          </p:nvSpPr>
          <p:spPr>
            <a:xfrm>
              <a:off x="5047889" y="1816781"/>
              <a:ext cx="1828800" cy="64008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Corporate Portfolio</a:t>
              </a:r>
            </a:p>
          </p:txBody>
        </p: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B1462BCD-66D4-CF8F-7701-2DFF0641D91D}"/>
                </a:ext>
              </a:extLst>
            </p:cNvPr>
            <p:cNvCxnSpPr>
              <a:cxnSpLocks/>
              <a:stCxn id="7" idx="0"/>
              <a:endCxn id="77" idx="2"/>
            </p:cNvCxnSpPr>
            <p:nvPr/>
          </p:nvCxnSpPr>
          <p:spPr>
            <a:xfrm rot="16200000" flipV="1">
              <a:off x="7141561" y="1277589"/>
              <a:ext cx="507578" cy="286612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F6D2BC15-A9CB-915C-F974-403A4414C052}"/>
                </a:ext>
              </a:extLst>
            </p:cNvPr>
            <p:cNvCxnSpPr>
              <a:cxnSpLocks/>
              <a:stCxn id="6" idx="0"/>
              <a:endCxn id="77" idx="2"/>
            </p:cNvCxnSpPr>
            <p:nvPr/>
          </p:nvCxnSpPr>
          <p:spPr>
            <a:xfrm rot="5400000" flipH="1" flipV="1">
              <a:off x="4296643" y="1298794"/>
              <a:ext cx="507578" cy="282371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776FEF3B-3B33-83FF-066D-124756B2BC12}"/>
              </a:ext>
            </a:extLst>
          </p:cNvPr>
          <p:cNvSpPr/>
          <p:nvPr/>
        </p:nvSpPr>
        <p:spPr>
          <a:xfrm>
            <a:off x="1548443" y="4830792"/>
            <a:ext cx="4114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&amp; Templates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9862FEF-744F-0242-730F-3E6F3B37D741}"/>
              </a:ext>
            </a:extLst>
          </p:cNvPr>
          <p:cNvSpPr/>
          <p:nvPr/>
        </p:nvSpPr>
        <p:spPr>
          <a:xfrm>
            <a:off x="5663243" y="4830792"/>
            <a:ext cx="4114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Member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365562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2355094-5696-F427-3AFA-8C9CD5749772}"/>
              </a:ext>
            </a:extLst>
          </p:cNvPr>
          <p:cNvGrpSpPr/>
          <p:nvPr/>
        </p:nvGrpSpPr>
        <p:grpSpPr>
          <a:xfrm>
            <a:off x="703383" y="1199347"/>
            <a:ext cx="9144000" cy="4789978"/>
            <a:chOff x="1471131" y="1199347"/>
            <a:chExt cx="9144000" cy="47899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56C63E-3F4F-A1AF-08E7-B12966807DC7}"/>
                </a:ext>
              </a:extLst>
            </p:cNvPr>
            <p:cNvSpPr txBox="1"/>
            <p:nvPr/>
          </p:nvSpPr>
          <p:spPr>
            <a:xfrm>
              <a:off x="1471131" y="119934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…Value for Shareholders…</a:t>
              </a:r>
              <a:endPara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Kaplan, R. S., &amp; Norton, D. P. (2004). Strategy Maps. Harvard Business School Press.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DF5790-0424-6885-9ABB-09F29326DDFD}"/>
                </a:ext>
              </a:extLst>
            </p:cNvPr>
            <p:cNvSpPr txBox="1"/>
            <p:nvPr/>
          </p:nvSpPr>
          <p:spPr>
            <a:xfrm>
              <a:off x="1471131" y="1991143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…Competitive Advantage…</a:t>
              </a:r>
              <a:endPara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Pearce II, J. A., &amp; de Kluyver, C. A. (2015). Strategic Management. Business Expert Press.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786728-D074-06FC-772B-137DE5AE3E05}"/>
                </a:ext>
              </a:extLst>
            </p:cNvPr>
            <p:cNvSpPr txBox="1"/>
            <p:nvPr/>
          </p:nvSpPr>
          <p:spPr>
            <a:xfrm>
              <a:off x="1471131" y="2782939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…Superior Performance Relative to Competitors…</a:t>
              </a:r>
              <a:endPara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Rothaermel, F. T. (2017). Strategic Management. McGraw Hill.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C1C5D0-8951-50E4-8E0C-96D799DCE452}"/>
                </a:ext>
              </a:extLst>
            </p:cNvPr>
            <p:cNvSpPr txBox="1"/>
            <p:nvPr/>
          </p:nvSpPr>
          <p:spPr>
            <a:xfrm>
              <a:off x="1471131" y="3574735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…How a  Business is  Going  to  Compete…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Porter, M. (1980). Competitive Strategy. The Free Press.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2F90FD-0A22-735C-8316-672A01DFDBEA}"/>
                </a:ext>
              </a:extLst>
            </p:cNvPr>
            <p:cNvSpPr txBox="1"/>
            <p:nvPr/>
          </p:nvSpPr>
          <p:spPr>
            <a:xfrm>
              <a:off x="1471131" y="4366531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…Plan for Achieving Goals  and Objectives…</a:t>
              </a:r>
              <a:r>
                <a: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Nickols, F. (2008). Strategy, Strategic Management, Strategic Planning, and Strategic Thinking.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AEA3AC-0136-B727-42BD-3CAB1AFE1D55}"/>
                </a:ext>
              </a:extLst>
            </p:cNvPr>
            <p:cNvSpPr txBox="1"/>
            <p:nvPr/>
          </p:nvSpPr>
          <p:spPr>
            <a:xfrm>
              <a:off x="1471131" y="5158328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…Building Capabilities &amp; Competencies…</a:t>
              </a:r>
              <a:r>
                <a: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Gerald Jeffs, Strategy &amp; Project Management Professional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0AD3D1DC-751F-AD11-F319-51A82D83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Strategy?</a:t>
            </a:r>
          </a:p>
        </p:txBody>
      </p:sp>
    </p:spTree>
    <p:extLst>
      <p:ext uri="{BB962C8B-B14F-4D97-AF65-F5344CB8AC3E}">
        <p14:creationId xmlns:p14="http://schemas.microsoft.com/office/powerpoint/2010/main" val="374752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AC43-0E61-BD4F-B155-0778F72E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Strategy Management?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12E47AA-BA78-0F52-C7A9-7DDEDD2DA58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216" y="868630"/>
            <a:ext cx="11217275" cy="3730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Management, Planning, Controlling, and Adjusting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0F53D7-833D-9D53-591E-BB11A8DA6120}"/>
              </a:ext>
            </a:extLst>
          </p:cNvPr>
          <p:cNvGrpSpPr/>
          <p:nvPr/>
        </p:nvGrpSpPr>
        <p:grpSpPr>
          <a:xfrm>
            <a:off x="338790" y="1588439"/>
            <a:ext cx="11432884" cy="4186539"/>
            <a:chOff x="243904" y="1424539"/>
            <a:chExt cx="11432884" cy="418653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6FCF3A-0E80-323E-19D4-77749F55922E}"/>
                </a:ext>
              </a:extLst>
            </p:cNvPr>
            <p:cNvGrpSpPr/>
            <p:nvPr/>
          </p:nvGrpSpPr>
          <p:grpSpPr>
            <a:xfrm>
              <a:off x="243904" y="1424539"/>
              <a:ext cx="5587044" cy="4186539"/>
              <a:chOff x="243904" y="1424539"/>
              <a:chExt cx="5587044" cy="418653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206829E-DB8B-DC5B-5341-9627EE4C0E94}"/>
                  </a:ext>
                </a:extLst>
              </p:cNvPr>
              <p:cNvGrpSpPr/>
              <p:nvPr/>
            </p:nvGrpSpPr>
            <p:grpSpPr>
              <a:xfrm>
                <a:off x="243904" y="1424539"/>
                <a:ext cx="5587044" cy="914400"/>
                <a:chOff x="243904" y="1424539"/>
                <a:chExt cx="5587044" cy="914400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66864E2-153C-4C08-A6FC-751025A792A6}"/>
                    </a:ext>
                  </a:extLst>
                </p:cNvPr>
                <p:cNvSpPr/>
                <p:nvPr/>
              </p:nvSpPr>
              <p:spPr>
                <a:xfrm>
                  <a:off x="243904" y="1424539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Markets Served</a:t>
                  </a:r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1ABBBBD4-10EA-9D15-5B78-EF4075606A4E}"/>
                    </a:ext>
                  </a:extLst>
                </p:cNvPr>
                <p:cNvSpPr/>
                <p:nvPr/>
              </p:nvSpPr>
              <p:spPr>
                <a:xfrm>
                  <a:off x="2173348" y="1424539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Value Proposition to Market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Market Potential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Entry into Market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23BE001-E1FC-302C-7EC9-F43FB294096C}"/>
                  </a:ext>
                </a:extLst>
              </p:cNvPr>
              <p:cNvGrpSpPr/>
              <p:nvPr/>
            </p:nvGrpSpPr>
            <p:grpSpPr>
              <a:xfrm>
                <a:off x="243904" y="2515252"/>
                <a:ext cx="5587044" cy="914400"/>
                <a:chOff x="243904" y="2515252"/>
                <a:chExt cx="5587044" cy="914400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88B0282-66DB-CCC8-017F-8946D6BBA95A}"/>
                    </a:ext>
                  </a:extLst>
                </p:cNvPr>
                <p:cNvSpPr/>
                <p:nvPr/>
              </p:nvSpPr>
              <p:spPr>
                <a:xfrm>
                  <a:off x="243904" y="2515252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Organization Alignment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060E698-91B6-09B8-F97D-4EBF8E82AA3B}"/>
                    </a:ext>
                  </a:extLst>
                </p:cNvPr>
                <p:cNvSpPr/>
                <p:nvPr/>
              </p:nvSpPr>
              <p:spPr>
                <a:xfrm>
                  <a:off x="2173348" y="2515252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Impacted Stakeholders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Organizational Capability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Organizational Motivation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13134FD-A48D-D12D-F47A-BF948FC45588}"/>
                  </a:ext>
                </a:extLst>
              </p:cNvPr>
              <p:cNvGrpSpPr/>
              <p:nvPr/>
            </p:nvGrpSpPr>
            <p:grpSpPr>
              <a:xfrm>
                <a:off x="243904" y="3605965"/>
                <a:ext cx="5587044" cy="914400"/>
                <a:chOff x="243904" y="3605965"/>
                <a:chExt cx="5587044" cy="914400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CCC20BDF-614B-0D33-3AC4-E5673C0279DE}"/>
                    </a:ext>
                  </a:extLst>
                </p:cNvPr>
                <p:cNvSpPr/>
                <p:nvPr/>
              </p:nvSpPr>
              <p:spPr>
                <a:xfrm>
                  <a:off x="243904" y="3605965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Prioritizations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2ED1608-B94C-6C38-EC51-6FC8A6A55C4E}"/>
                    </a:ext>
                  </a:extLst>
                </p:cNvPr>
                <p:cNvSpPr/>
                <p:nvPr/>
              </p:nvSpPr>
              <p:spPr>
                <a:xfrm>
                  <a:off x="2173348" y="3605965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Strategic Portfolio Pipeline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Competing Forces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Decision Making Authorities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A41A5E4-5552-53D2-6501-826AA4475A1E}"/>
                  </a:ext>
                </a:extLst>
              </p:cNvPr>
              <p:cNvGrpSpPr/>
              <p:nvPr/>
            </p:nvGrpSpPr>
            <p:grpSpPr>
              <a:xfrm>
                <a:off x="243904" y="4696678"/>
                <a:ext cx="5587044" cy="914400"/>
                <a:chOff x="243904" y="4696678"/>
                <a:chExt cx="5587044" cy="914400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C52D0A44-3F25-DEBD-E206-C3596BE02BCD}"/>
                    </a:ext>
                  </a:extLst>
                </p:cNvPr>
                <p:cNvSpPr/>
                <p:nvPr/>
              </p:nvSpPr>
              <p:spPr>
                <a:xfrm>
                  <a:off x="243904" y="4696678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Measurements</a:t>
                  </a: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54C4F1E-2EFA-67A6-83E5-4240C2DBC128}"/>
                    </a:ext>
                  </a:extLst>
                </p:cNvPr>
                <p:cNvSpPr/>
                <p:nvPr/>
              </p:nvSpPr>
              <p:spPr>
                <a:xfrm>
                  <a:off x="2173348" y="4696678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Success Factors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Leading &amp; Lagging Indicators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Quantitative vs. Qualitative</a:t>
                  </a: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151D72-DF0D-374F-CD5A-5AE85CCA7995}"/>
                </a:ext>
              </a:extLst>
            </p:cNvPr>
            <p:cNvGrpSpPr/>
            <p:nvPr/>
          </p:nvGrpSpPr>
          <p:grpSpPr>
            <a:xfrm>
              <a:off x="6089744" y="1424539"/>
              <a:ext cx="5587044" cy="4186539"/>
              <a:chOff x="6210508" y="1424539"/>
              <a:chExt cx="5587044" cy="418653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6F5F1D5-7C5D-BB7E-8A0E-3F52DF072C1A}"/>
                  </a:ext>
                </a:extLst>
              </p:cNvPr>
              <p:cNvGrpSpPr/>
              <p:nvPr/>
            </p:nvGrpSpPr>
            <p:grpSpPr>
              <a:xfrm>
                <a:off x="6210508" y="1424539"/>
                <a:ext cx="5587044" cy="914400"/>
                <a:chOff x="6210508" y="1424539"/>
                <a:chExt cx="5587044" cy="914400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15EDE16D-3E9B-B8FC-C304-25F6BCB45251}"/>
                    </a:ext>
                  </a:extLst>
                </p:cNvPr>
                <p:cNvSpPr/>
                <p:nvPr/>
              </p:nvSpPr>
              <p:spPr>
                <a:xfrm>
                  <a:off x="6210508" y="1424539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Resources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9746C20-DF23-608D-D4A8-6ACC2E29487D}"/>
                    </a:ext>
                  </a:extLst>
                </p:cNvPr>
                <p:cNvSpPr/>
                <p:nvPr/>
              </p:nvSpPr>
              <p:spPr>
                <a:xfrm>
                  <a:off x="8139952" y="1424539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Capabilities &amp; Competencies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Bandwidth &amp; Incentives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People, Capital, Financial, etc.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EEDB182-DABB-EE3B-1AE9-B708930BAA16}"/>
                  </a:ext>
                </a:extLst>
              </p:cNvPr>
              <p:cNvGrpSpPr/>
              <p:nvPr/>
            </p:nvGrpSpPr>
            <p:grpSpPr>
              <a:xfrm>
                <a:off x="6210508" y="2515252"/>
                <a:ext cx="5587044" cy="914400"/>
                <a:chOff x="6210508" y="2515252"/>
                <a:chExt cx="5587044" cy="914400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3544B285-C6BB-F5A9-CACA-EAC51844B706}"/>
                    </a:ext>
                  </a:extLst>
                </p:cNvPr>
                <p:cNvSpPr/>
                <p:nvPr/>
              </p:nvSpPr>
              <p:spPr>
                <a:xfrm>
                  <a:off x="6210508" y="2515252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Pivoting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ABC5B80-8B3D-1291-8D99-05A819DEAD5B}"/>
                    </a:ext>
                  </a:extLst>
                </p:cNvPr>
                <p:cNvSpPr/>
                <p:nvPr/>
              </p:nvSpPr>
              <p:spPr>
                <a:xfrm>
                  <a:off x="8139952" y="2515252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Sunk Work &amp; Cost Acceptance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Risk Analysis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Executive Feedback Loop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D499B75-C02A-D655-64A0-3A210163A596}"/>
                  </a:ext>
                </a:extLst>
              </p:cNvPr>
              <p:cNvGrpSpPr/>
              <p:nvPr/>
            </p:nvGrpSpPr>
            <p:grpSpPr>
              <a:xfrm>
                <a:off x="6210508" y="3605965"/>
                <a:ext cx="5587044" cy="914400"/>
                <a:chOff x="6210508" y="3605965"/>
                <a:chExt cx="5587044" cy="914400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ECCEFF29-7033-B409-862C-CA8F3C215C24}"/>
                    </a:ext>
                  </a:extLst>
                </p:cNvPr>
                <p:cNvSpPr/>
                <p:nvPr/>
              </p:nvSpPr>
              <p:spPr>
                <a:xfrm>
                  <a:off x="6210508" y="3605965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Business Modeling</a:t>
                  </a:r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E5BA780B-0D41-051F-2BEB-514560EF4B86}"/>
                    </a:ext>
                  </a:extLst>
                </p:cNvPr>
                <p:cNvSpPr/>
                <p:nvPr/>
              </p:nvSpPr>
              <p:spPr>
                <a:xfrm>
                  <a:off x="8139952" y="3605965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Writing the Story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What, Who, and How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Financial Flows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D808E0A-87D9-B57E-5203-CC35FA0F7366}"/>
                  </a:ext>
                </a:extLst>
              </p:cNvPr>
              <p:cNvGrpSpPr/>
              <p:nvPr/>
            </p:nvGrpSpPr>
            <p:grpSpPr>
              <a:xfrm>
                <a:off x="6210508" y="4696678"/>
                <a:ext cx="5587044" cy="914400"/>
                <a:chOff x="6210508" y="4696678"/>
                <a:chExt cx="5587044" cy="914400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EEC4E8A7-FE95-A0FA-6806-0981360468E8}"/>
                    </a:ext>
                  </a:extLst>
                </p:cNvPr>
                <p:cNvSpPr/>
                <p:nvPr/>
              </p:nvSpPr>
              <p:spPr>
                <a:xfrm>
                  <a:off x="6210508" y="4696678"/>
                  <a:ext cx="1828800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Strategic Mapping</a:t>
                  </a: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174EC398-5CC7-0886-E532-44D86A97EE7A}"/>
                    </a:ext>
                  </a:extLst>
                </p:cNvPr>
                <p:cNvSpPr/>
                <p:nvPr/>
              </p:nvSpPr>
              <p:spPr>
                <a:xfrm>
                  <a:off x="8139952" y="4696678"/>
                  <a:ext cx="3657600" cy="9144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91440" bIns="45720" rtlCol="0" anchor="t"/>
                <a:lstStyle/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Projects Driving Strategy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Impacts of Strategy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Value Returned from Strategy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7545929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C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CC7"/>
      </a:accent6>
      <a:hlink>
        <a:srgbClr val="3F5F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1114</Words>
  <Application>Microsoft Office PowerPoint</Application>
  <PresentationFormat>Widescreen</PresentationFormat>
  <Paragraphs>294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Avenir Next LT Pro</vt:lpstr>
      <vt:lpstr>Bahnschrift</vt:lpstr>
      <vt:lpstr>Calibri</vt:lpstr>
      <vt:lpstr>Wingdings</vt:lpstr>
      <vt:lpstr>MatrixVTI</vt:lpstr>
      <vt:lpstr>Step-One to . . .</vt:lpstr>
      <vt:lpstr>PowerPoint Presentation</vt:lpstr>
      <vt:lpstr>Building a Competency</vt:lpstr>
      <vt:lpstr>PowerPoint Presentation</vt:lpstr>
      <vt:lpstr>Roles, Functions, and Credentials</vt:lpstr>
      <vt:lpstr>What is Project Management?</vt:lpstr>
      <vt:lpstr>What is Portfolio Management?</vt:lpstr>
      <vt:lpstr>What is Strategy?</vt:lpstr>
      <vt:lpstr>What is Strategy Management?</vt:lpstr>
      <vt:lpstr>Types of Strategic Projects &amp; Portfolios</vt:lpstr>
      <vt:lpstr>Needed Skills &amp; Experiences</vt:lpstr>
      <vt:lpstr>A Career of Knowledge and Experience</vt:lpstr>
      <vt:lpstr>PMP® Certification Requirements</vt:lpstr>
      <vt:lpstr>Other Project Management Credentials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and Mission</dc:title>
  <dc:creator>Gerry Jeffs</dc:creator>
  <cp:lastModifiedBy>Gerry Jeffs</cp:lastModifiedBy>
  <cp:revision>116</cp:revision>
  <dcterms:created xsi:type="dcterms:W3CDTF">2024-02-10T16:48:55Z</dcterms:created>
  <dcterms:modified xsi:type="dcterms:W3CDTF">2024-11-04T14:17:13Z</dcterms:modified>
</cp:coreProperties>
</file>