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3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34"/>
  </p:notesMasterIdLst>
  <p:sldIdLst>
    <p:sldId id="256" r:id="rId2"/>
    <p:sldId id="2428" r:id="rId3"/>
    <p:sldId id="2429" r:id="rId4"/>
    <p:sldId id="2430" r:id="rId5"/>
    <p:sldId id="2431" r:id="rId6"/>
    <p:sldId id="2432" r:id="rId7"/>
    <p:sldId id="2440" r:id="rId8"/>
    <p:sldId id="2433" r:id="rId9"/>
    <p:sldId id="2441" r:id="rId10"/>
    <p:sldId id="2442" r:id="rId11"/>
    <p:sldId id="2457" r:id="rId12"/>
    <p:sldId id="2443" r:id="rId13"/>
    <p:sldId id="2444" r:id="rId14"/>
    <p:sldId id="2434" r:id="rId15"/>
    <p:sldId id="2445" r:id="rId16"/>
    <p:sldId id="2446" r:id="rId17"/>
    <p:sldId id="2435" r:id="rId18"/>
    <p:sldId id="2447" r:id="rId19"/>
    <p:sldId id="2458" r:id="rId20"/>
    <p:sldId id="2436" r:id="rId21"/>
    <p:sldId id="2448" r:id="rId22"/>
    <p:sldId id="2450" r:id="rId23"/>
    <p:sldId id="2437" r:id="rId24"/>
    <p:sldId id="2449" r:id="rId25"/>
    <p:sldId id="2453" r:id="rId26"/>
    <p:sldId id="2454" r:id="rId27"/>
    <p:sldId id="2452" r:id="rId28"/>
    <p:sldId id="2439" r:id="rId29"/>
    <p:sldId id="2455" r:id="rId30"/>
    <p:sldId id="2456" r:id="rId31"/>
    <p:sldId id="2451" r:id="rId32"/>
    <p:sldId id="242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1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81786-8C50-414F-9CF5-D60482C3DAC5}" type="datetimeFigureOut">
              <a:rPr lang="en-US" smtClean="0"/>
              <a:t>10/29/2024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3733B-4F4A-4C4E-B670-C041D118FA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996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0666DC1-CD27-4874-9484-9D06C59FE4D0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7579F-F417-47C2-AC03-911CCED02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52" y="447675"/>
            <a:ext cx="8397511" cy="2714625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3E600-28DA-4780-9E00-2E12F74FF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2" y="3602037"/>
            <a:ext cx="8397511" cy="2460625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6F1DC-ADFB-42C9-AB34-FCB38C812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8219-6E45-4D12-B767-46F92D5844D4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99E6D-BBA8-4A15-94DA-DBE8A4FD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03C82-8719-4FAC-94BF-2A91335F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55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blue and black text&#10;&#10;Description automatically generated">
            <a:extLst>
              <a:ext uri="{FF2B5EF4-FFF2-40B4-BE49-F238E27FC236}">
                <a16:creationId xmlns:a16="http://schemas.microsoft.com/office/drawing/2014/main" id="{EBE07A6F-058E-0C90-640C-B685473535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846" y="6016696"/>
            <a:ext cx="18098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7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90AF76DA-8F95-47D9-9EB6-B1EC93437387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1355B14-077B-4BA1-962D-6E97D93FFCCC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30B99F-AC6F-4973-A35E-16C87C38711D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8E41614-9483-47F8-A429-FB0D1C5AA89A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5E91C-3C4F-40A2-BCC6-918D3BED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87234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0F113-1C61-4F74-BD5B-727668BBE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EB228-A180-4DF6-9D5B-2CF86B6B9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87234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13719-D65D-4BAE-97B7-FAE8F399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1C83-1089-48B9-8B65-293D4C236D35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7F5BB-DC3C-45D1-A0D2-05168FEC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44BA3-19DB-4072-9A2C-08C92361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299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0A6909D-DC0B-4221-8140-21E981D896AF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D581C2-F39E-4958-A3F3-BB65AB1C5E66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D77040-27EF-4D2C-8D34-32337B0C8544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1A26D20-69F8-4BBC-98C0-BEB470AB8284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7B6BC-4B2A-4001-9634-47473F82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11519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97D074-2CCB-4AB8-A7A0-7847D3C1E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FB94BD-D906-4213-9F31-1BE17A86F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11519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B8431-70CB-4E9F-8A49-CDFF1855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FE45-CC1E-47DB-8B82-6CF0636FBDB8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2F293-170E-410E-88BF-187A63C5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D93A2-588D-43B5-B6FA-0B7892E6E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87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8A33-CB96-4CB1-9941-753BD082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EB269-70DF-4510-A313-336226558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EA3CC-B2DC-4E87-826C-B885A7E6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30B8-6059-41E5-A5DC-C07A76F5859A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37F52-A7C4-4E21-A12A-02546D47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6031F-5A79-48A7-8EDC-DDD9A9E4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796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188483-96C4-4E9C-AA6A-E70005461AEE}"/>
              </a:ext>
            </a:extLst>
          </p:cNvPr>
          <p:cNvSpPr/>
          <p:nvPr/>
        </p:nvSpPr>
        <p:spPr>
          <a:xfrm>
            <a:off x="9144000" y="0"/>
            <a:ext cx="3048000" cy="6854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4FCD54-7F0B-446E-9998-93E7BD7CE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34222" y="365125"/>
            <a:ext cx="22386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766238-BBF1-4672-BC09-746C6967E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552" y="365125"/>
            <a:ext cx="8374062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F32A5-B67B-45C1-B454-12E9FBE0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0CB7-D16E-4358-B7F4-EA4A24554592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91896-9441-4636-89D5-84E5932A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811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37DFE-7F48-4EB0-83BC-A93F342D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41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9CF16-986E-4D90-AA40-CDB46E23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 descr="A logo with blue and black text&#10;&#10;Description automatically generated">
            <a:extLst>
              <a:ext uri="{FF2B5EF4-FFF2-40B4-BE49-F238E27FC236}">
                <a16:creationId xmlns:a16="http://schemas.microsoft.com/office/drawing/2014/main" id="{23E0736E-44E1-967E-9336-61E98BF05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581" y="5852795"/>
            <a:ext cx="18098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99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66F9FA-E6B8-4CFC-B3F1-0C075546EE33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6F270-B2AA-4935-885F-5924B1F6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10862898" cy="272415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2658E-3D87-4D5A-A602-847153CC4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3695701"/>
            <a:ext cx="10862898" cy="23939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B1D84-A229-45B1-BD42-0DC0CE9F8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8C9C-1ACB-4C84-A002-C7E0E45B937A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4EEF4-D461-49D7-8F24-8BFE2444B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4055A-7488-4646-9E88-692036EA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656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F1F74-ED26-4F8B-BF51-3533D8404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60"/>
            <a:ext cx="11264536" cy="16875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1D2D7-7F18-43E0-9B2E-3FCD83CC8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55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BBB66-EB7D-4F8C-9C78-1D1C88846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16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684E6-393D-4587-AA45-E6734FB4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F2A5-B297-4977-9E5B-4D3050E23689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D8EE0-0333-4ABC-AE18-10DD5071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52369-A8F0-4709-8372-B420A67D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99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1592-4621-4D72-BC2D-F2C439F8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59"/>
            <a:ext cx="10870836" cy="1691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823F5-0A90-4666-BE88-2BE0D0A61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436473"/>
            <a:ext cx="5332026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C6A7C-6260-463D-B3FD-71A07ACD0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552" y="3409051"/>
            <a:ext cx="5332026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F2AF8D-90ED-4512-9423-C91BF73A9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0162" y="2436473"/>
            <a:ext cx="5358285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D838EA-E20D-4CC3-83C2-AFE0DE9F7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0162" y="3409051"/>
            <a:ext cx="5358285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03F8A-08E1-4160-9B7E-E0CA4BF8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7434-4794-409A-9547-04789BA47588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8291AB-3C5C-4BE1-9E50-02F489336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596E64-CD6C-4CF7-8624-FA4AE976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47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562B3-06A0-4F2F-96EC-A062DAE2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FC0095-49F0-4A83-AE8C-9D13E15C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8635-357A-4E3D-B824-A5CEFDB8449C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824898-D4EA-497A-8FC8-43E0D0213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821F6-2C08-450C-A18C-702D7384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72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gradFill>
          <a:gsLst>
            <a:gs pos="0">
              <a:schemeClr val="tx1">
                <a:lumMod val="50000"/>
                <a:lumOff val="50000"/>
              </a:schemeClr>
            </a:gs>
            <a:gs pos="66000">
              <a:schemeClr val="tx1">
                <a:lumMod val="75000"/>
                <a:lumOff val="25000"/>
              </a:schemeClr>
            </a:gs>
            <a:gs pos="36000">
              <a:schemeClr val="tx1">
                <a:lumMod val="75000"/>
                <a:lumOff val="25000"/>
              </a:schemeClr>
            </a:gs>
            <a:gs pos="17000">
              <a:schemeClr val="tx1">
                <a:lumMod val="65000"/>
                <a:lumOff val="35000"/>
              </a:schemeClr>
            </a:gs>
            <a:gs pos="85000">
              <a:schemeClr val="tx1">
                <a:lumMod val="65000"/>
                <a:lumOff val="3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3DF37D6-8ED0-5705-405F-3100CE0A3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21995"/>
            <a:ext cx="10058400" cy="73152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 logo with white text&#10;&#10;Description automatically generated">
            <a:extLst>
              <a:ext uri="{FF2B5EF4-FFF2-40B4-BE49-F238E27FC236}">
                <a16:creationId xmlns:a16="http://schemas.microsoft.com/office/drawing/2014/main" id="{9E0F220C-7F4B-28F7-70D9-CF8935B2BC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34" y="5895925"/>
            <a:ext cx="1809881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8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68C391-1BCB-4DFE-ACB3-DD298F51C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834" y="289368"/>
            <a:ext cx="11214100" cy="59963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2ACC74-B2C5-9A6A-FC9E-68BAB86602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294" y="825500"/>
            <a:ext cx="11216640" cy="37306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Text</a:t>
            </a:r>
          </a:p>
        </p:txBody>
      </p:sp>
      <p:pic>
        <p:nvPicPr>
          <p:cNvPr id="2" name="Picture 1" descr="A logo with blue and black text&#10;&#10;Description automatically generated">
            <a:extLst>
              <a:ext uri="{FF2B5EF4-FFF2-40B4-BE49-F238E27FC236}">
                <a16:creationId xmlns:a16="http://schemas.microsoft.com/office/drawing/2014/main" id="{4797CCB6-A106-66EA-A154-101A5D684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581" y="5928552"/>
            <a:ext cx="18098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7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68C391-1BCB-4DFE-ACB3-DD298F51C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834" y="289368"/>
            <a:ext cx="11214100" cy="59963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Text</a:t>
            </a:r>
          </a:p>
        </p:txBody>
      </p:sp>
      <p:pic>
        <p:nvPicPr>
          <p:cNvPr id="2" name="Picture 1" descr="A logo with blue and black text&#10;&#10;Description automatically generated">
            <a:extLst>
              <a:ext uri="{FF2B5EF4-FFF2-40B4-BE49-F238E27FC236}">
                <a16:creationId xmlns:a16="http://schemas.microsoft.com/office/drawing/2014/main" id="{4797CCB6-A106-66EA-A154-101A5D684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052" y="289368"/>
            <a:ext cx="18098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9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26A151-13BF-4305-A6DC-9DC7C9877195}"/>
              </a:ext>
            </a:extLst>
          </p:cNvPr>
          <p:cNvSpPr/>
          <p:nvPr/>
        </p:nvSpPr>
        <p:spPr>
          <a:xfrm>
            <a:off x="0" y="0"/>
            <a:ext cx="12192000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EE6AE3-3BCC-4B3B-AC4E-60F91014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6875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B514A-E7EA-41A8-ADBA-85CA1DF6D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576513"/>
            <a:ext cx="10869248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CB0BD-D6E3-4B3D-BCBB-6FECA5D63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221" y="63572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C8E16-3C03-4238-9C6F-B34F3D10F77E}" type="datetime1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147F7-B466-4892-BE27-876F94751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70162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B4FE0-65CC-4435-A6AF-150E52F35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4983" y="6356350"/>
            <a:ext cx="1280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33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700" r:id="rId7"/>
    <p:sldLayoutId id="2147483701" r:id="rId8"/>
    <p:sldLayoutId id="2147483702" r:id="rId9"/>
    <p:sldLayoutId id="2147483688" r:id="rId10"/>
    <p:sldLayoutId id="2147483689" r:id="rId11"/>
    <p:sldLayoutId id="2147483690" r:id="rId12"/>
    <p:sldLayoutId id="2147483691" r:id="rId13"/>
    <p:sldLayoutId id="2147483693" r:id="rId14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18" Type="http://schemas.openxmlformats.org/officeDocument/2006/relationships/image" Target="../media/image6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19" Type="http://schemas.openxmlformats.org/officeDocument/2006/relationships/image" Target="../media/image70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rityexecution.com/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png"/><Relationship Id="rId5" Type="http://schemas.openxmlformats.org/officeDocument/2006/relationships/hyperlink" Target="mailto:jeffsgerry@gmail.com?subject=Clarity%20Execution,%20LLC" TargetMode="External"/><Relationship Id="rId4" Type="http://schemas.openxmlformats.org/officeDocument/2006/relationships/hyperlink" Target="http://www.linkedin.com/in/gerryjeffs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1FBAA32-A972-4299-98FA-631C80F4D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95715"/>
            <a:ext cx="6095999" cy="45622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902018-806A-6916-F9B2-28274FAFF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280" y="331645"/>
            <a:ext cx="11521440" cy="1638260"/>
          </a:xfrm>
        </p:spPr>
        <p:txBody>
          <a:bodyPr anchor="ctr">
            <a:noAutofit/>
          </a:bodyPr>
          <a:lstStyle/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 to Strategy Management</a:t>
            </a:r>
          </a:p>
        </p:txBody>
      </p:sp>
      <p:pic>
        <p:nvPicPr>
          <p:cNvPr id="4" name="Picture 3" descr="Network Technology Background">
            <a:extLst>
              <a:ext uri="{FF2B5EF4-FFF2-40B4-BE49-F238E27FC236}">
                <a16:creationId xmlns:a16="http://schemas.microsoft.com/office/drawing/2014/main" id="{F7ED6369-ACA4-3500-5D92-CDD6A713C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68" r="2" b="2"/>
          <a:stretch/>
        </p:blipFill>
        <p:spPr>
          <a:xfrm>
            <a:off x="6095999" y="2295715"/>
            <a:ext cx="6096001" cy="45622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7ADCCF-D3A6-DD2C-CCCA-B173056C49ED}"/>
              </a:ext>
            </a:extLst>
          </p:cNvPr>
          <p:cNvSpPr txBox="1"/>
          <p:nvPr/>
        </p:nvSpPr>
        <p:spPr>
          <a:xfrm>
            <a:off x="444547" y="3542345"/>
            <a:ext cx="54185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Capabilities and Competencies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E5688AE-6BD9-C00C-25C5-3234A560D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53" y="5008975"/>
            <a:ext cx="2626675" cy="1097280"/>
          </a:xfrm>
          <a:prstGeom prst="rect">
            <a:avLst/>
          </a:prstGeom>
        </p:spPr>
      </p:pic>
      <p:pic>
        <p:nvPicPr>
          <p:cNvPr id="7" name="Picture 6" descr="A logo with white text&#10;&#10;Description automatically generated">
            <a:extLst>
              <a:ext uri="{FF2B5EF4-FFF2-40B4-BE49-F238E27FC236}">
                <a16:creationId xmlns:a16="http://schemas.microsoft.com/office/drawing/2014/main" id="{1806616D-9418-50D0-00FB-1F9E2AA22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285" y="5731072"/>
            <a:ext cx="206843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74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23F85-88C9-067C-F01E-B3E585D34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Statements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27CA9-F825-8091-B178-2595763151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Examples: There is no one set of rules.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3918B-509A-69A4-92FE-7D9B20D16F66}"/>
              </a:ext>
            </a:extLst>
          </p:cNvPr>
          <p:cNvSpPr/>
          <p:nvPr/>
        </p:nvSpPr>
        <p:spPr>
          <a:xfrm>
            <a:off x="326190" y="1461411"/>
            <a:ext cx="5212080" cy="4206240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 Guiding Principles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Specific but concise, and not overly detailed.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5 to 15 words, keep it simple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One or two key points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Not a catchy phrase, aim for clarity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Inspirational, memorable, and simple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Easy to focus on and fulfill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 technical terms or jargon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This is organizational not a World vision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Don’t compare yours to others.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 respected organization doesn’t mean they have a great vision statement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9D63A35-2301-2B5B-9991-3B012DD8AD1D}"/>
              </a:ext>
            </a:extLst>
          </p:cNvPr>
          <p:cNvGrpSpPr/>
          <p:nvPr/>
        </p:nvGrpSpPr>
        <p:grpSpPr>
          <a:xfrm>
            <a:off x="5769316" y="1452699"/>
            <a:ext cx="5905741" cy="4171919"/>
            <a:chOff x="5769316" y="1452699"/>
            <a:chExt cx="5905741" cy="417191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1CDD8D-D5F4-D171-0D21-59F03763E9CB}"/>
                </a:ext>
              </a:extLst>
            </p:cNvPr>
            <p:cNvGrpSpPr/>
            <p:nvPr/>
          </p:nvGrpSpPr>
          <p:grpSpPr>
            <a:xfrm>
              <a:off x="5769316" y="4984538"/>
              <a:ext cx="5905741" cy="640080"/>
              <a:chOff x="5769316" y="5096670"/>
              <a:chExt cx="5905741" cy="64008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FDE0F8F-D217-A77B-3712-DE13E7C05CFF}"/>
                  </a:ext>
                </a:extLst>
              </p:cNvPr>
              <p:cNvSpPr/>
              <p:nvPr/>
            </p:nvSpPr>
            <p:spPr>
              <a:xfrm>
                <a:off x="7560257" y="5096670"/>
                <a:ext cx="4114800" cy="6400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“Trusted Expert in Strategic Project Portfolio Management.”</a:t>
                </a:r>
              </a:p>
            </p:txBody>
          </p:sp>
          <p:pic>
            <p:nvPicPr>
              <p:cNvPr id="18" name="Picture 17" descr="A black and blue logo&#10;&#10;Description automatically generated">
                <a:extLst>
                  <a:ext uri="{FF2B5EF4-FFF2-40B4-BE49-F238E27FC236}">
                    <a16:creationId xmlns:a16="http://schemas.microsoft.com/office/drawing/2014/main" id="{A0327A80-0886-BF8B-5D87-F05CD370E3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69316" y="5146190"/>
                <a:ext cx="1720832" cy="541041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A6132C-47E5-6931-8347-4C460AB00A35}"/>
                </a:ext>
              </a:extLst>
            </p:cNvPr>
            <p:cNvGrpSpPr/>
            <p:nvPr/>
          </p:nvGrpSpPr>
          <p:grpSpPr>
            <a:xfrm>
              <a:off x="5845782" y="1452699"/>
              <a:ext cx="5829275" cy="914400"/>
              <a:chOff x="5845782" y="1392311"/>
              <a:chExt cx="5829275" cy="9144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BA456F-9824-CC04-8076-15485853BE5A}"/>
                  </a:ext>
                </a:extLst>
              </p:cNvPr>
              <p:cNvSpPr/>
              <p:nvPr/>
            </p:nvSpPr>
            <p:spPr>
              <a:xfrm>
                <a:off x="7560257" y="1392311"/>
                <a:ext cx="4114800" cy="914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“Our vision is to be the most trusted and agile partner for meeting diverse educational needs.”</a:t>
                </a:r>
              </a:p>
            </p:txBody>
          </p:sp>
          <p:pic>
            <p:nvPicPr>
              <p:cNvPr id="6" name="Picture 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55659876-73A6-A825-76AB-21375C3298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5782" y="1620911"/>
                <a:ext cx="1567901" cy="457200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4338F5A-6258-9CE7-09A9-C22FABA08F6B}"/>
                </a:ext>
              </a:extLst>
            </p:cNvPr>
            <p:cNvGrpSpPr/>
            <p:nvPr/>
          </p:nvGrpSpPr>
          <p:grpSpPr>
            <a:xfrm>
              <a:off x="5837558" y="2548421"/>
              <a:ext cx="5837499" cy="731520"/>
              <a:chOff x="5837558" y="2296752"/>
              <a:chExt cx="5837499" cy="73152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DE9C6B-2809-2DCC-237A-63AC55E0D468}"/>
                  </a:ext>
                </a:extLst>
              </p:cNvPr>
              <p:cNvSpPr/>
              <p:nvPr/>
            </p:nvSpPr>
            <p:spPr>
              <a:xfrm>
                <a:off x="7560257" y="2433912"/>
                <a:ext cx="4114800" cy="4572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“To make people happy.” </a:t>
                </a:r>
              </a:p>
            </p:txBody>
          </p:sp>
          <p:pic>
            <p:nvPicPr>
              <p:cNvPr id="11" name="Picture 10" descr="A logo with a green and blue design&#10;&#10;Description automatically generated">
                <a:extLst>
                  <a:ext uri="{FF2B5EF4-FFF2-40B4-BE49-F238E27FC236}">
                    <a16:creationId xmlns:a16="http://schemas.microsoft.com/office/drawing/2014/main" id="{2FC00530-75EE-1B52-FFC7-3C6C1DDEE2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7558" y="2296752"/>
                <a:ext cx="1584348" cy="731520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BD1C65D-CC24-CDE2-777B-56C552C90027}"/>
                </a:ext>
              </a:extLst>
            </p:cNvPr>
            <p:cNvGrpSpPr/>
            <p:nvPr/>
          </p:nvGrpSpPr>
          <p:grpSpPr>
            <a:xfrm>
              <a:off x="5920697" y="3461263"/>
              <a:ext cx="5754360" cy="520550"/>
              <a:chOff x="5920697" y="3154828"/>
              <a:chExt cx="5754360" cy="52055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A426A00-25BE-1171-27E4-04E7109F7B03}"/>
                  </a:ext>
                </a:extLst>
              </p:cNvPr>
              <p:cNvSpPr/>
              <p:nvPr/>
            </p:nvSpPr>
            <p:spPr>
              <a:xfrm>
                <a:off x="7560257" y="3186503"/>
                <a:ext cx="4114800" cy="4572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“Spread ideas.” </a:t>
                </a:r>
              </a:p>
            </p:txBody>
          </p:sp>
          <p:pic>
            <p:nvPicPr>
              <p:cNvPr id="17" name="Picture 16" descr="A red and black logo&#10;&#10;Description automatically generated">
                <a:extLst>
                  <a:ext uri="{FF2B5EF4-FFF2-40B4-BE49-F238E27FC236}">
                    <a16:creationId xmlns:a16="http://schemas.microsoft.com/office/drawing/2014/main" id="{979EB3FA-CB78-2DE0-3648-7B31F36C0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0697" y="3154828"/>
                <a:ext cx="1418070" cy="520550"/>
              </a:xfrm>
              <a:prstGeom prst="rect">
                <a:avLst/>
              </a:prstGeom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DF37BF7-4845-9F3E-A087-BEC8997F9856}"/>
                </a:ext>
              </a:extLst>
            </p:cNvPr>
            <p:cNvGrpSpPr/>
            <p:nvPr/>
          </p:nvGrpSpPr>
          <p:grpSpPr>
            <a:xfrm>
              <a:off x="5928349" y="4163135"/>
              <a:ext cx="5746708" cy="640080"/>
              <a:chOff x="5928349" y="4163135"/>
              <a:chExt cx="5746708" cy="64008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94BDFF3-2272-E3F1-E7B4-FEA47C193927}"/>
                  </a:ext>
                </a:extLst>
              </p:cNvPr>
              <p:cNvSpPr/>
              <p:nvPr/>
            </p:nvSpPr>
            <p:spPr>
              <a:xfrm>
                <a:off x="7560257" y="4163135"/>
                <a:ext cx="4114800" cy="6400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“We ignite opportunity by setting the world in motion.”</a:t>
                </a:r>
              </a:p>
            </p:txBody>
          </p:sp>
          <p:pic>
            <p:nvPicPr>
              <p:cNvPr id="35" name="Picture 34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7ACF6653-279A-4475-3361-9F9F9826AD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8349" y="4208855"/>
                <a:ext cx="1402765" cy="5486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39992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BCED8-6F66-FAFF-420D-16231F574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Altitude Provides the Best Viewpoint?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2BD73D-4249-EFBF-A1D1-AED9D5F2C78D}"/>
              </a:ext>
            </a:extLst>
          </p:cNvPr>
          <p:cNvGrpSpPr/>
          <p:nvPr/>
        </p:nvGrpSpPr>
        <p:grpSpPr>
          <a:xfrm>
            <a:off x="2129111" y="1426805"/>
            <a:ext cx="7661337" cy="4741082"/>
            <a:chOff x="2129111" y="1426805"/>
            <a:chExt cx="7661337" cy="474108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98BB6D6-31D9-B894-E94B-AD7D0BAA428B}"/>
                </a:ext>
              </a:extLst>
            </p:cNvPr>
            <p:cNvGrpSpPr/>
            <p:nvPr/>
          </p:nvGrpSpPr>
          <p:grpSpPr>
            <a:xfrm>
              <a:off x="2129111" y="1426805"/>
              <a:ext cx="7661337" cy="4741082"/>
              <a:chOff x="2129111" y="1314663"/>
              <a:chExt cx="7661337" cy="4741082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16784E28-A490-4F56-A7D7-4F29F23B4091}"/>
                  </a:ext>
                </a:extLst>
              </p:cNvPr>
              <p:cNvGrpSpPr/>
              <p:nvPr/>
            </p:nvGrpSpPr>
            <p:grpSpPr>
              <a:xfrm>
                <a:off x="3299046" y="1452702"/>
                <a:ext cx="6491402" cy="4603043"/>
                <a:chOff x="2833219" y="1495834"/>
                <a:chExt cx="6491402" cy="460304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3A3B1D2B-791B-0BB0-C653-E8CAA9F7A28E}"/>
                    </a:ext>
                  </a:extLst>
                </p:cNvPr>
                <p:cNvGrpSpPr/>
                <p:nvPr/>
              </p:nvGrpSpPr>
              <p:grpSpPr>
                <a:xfrm>
                  <a:off x="2833219" y="4645338"/>
                  <a:ext cx="914400" cy="1453539"/>
                  <a:chOff x="1642470" y="3312543"/>
                  <a:chExt cx="914400" cy="1453539"/>
                </a:xfrm>
              </p:grpSpPr>
              <p:sp>
                <p:nvSpPr>
                  <p:cNvPr id="4" name="Oval 3">
                    <a:extLst>
                      <a:ext uri="{FF2B5EF4-FFF2-40B4-BE49-F238E27FC236}">
                        <a16:creationId xmlns:a16="http://schemas.microsoft.com/office/drawing/2014/main" id="{48796C12-2513-4421-D75D-16BD198F871B}"/>
                      </a:ext>
                    </a:extLst>
                  </p:cNvPr>
                  <p:cNvSpPr/>
                  <p:nvPr/>
                </p:nvSpPr>
                <p:spPr>
                  <a:xfrm>
                    <a:off x="1642470" y="3312543"/>
                    <a:ext cx="914400" cy="914400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4E91A115-8705-92C7-5A16-B9CA1D239286}"/>
                      </a:ext>
                    </a:extLst>
                  </p:cNvPr>
                  <p:cNvSpPr/>
                  <p:nvPr/>
                </p:nvSpPr>
                <p:spPr>
                  <a:xfrm>
                    <a:off x="1642470" y="3394482"/>
                    <a:ext cx="914400" cy="1371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>
                    <a:prstTxWarp prst="textArchUp">
                      <a:avLst/>
                    </a:prstTxWarp>
                  </a:bodyPr>
                  <a:lstStyle/>
                  <a:p>
                    <a:pPr algn="ctr"/>
                    <a:r>
                      <a:rPr lang="en-US" sz="1200" cap="small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Organization</a:t>
                    </a:r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E6004C92-2BB0-E8E8-AC48-4ABB0548CC2F}"/>
                    </a:ext>
                  </a:extLst>
                </p:cNvPr>
                <p:cNvGrpSpPr/>
                <p:nvPr/>
              </p:nvGrpSpPr>
              <p:grpSpPr>
                <a:xfrm>
                  <a:off x="3777820" y="3724902"/>
                  <a:ext cx="1371600" cy="1688175"/>
                  <a:chOff x="3511526" y="2585773"/>
                  <a:chExt cx="1371600" cy="1688175"/>
                </a:xfrm>
              </p:grpSpPr>
              <p:sp>
                <p:nvSpPr>
                  <p:cNvPr id="10" name="Oval 9">
                    <a:extLst>
                      <a:ext uri="{FF2B5EF4-FFF2-40B4-BE49-F238E27FC236}">
                        <a16:creationId xmlns:a16="http://schemas.microsoft.com/office/drawing/2014/main" id="{FAD6DA92-E99A-918F-2841-3B790F0D443B}"/>
                      </a:ext>
                    </a:extLst>
                  </p:cNvPr>
                  <p:cNvSpPr/>
                  <p:nvPr/>
                </p:nvSpPr>
                <p:spPr>
                  <a:xfrm>
                    <a:off x="3511526" y="2585773"/>
                    <a:ext cx="1371600" cy="1371600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C5219DA-61E5-12FD-54E7-936F0832418D}"/>
                      </a:ext>
                    </a:extLst>
                  </p:cNvPr>
                  <p:cNvSpPr/>
                  <p:nvPr/>
                </p:nvSpPr>
                <p:spPr>
                  <a:xfrm>
                    <a:off x="3511526" y="2719468"/>
                    <a:ext cx="1371600" cy="15544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>
                    <a:prstTxWarp prst="textArchUp">
                      <a:avLst/>
                    </a:prstTxWarp>
                  </a:bodyPr>
                  <a:lstStyle/>
                  <a:p>
                    <a:pPr algn="ctr"/>
                    <a:r>
                      <a:rPr lang="en-US" sz="1600" cap="small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Industry</a:t>
                    </a:r>
                  </a:p>
                </p:txBody>
              </p:sp>
              <p:pic>
                <p:nvPicPr>
                  <p:cNvPr id="14" name="Picture 13" descr="A blue logo with text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F3672054-871D-EAC0-AD2C-0D34F7A8A7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11526" y="2767774"/>
                    <a:ext cx="1371600" cy="100759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95F0ADEE-D5DE-D516-7C55-662F1D23E6CA}"/>
                    </a:ext>
                  </a:extLst>
                </p:cNvPr>
                <p:cNvGrpSpPr/>
                <p:nvPr/>
              </p:nvGrpSpPr>
              <p:grpSpPr>
                <a:xfrm>
                  <a:off x="5179621" y="2650031"/>
                  <a:ext cx="1828800" cy="2245441"/>
                  <a:chOff x="3480210" y="2778417"/>
                  <a:chExt cx="1828800" cy="2245441"/>
                </a:xfrm>
              </p:grpSpPr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0DE23583-AB06-17FA-533A-4438477F716E}"/>
                      </a:ext>
                    </a:extLst>
                  </p:cNvPr>
                  <p:cNvSpPr/>
                  <p:nvPr/>
                </p:nvSpPr>
                <p:spPr>
                  <a:xfrm>
                    <a:off x="3480210" y="2778417"/>
                    <a:ext cx="1828800" cy="1828800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A40F1D53-3681-D684-4F11-4B77AC1E9B96}"/>
                      </a:ext>
                    </a:extLst>
                  </p:cNvPr>
                  <p:cNvSpPr/>
                  <p:nvPr/>
                </p:nvSpPr>
                <p:spPr>
                  <a:xfrm>
                    <a:off x="3480210" y="2920738"/>
                    <a:ext cx="1828800" cy="21031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>
                    <a:prstTxWarp prst="textArchUp">
                      <a:avLst/>
                    </a:prstTxWarp>
                  </a:bodyPr>
                  <a:lstStyle/>
                  <a:p>
                    <a:pPr algn="ctr"/>
                    <a:r>
                      <a:rPr lang="en-US" sz="2000" cap="small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Region</a:t>
                    </a:r>
                  </a:p>
                </p:txBody>
              </p:sp>
              <p:pic>
                <p:nvPicPr>
                  <p:cNvPr id="21" name="Picture 20" descr="A map of the north america&#10;&#10;Description automatically generated">
                    <a:extLst>
                      <a:ext uri="{FF2B5EF4-FFF2-40B4-BE49-F238E27FC236}">
                        <a16:creationId xmlns:a16="http://schemas.microsoft.com/office/drawing/2014/main" id="{7E49DD7E-A004-899D-D8C5-A5A2CDBB37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08810" y="3007017"/>
                    <a:ext cx="1371600" cy="13716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B5A908FE-8E19-6162-DF7E-0D954884B3A7}"/>
                    </a:ext>
                  </a:extLst>
                </p:cNvPr>
                <p:cNvGrpSpPr/>
                <p:nvPr/>
              </p:nvGrpSpPr>
              <p:grpSpPr>
                <a:xfrm>
                  <a:off x="7038621" y="1495834"/>
                  <a:ext cx="2286000" cy="2754397"/>
                  <a:chOff x="6211915" y="1989505"/>
                  <a:chExt cx="2286000" cy="2754397"/>
                </a:xfrm>
              </p:grpSpPr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53E84217-99E9-F562-0007-ACFBF7D458C0}"/>
                      </a:ext>
                    </a:extLst>
                  </p:cNvPr>
                  <p:cNvSpPr/>
                  <p:nvPr/>
                </p:nvSpPr>
                <p:spPr>
                  <a:xfrm>
                    <a:off x="6211915" y="1989505"/>
                    <a:ext cx="2286000" cy="2286000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B51786E6-DFC8-4863-BBE9-1B245ABC9032}"/>
                      </a:ext>
                    </a:extLst>
                  </p:cNvPr>
                  <p:cNvSpPr/>
                  <p:nvPr/>
                </p:nvSpPr>
                <p:spPr>
                  <a:xfrm>
                    <a:off x="6211915" y="2183582"/>
                    <a:ext cx="2286000" cy="25603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>
                    <a:prstTxWarp prst="textArchUp">
                      <a:avLst/>
                    </a:prstTxWarp>
                  </a:bodyPr>
                  <a:lstStyle/>
                  <a:p>
                    <a:pPr algn="ctr"/>
                    <a:r>
                      <a:rPr lang="en-US" sz="2400" cap="small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Global</a:t>
                    </a:r>
                  </a:p>
                </p:txBody>
              </p:sp>
              <p:pic>
                <p:nvPicPr>
                  <p:cNvPr id="28" name="Picture 27" descr="A grey globe with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6EECC91D-6D80-3533-37E2-2192ACC212E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40515" y="2218105"/>
                    <a:ext cx="1828800" cy="18288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067419C-E671-AE3C-5074-0F06D2ABAE2E}"/>
                  </a:ext>
                </a:extLst>
              </p:cNvPr>
              <p:cNvSpPr/>
              <p:nvPr/>
            </p:nvSpPr>
            <p:spPr>
              <a:xfrm>
                <a:off x="2129111" y="1314663"/>
                <a:ext cx="5943600" cy="1371600"/>
              </a:xfrm>
              <a:prstGeom prst="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3200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Mission &amp; Vision Represent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800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Right Level of Focus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800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Impacted Level </a:t>
                </a:r>
                <a:endParaRPr lang="en-US" sz="2800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pic>
          <p:nvPicPr>
            <p:cNvPr id="6" name="Picture 5" descr="A logo with blue and black text&#10;&#10;Description automatically generated">
              <a:extLst>
                <a:ext uri="{FF2B5EF4-FFF2-40B4-BE49-F238E27FC236}">
                  <a16:creationId xmlns:a16="http://schemas.microsoft.com/office/drawing/2014/main" id="{8D648B14-E952-D32F-A61A-58058A657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9046" y="5014118"/>
              <a:ext cx="904941" cy="32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7822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23F85-88C9-067C-F01E-B3E585D34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Values, Beliefs, or Behaviors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27CA9-F825-8091-B178-2595763151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Examples: There is no one set of rules.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3918B-509A-69A4-92FE-7D9B20D16F66}"/>
              </a:ext>
            </a:extLst>
          </p:cNvPr>
          <p:cNvSpPr/>
          <p:nvPr/>
        </p:nvSpPr>
        <p:spPr>
          <a:xfrm>
            <a:off x="326190" y="1461411"/>
            <a:ext cx="5212080" cy="4206240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 Guiding Principles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Serve as a guide for behavior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Can shape the culture and public perception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Contain words like: Integrity, Diversity, Innovation, Community, Customer Satisfaction, and Sustainability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 statement may follow the descriptive noun.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“Striving for innovation in all we do.”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“Promoting diversity &amp; inclusion”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“We are one team.”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More words are not always better.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These should be memorable to employees.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Decisions must reflect values.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DC8947-1488-98EC-10E9-B8C2C85AA9E1}"/>
              </a:ext>
            </a:extLst>
          </p:cNvPr>
          <p:cNvGrpSpPr/>
          <p:nvPr/>
        </p:nvGrpSpPr>
        <p:grpSpPr>
          <a:xfrm>
            <a:off x="5769316" y="1405191"/>
            <a:ext cx="5905741" cy="4331565"/>
            <a:chOff x="5769316" y="1293053"/>
            <a:chExt cx="5905741" cy="433156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EFDC8C6-F651-8E96-3E11-052563B2FFEA}"/>
                </a:ext>
              </a:extLst>
            </p:cNvPr>
            <p:cNvGrpSpPr/>
            <p:nvPr/>
          </p:nvGrpSpPr>
          <p:grpSpPr>
            <a:xfrm>
              <a:off x="5769316" y="4984538"/>
              <a:ext cx="5905741" cy="640080"/>
              <a:chOff x="5769316" y="4984538"/>
              <a:chExt cx="5905741" cy="64008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FDE0F8F-D217-A77B-3712-DE13E7C05CFF}"/>
                  </a:ext>
                </a:extLst>
              </p:cNvPr>
              <p:cNvSpPr/>
              <p:nvPr/>
            </p:nvSpPr>
            <p:spPr>
              <a:xfrm>
                <a:off x="7560257" y="4984538"/>
                <a:ext cx="4114800" cy="6400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Trust and Continuous Development </a:t>
                </a:r>
              </a:p>
            </p:txBody>
          </p:sp>
          <p:pic>
            <p:nvPicPr>
              <p:cNvPr id="18" name="Picture 17" descr="A black and blue logo&#10;&#10;Description automatically generated">
                <a:extLst>
                  <a:ext uri="{FF2B5EF4-FFF2-40B4-BE49-F238E27FC236}">
                    <a16:creationId xmlns:a16="http://schemas.microsoft.com/office/drawing/2014/main" id="{A0327A80-0886-BF8B-5D87-F05CD370E3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69316" y="5034058"/>
                <a:ext cx="1720832" cy="541041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5275BEB-BC6D-495C-40AC-9C9A60B5D2EA}"/>
                </a:ext>
              </a:extLst>
            </p:cNvPr>
            <p:cNvGrpSpPr/>
            <p:nvPr/>
          </p:nvGrpSpPr>
          <p:grpSpPr>
            <a:xfrm>
              <a:off x="5877507" y="1293053"/>
              <a:ext cx="5797550" cy="846254"/>
              <a:chOff x="5877507" y="1293053"/>
              <a:chExt cx="5797550" cy="846254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BA456F-9824-CC04-8076-15485853BE5A}"/>
                  </a:ext>
                </a:extLst>
              </p:cNvPr>
              <p:cNvSpPr/>
              <p:nvPr/>
            </p:nvSpPr>
            <p:spPr>
              <a:xfrm>
                <a:off x="7560257" y="1304700"/>
                <a:ext cx="4114800" cy="822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Leadership, Collaboration, Integrity, Accountability, Passion, Diversity, and Quality </a:t>
                </a:r>
              </a:p>
            </p:txBody>
          </p:sp>
          <p:pic>
            <p:nvPicPr>
              <p:cNvPr id="7" name="Picture 6" descr="A red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D1C64203-9B3F-EAED-74DD-0659C43F46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7507" y="1293053"/>
                <a:ext cx="1504451" cy="846254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C28F6F7-432A-D8A7-6439-8C2D14A860C2}"/>
                </a:ext>
              </a:extLst>
            </p:cNvPr>
            <p:cNvGrpSpPr/>
            <p:nvPr/>
          </p:nvGrpSpPr>
          <p:grpSpPr>
            <a:xfrm>
              <a:off x="5871925" y="2207712"/>
              <a:ext cx="5803132" cy="852533"/>
              <a:chOff x="5871925" y="2147291"/>
              <a:chExt cx="5803132" cy="85253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DE9C6B-2809-2DCC-237A-63AC55E0D468}"/>
                  </a:ext>
                </a:extLst>
              </p:cNvPr>
              <p:cNvSpPr/>
              <p:nvPr/>
            </p:nvSpPr>
            <p:spPr>
              <a:xfrm>
                <a:off x="7560257" y="2348732"/>
                <a:ext cx="4114800" cy="4572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Diversity, Equity, Inclusion, Sustainability </a:t>
                </a:r>
              </a:p>
            </p:txBody>
          </p:sp>
          <p:pic>
            <p:nvPicPr>
              <p:cNvPr id="12" name="Picture 11" descr="A red and black target&#10;&#10;Description automatically generated">
                <a:extLst>
                  <a:ext uri="{FF2B5EF4-FFF2-40B4-BE49-F238E27FC236}">
                    <a16:creationId xmlns:a16="http://schemas.microsoft.com/office/drawing/2014/main" id="{88F6D2BD-F450-68C5-1AC0-2B6754843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1925" y="2147291"/>
                <a:ext cx="1515615" cy="852533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1E211CA-818D-CCBC-99F5-4DDBBAF258C0}"/>
                </a:ext>
              </a:extLst>
            </p:cNvPr>
            <p:cNvGrpSpPr/>
            <p:nvPr/>
          </p:nvGrpSpPr>
          <p:grpSpPr>
            <a:xfrm>
              <a:off x="5806772" y="3213996"/>
              <a:ext cx="5868285" cy="822960"/>
              <a:chOff x="5806772" y="3282451"/>
              <a:chExt cx="5868285" cy="82296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A426A00-25BE-1171-27E4-04E7109F7B03}"/>
                  </a:ext>
                </a:extLst>
              </p:cNvPr>
              <p:cNvSpPr/>
              <p:nvPr/>
            </p:nvSpPr>
            <p:spPr>
              <a:xfrm>
                <a:off x="7560257" y="3282451"/>
                <a:ext cx="4114800" cy="822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People First, Customer Driven, One Team, Act as Owners, Raise the Bar, Value Different Perspectives</a:t>
                </a:r>
              </a:p>
            </p:txBody>
          </p:sp>
          <p:pic>
            <p:nvPicPr>
              <p:cNvPr id="15" name="Picture 14" descr="A blue and white logo&#10;&#10;Description automatically generated">
                <a:extLst>
                  <a:ext uri="{FF2B5EF4-FFF2-40B4-BE49-F238E27FC236}">
                    <a16:creationId xmlns:a16="http://schemas.microsoft.com/office/drawing/2014/main" id="{2B07204A-5057-3D14-8B69-7AD98309E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6772" y="3456436"/>
                <a:ext cx="1645920" cy="47499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07F64ED-EAD3-5E47-81FA-C76AA287F24F}"/>
                </a:ext>
              </a:extLst>
            </p:cNvPr>
            <p:cNvGrpSpPr/>
            <p:nvPr/>
          </p:nvGrpSpPr>
          <p:grpSpPr>
            <a:xfrm>
              <a:off x="5852492" y="4190707"/>
              <a:ext cx="5822565" cy="640080"/>
              <a:chOff x="5852492" y="4163135"/>
              <a:chExt cx="5822565" cy="64008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94BDFF3-2272-E3F1-E7B4-FEA47C193927}"/>
                  </a:ext>
                </a:extLst>
              </p:cNvPr>
              <p:cNvSpPr/>
              <p:nvPr/>
            </p:nvSpPr>
            <p:spPr>
              <a:xfrm>
                <a:off x="7560257" y="4163135"/>
                <a:ext cx="4114800" cy="6400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Entrepreneurial Spirit and Employee Focus</a:t>
                </a:r>
              </a:p>
            </p:txBody>
          </p:sp>
          <p:pic>
            <p:nvPicPr>
              <p:cNvPr id="6" name="Picture 5" descr="A red and blue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39000A2A-BCC3-FE9A-D349-A2C41201E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2492" y="4191140"/>
                <a:ext cx="1554480" cy="58407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16980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D3963-8890-DEB8-5FE8-D773BB7DC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Organizationally Deep Strategy, Culture, Mission, Vision, &amp; Values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DE67809-2C1B-981D-AE40-DBE93CFD2249}"/>
              </a:ext>
            </a:extLst>
          </p:cNvPr>
          <p:cNvGrpSpPr/>
          <p:nvPr/>
        </p:nvGrpSpPr>
        <p:grpSpPr>
          <a:xfrm>
            <a:off x="121328" y="875540"/>
            <a:ext cx="11323601" cy="5329275"/>
            <a:chOff x="207053" y="875540"/>
            <a:chExt cx="11323601" cy="532927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896A2E9-75BC-197D-7089-C6B4D850335B}"/>
                </a:ext>
              </a:extLst>
            </p:cNvPr>
            <p:cNvGrpSpPr/>
            <p:nvPr/>
          </p:nvGrpSpPr>
          <p:grpSpPr>
            <a:xfrm>
              <a:off x="207053" y="875540"/>
              <a:ext cx="11323601" cy="5329275"/>
              <a:chOff x="207053" y="875540"/>
              <a:chExt cx="11323601" cy="5329275"/>
            </a:xfrm>
          </p:grpSpPr>
          <p:pic>
            <p:nvPicPr>
              <p:cNvPr id="9" name="Picture 8" descr="A diagram of a company structure&#10;&#10;Description automatically generated">
                <a:extLst>
                  <a:ext uri="{FF2B5EF4-FFF2-40B4-BE49-F238E27FC236}">
                    <a16:creationId xmlns:a16="http://schemas.microsoft.com/office/drawing/2014/main" id="{BA0BF7C6-C6FF-6276-6675-24899FB86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9736" y="875540"/>
                <a:ext cx="7772400" cy="5329275"/>
              </a:xfrm>
              <a:prstGeom prst="rect">
                <a:avLst/>
              </a:prstGeom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B53B52CF-2704-8F2C-BE0A-ABBF1CC827F2}"/>
                  </a:ext>
                </a:extLst>
              </p:cNvPr>
              <p:cNvSpPr/>
              <p:nvPr/>
            </p:nvSpPr>
            <p:spPr>
              <a:xfrm>
                <a:off x="2700068" y="1065892"/>
                <a:ext cx="274320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Highest-Level Organizational Strategy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C966624-B31E-7EE5-D681-26A5810AFF3B}"/>
                  </a:ext>
                </a:extLst>
              </p:cNvPr>
              <p:cNvSpPr/>
              <p:nvPr/>
            </p:nvSpPr>
            <p:spPr>
              <a:xfrm>
                <a:off x="6630838" y="1065892"/>
                <a:ext cx="237744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Highest-Level Mission, Vision, and Values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CEB76E09-DE2B-5145-B544-2E689B7496E8}"/>
                  </a:ext>
                </a:extLst>
              </p:cNvPr>
              <p:cNvSpPr/>
              <p:nvPr/>
            </p:nvSpPr>
            <p:spPr>
              <a:xfrm>
                <a:off x="1501002" y="2386203"/>
                <a:ext cx="274320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Business Units / Regional Area Strategy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DD97D99-B281-FB73-80D4-5B47C04FE77D}"/>
                  </a:ext>
                </a:extLst>
              </p:cNvPr>
              <p:cNvSpPr/>
              <p:nvPr/>
            </p:nvSpPr>
            <p:spPr>
              <a:xfrm>
                <a:off x="7942048" y="2386203"/>
                <a:ext cx="237744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Mission, Vision, and Values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64B03E19-F8DC-A5F4-328E-B8848AE93481}"/>
                  </a:ext>
                </a:extLst>
              </p:cNvPr>
              <p:cNvSpPr/>
              <p:nvPr/>
            </p:nvSpPr>
            <p:spPr>
              <a:xfrm>
                <a:off x="207053" y="3798060"/>
                <a:ext cx="274320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Functional Area / Team Strategy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7589FD0-B13D-E54C-7ED5-FE8B5D2014DB}"/>
                  </a:ext>
                </a:extLst>
              </p:cNvPr>
              <p:cNvSpPr/>
              <p:nvPr/>
            </p:nvSpPr>
            <p:spPr>
              <a:xfrm>
                <a:off x="8243980" y="3798060"/>
                <a:ext cx="237744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Mission, Vision, and Values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F6FC522-7A0D-3420-9CF8-DA5B03ECE610}"/>
                  </a:ext>
                </a:extLst>
              </p:cNvPr>
              <p:cNvSpPr/>
              <p:nvPr/>
            </p:nvSpPr>
            <p:spPr>
              <a:xfrm>
                <a:off x="641218" y="5209917"/>
                <a:ext cx="182880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Personal Strategy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1B13F4CB-6ED8-4665-7ED6-E29F4F25C36A}"/>
                  </a:ext>
                </a:extLst>
              </p:cNvPr>
              <p:cNvSpPr/>
              <p:nvPr/>
            </p:nvSpPr>
            <p:spPr>
              <a:xfrm>
                <a:off x="9153214" y="5209917"/>
                <a:ext cx="237744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Mission, Vision, and Values</a:t>
                </a:r>
              </a:p>
            </p:txBody>
          </p:sp>
        </p:grp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89BE93E-7DFC-9568-B7CC-9C4563E1B63B}"/>
                </a:ext>
              </a:extLst>
            </p:cNvPr>
            <p:cNvSpPr/>
            <p:nvPr/>
          </p:nvSpPr>
          <p:spPr>
            <a:xfrm>
              <a:off x="5772710" y="1983618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026C980-5FB8-01A1-C6A0-27B2F6AD925A}"/>
                </a:ext>
              </a:extLst>
            </p:cNvPr>
            <p:cNvSpPr/>
            <p:nvPr/>
          </p:nvSpPr>
          <p:spPr>
            <a:xfrm>
              <a:off x="4532597" y="3374632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A7EDBC7-5083-EB1E-DD29-63243C8647C6}"/>
                </a:ext>
              </a:extLst>
            </p:cNvPr>
            <p:cNvSpPr/>
            <p:nvPr/>
          </p:nvSpPr>
          <p:spPr>
            <a:xfrm>
              <a:off x="5336425" y="3374632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3A2CEA3-0CA2-E359-144D-737AB3BCD160}"/>
                </a:ext>
              </a:extLst>
            </p:cNvPr>
            <p:cNvSpPr/>
            <p:nvPr/>
          </p:nvSpPr>
          <p:spPr>
            <a:xfrm>
              <a:off x="6101419" y="3377624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7B7B3BD-BF29-88C8-5C83-6A8958FA6A8F}"/>
                </a:ext>
              </a:extLst>
            </p:cNvPr>
            <p:cNvSpPr/>
            <p:nvPr/>
          </p:nvSpPr>
          <p:spPr>
            <a:xfrm>
              <a:off x="7257855" y="3377624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31C9AD9-949D-36D0-B49C-6D93F10975FA}"/>
                </a:ext>
              </a:extLst>
            </p:cNvPr>
            <p:cNvSpPr/>
            <p:nvPr/>
          </p:nvSpPr>
          <p:spPr>
            <a:xfrm>
              <a:off x="3077329" y="4764160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B291C82-47D4-B431-4ACD-0BE7998CA55F}"/>
                </a:ext>
              </a:extLst>
            </p:cNvPr>
            <p:cNvSpPr/>
            <p:nvPr/>
          </p:nvSpPr>
          <p:spPr>
            <a:xfrm>
              <a:off x="4520623" y="4764160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2602F7B-41E6-DA70-2E9F-299E638AA34E}"/>
                </a:ext>
              </a:extLst>
            </p:cNvPr>
            <p:cNvSpPr/>
            <p:nvPr/>
          </p:nvSpPr>
          <p:spPr>
            <a:xfrm>
              <a:off x="5046147" y="4755955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F97C8E0-1633-C116-3BC4-704770AC0298}"/>
                </a:ext>
              </a:extLst>
            </p:cNvPr>
            <p:cNvSpPr/>
            <p:nvPr/>
          </p:nvSpPr>
          <p:spPr>
            <a:xfrm>
              <a:off x="6567141" y="4761931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6B76A74-98BA-5EF0-C02F-B61C5890AE74}"/>
                </a:ext>
              </a:extLst>
            </p:cNvPr>
            <p:cNvSpPr/>
            <p:nvPr/>
          </p:nvSpPr>
          <p:spPr>
            <a:xfrm>
              <a:off x="5581040" y="4758943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94984CC-C44A-0FC5-41F2-4ED1EF987FD5}"/>
                </a:ext>
              </a:extLst>
            </p:cNvPr>
            <p:cNvSpPr/>
            <p:nvPr/>
          </p:nvSpPr>
          <p:spPr>
            <a:xfrm>
              <a:off x="6086046" y="4761935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43356BD-4CB0-9CFD-E1C9-B16F6852C8C9}"/>
                </a:ext>
              </a:extLst>
            </p:cNvPr>
            <p:cNvSpPr/>
            <p:nvPr/>
          </p:nvSpPr>
          <p:spPr>
            <a:xfrm>
              <a:off x="7054211" y="4758951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BDB6F43-3EEC-A585-855F-297DCB43192A}"/>
                </a:ext>
              </a:extLst>
            </p:cNvPr>
            <p:cNvSpPr/>
            <p:nvPr/>
          </p:nvSpPr>
          <p:spPr>
            <a:xfrm>
              <a:off x="7553235" y="4755969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83C13FA1-1702-0068-36C2-F8ADC8E572EC}"/>
                </a:ext>
              </a:extLst>
            </p:cNvPr>
            <p:cNvSpPr/>
            <p:nvPr/>
          </p:nvSpPr>
          <p:spPr>
            <a:xfrm>
              <a:off x="2542437" y="6040127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6070927-72F1-9E82-1F6E-4CEBE64D55A6}"/>
                </a:ext>
              </a:extLst>
            </p:cNvPr>
            <p:cNvSpPr/>
            <p:nvPr/>
          </p:nvSpPr>
          <p:spPr>
            <a:xfrm>
              <a:off x="3047433" y="6034151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A3EC5CC-F213-598F-1BE9-21448A2B9BDF}"/>
                </a:ext>
              </a:extLst>
            </p:cNvPr>
            <p:cNvSpPr/>
            <p:nvPr/>
          </p:nvSpPr>
          <p:spPr>
            <a:xfrm>
              <a:off x="3549049" y="6031922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72B8B64-70C1-9A3E-9FEE-7A83D04F37E0}"/>
                </a:ext>
              </a:extLst>
            </p:cNvPr>
            <p:cNvSpPr/>
            <p:nvPr/>
          </p:nvSpPr>
          <p:spPr>
            <a:xfrm>
              <a:off x="5082001" y="6037898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E9263B8-0AD6-45F9-B620-E573B9E77105}"/>
                </a:ext>
              </a:extLst>
            </p:cNvPr>
            <p:cNvSpPr/>
            <p:nvPr/>
          </p:nvSpPr>
          <p:spPr>
            <a:xfrm>
              <a:off x="4060047" y="6034910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FE58C7D-1217-6389-542A-16733A2F01D7}"/>
                </a:ext>
              </a:extLst>
            </p:cNvPr>
            <p:cNvSpPr/>
            <p:nvPr/>
          </p:nvSpPr>
          <p:spPr>
            <a:xfrm>
              <a:off x="4571016" y="6037902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D280FE3-F716-7A85-6C9B-2C8BEAE65F57}"/>
                </a:ext>
              </a:extLst>
            </p:cNvPr>
            <p:cNvSpPr/>
            <p:nvPr/>
          </p:nvSpPr>
          <p:spPr>
            <a:xfrm>
              <a:off x="5610898" y="6034918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875F9A6-753E-E757-F7F6-5CA6CFDB6BBE}"/>
                </a:ext>
              </a:extLst>
            </p:cNvPr>
            <p:cNvSpPr/>
            <p:nvPr/>
          </p:nvSpPr>
          <p:spPr>
            <a:xfrm>
              <a:off x="6588048" y="6031936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078289C-D0FC-82E5-DB93-F75A119D5FE1}"/>
                </a:ext>
              </a:extLst>
            </p:cNvPr>
            <p:cNvSpPr/>
            <p:nvPr/>
          </p:nvSpPr>
          <p:spPr>
            <a:xfrm>
              <a:off x="7075120" y="6034928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5F06034-E647-996A-54C0-9328EBE49FA5}"/>
                </a:ext>
              </a:extLst>
            </p:cNvPr>
            <p:cNvSpPr/>
            <p:nvPr/>
          </p:nvSpPr>
          <p:spPr>
            <a:xfrm>
              <a:off x="7568176" y="6037916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6D290015-2C00-72A9-D0DD-9C78458674A7}"/>
                </a:ext>
              </a:extLst>
            </p:cNvPr>
            <p:cNvSpPr/>
            <p:nvPr/>
          </p:nvSpPr>
          <p:spPr>
            <a:xfrm>
              <a:off x="8061228" y="6034930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670C0EB-9EEC-0D24-AE0F-C55E68FDA187}"/>
                </a:ext>
              </a:extLst>
            </p:cNvPr>
            <p:cNvSpPr/>
            <p:nvPr/>
          </p:nvSpPr>
          <p:spPr>
            <a:xfrm>
              <a:off x="8560254" y="6037925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588D956-7BCB-B9B2-B2BD-61D0A5ED23C4}"/>
              </a:ext>
            </a:extLst>
          </p:cNvPr>
          <p:cNvGrpSpPr/>
          <p:nvPr/>
        </p:nvGrpSpPr>
        <p:grpSpPr>
          <a:xfrm>
            <a:off x="10751528" y="1282859"/>
            <a:ext cx="1242648" cy="3155281"/>
            <a:chOff x="10736995" y="1249956"/>
            <a:chExt cx="1242648" cy="3155281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2B1184-82F2-0026-8FBA-F86F07029998}"/>
                </a:ext>
              </a:extLst>
            </p:cNvPr>
            <p:cNvSpPr/>
            <p:nvPr/>
          </p:nvSpPr>
          <p:spPr>
            <a:xfrm>
              <a:off x="10809679" y="1249956"/>
              <a:ext cx="1097280" cy="64008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Highest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6E5CC4B-EBFC-7288-62F4-3C3BF1928806}"/>
                </a:ext>
              </a:extLst>
            </p:cNvPr>
            <p:cNvSpPr/>
            <p:nvPr/>
          </p:nvSpPr>
          <p:spPr>
            <a:xfrm>
              <a:off x="10809679" y="3765157"/>
              <a:ext cx="1097280" cy="64008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Lowest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866E5AA-7F71-5420-38BE-D4D7A142CE8F}"/>
                </a:ext>
              </a:extLst>
            </p:cNvPr>
            <p:cNvSpPr txBox="1"/>
            <p:nvPr/>
          </p:nvSpPr>
          <p:spPr>
            <a:xfrm>
              <a:off x="10736995" y="2609850"/>
              <a:ext cx="12426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cap="small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Alignment</a:t>
              </a:r>
            </a:p>
          </p:txBody>
        </p:sp>
        <p:sp>
          <p:nvSpPr>
            <p:cNvPr id="50" name="Arrow: Right 49">
              <a:extLst>
                <a:ext uri="{FF2B5EF4-FFF2-40B4-BE49-F238E27FC236}">
                  <a16:creationId xmlns:a16="http://schemas.microsoft.com/office/drawing/2014/main" id="{3322BC40-068A-5739-6845-0915AB6511C2}"/>
                </a:ext>
              </a:extLst>
            </p:cNvPr>
            <p:cNvSpPr/>
            <p:nvPr/>
          </p:nvSpPr>
          <p:spPr>
            <a:xfrm rot="5400000">
              <a:off x="11040678" y="3133201"/>
              <a:ext cx="635283" cy="38880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Arrow: Right 50">
              <a:extLst>
                <a:ext uri="{FF2B5EF4-FFF2-40B4-BE49-F238E27FC236}">
                  <a16:creationId xmlns:a16="http://schemas.microsoft.com/office/drawing/2014/main" id="{48FF811C-3347-C601-7516-461AEB17FA3E}"/>
                </a:ext>
              </a:extLst>
            </p:cNvPr>
            <p:cNvSpPr/>
            <p:nvPr/>
          </p:nvSpPr>
          <p:spPr>
            <a:xfrm rot="16200000" flipV="1">
              <a:off x="11040678" y="2095577"/>
              <a:ext cx="635283" cy="38880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86297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92D30-E6B7-0452-0B7D-A0BEDF965E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What Makes an Organizational or Team Culture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9179E0-2BC0-4939-2A97-CAFE62F4F440}"/>
              </a:ext>
            </a:extLst>
          </p:cNvPr>
          <p:cNvGrpSpPr/>
          <p:nvPr/>
        </p:nvGrpSpPr>
        <p:grpSpPr>
          <a:xfrm>
            <a:off x="617122" y="275392"/>
            <a:ext cx="4737371" cy="513180"/>
            <a:chOff x="846754" y="2930525"/>
            <a:chExt cx="4737371" cy="513180"/>
          </a:xfrm>
        </p:grpSpPr>
        <p:sp>
          <p:nvSpPr>
            <p:cNvPr id="5" name="Flowchart: Off-page Connector 4">
              <a:extLst>
                <a:ext uri="{FF2B5EF4-FFF2-40B4-BE49-F238E27FC236}">
                  <a16:creationId xmlns:a16="http://schemas.microsoft.com/office/drawing/2014/main" id="{3F6FD544-88D3-199E-41D3-AC732B854A00}"/>
                </a:ext>
              </a:extLst>
            </p:cNvPr>
            <p:cNvSpPr/>
            <p:nvPr/>
          </p:nvSpPr>
          <p:spPr bwMode="auto">
            <a:xfrm>
              <a:off x="846754" y="2930525"/>
              <a:ext cx="575929" cy="513180"/>
            </a:xfrm>
            <a:prstGeom prst="flowChartOffpageConnector">
              <a:avLst/>
            </a:prstGeom>
            <a:solidFill>
              <a:schemeClr val="accent5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1B32FC-DB91-6422-5792-A94B039A23E8}"/>
                </a:ext>
              </a:extLst>
            </p:cNvPr>
            <p:cNvSpPr/>
            <p:nvPr/>
          </p:nvSpPr>
          <p:spPr bwMode="auto">
            <a:xfrm>
              <a:off x="1422683" y="2930525"/>
              <a:ext cx="3950737" cy="4105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1525E2-E5BC-74A7-6D76-ABE9BD908C15}"/>
                </a:ext>
              </a:extLst>
            </p:cNvPr>
            <p:cNvSpPr/>
            <p:nvPr/>
          </p:nvSpPr>
          <p:spPr bwMode="auto">
            <a:xfrm>
              <a:off x="5373419" y="2930525"/>
              <a:ext cx="210706" cy="4105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D27EC0-0430-EDDA-2CB7-052AF46B1A8A}"/>
                </a:ext>
              </a:extLst>
            </p:cNvPr>
            <p:cNvSpPr txBox="1"/>
            <p:nvPr/>
          </p:nvSpPr>
          <p:spPr>
            <a:xfrm>
              <a:off x="846754" y="3029071"/>
              <a:ext cx="572452" cy="29072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en-US" sz="188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Black" panose="00000A00000000000000" pitchFamily="2" charset="0"/>
                  <a:cs typeface="Mongolian Baiti" panose="03000500000000000000" pitchFamily="66" charset="0"/>
                </a:rPr>
                <a:t>03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164FCD-772D-D205-8F29-774C076810C7}"/>
                </a:ext>
              </a:extLst>
            </p:cNvPr>
            <p:cNvSpPr txBox="1"/>
            <p:nvPr/>
          </p:nvSpPr>
          <p:spPr>
            <a:xfrm>
              <a:off x="1415729" y="2940917"/>
              <a:ext cx="3964644" cy="383054"/>
            </a:xfrm>
            <a:prstGeom prst="rect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89" dirty="0">
                  <a:latin typeface="+mj-lt"/>
                </a:rPr>
                <a:t>Culture Based Strategies</a:t>
              </a:r>
              <a:endParaRPr lang="en-SG" sz="1889" dirty="0">
                <a:latin typeface="+mj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018A6F-55CE-9EA7-D1D9-F6E444303B2C}"/>
              </a:ext>
            </a:extLst>
          </p:cNvPr>
          <p:cNvGrpSpPr/>
          <p:nvPr/>
        </p:nvGrpSpPr>
        <p:grpSpPr>
          <a:xfrm>
            <a:off x="2019300" y="1428750"/>
            <a:ext cx="7943850" cy="4981574"/>
            <a:chOff x="2019300" y="1619250"/>
            <a:chExt cx="7943850" cy="49815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A2650B-7ED4-350D-2E17-E135E02D863E}"/>
                </a:ext>
              </a:extLst>
            </p:cNvPr>
            <p:cNvGrpSpPr/>
            <p:nvPr/>
          </p:nvGrpSpPr>
          <p:grpSpPr>
            <a:xfrm>
              <a:off x="2607945" y="2486024"/>
              <a:ext cx="6766560" cy="4114800"/>
              <a:chOff x="2590800" y="2486024"/>
              <a:chExt cx="6766560" cy="411480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47C48A0-4597-336E-5849-8E1EAA4A3581}"/>
                  </a:ext>
                </a:extLst>
              </p:cNvPr>
              <p:cNvSpPr/>
              <p:nvPr/>
            </p:nvSpPr>
            <p:spPr>
              <a:xfrm>
                <a:off x="2590800" y="2486024"/>
                <a:ext cx="6766560" cy="4114800"/>
              </a:xfrm>
              <a:prstGeom prst="rect">
                <a:avLst/>
              </a:prstGeom>
              <a:solidFill>
                <a:schemeClr val="accent4"/>
              </a:solidFill>
              <a:effectLst>
                <a:innerShdw blurRad="3810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0" name="Picture 9" descr="A colorful circles with white text&#10;&#10;Description automatically generated">
                <a:extLst>
                  <a:ext uri="{FF2B5EF4-FFF2-40B4-BE49-F238E27FC236}">
                    <a16:creationId xmlns:a16="http://schemas.microsoft.com/office/drawing/2014/main" id="{BFA70B97-B28E-6BFD-CEE5-3CFCDAD1E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6569" y="2782635"/>
                <a:ext cx="6255023" cy="3521578"/>
              </a:xfrm>
              <a:prstGeom prst="rect">
                <a:avLst/>
              </a:prstGeom>
              <a:noFill/>
              <a:effectLst>
                <a:softEdge rad="38100"/>
              </a:effec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39C50F7-D09E-021F-A317-60051A9EA420}"/>
                </a:ext>
              </a:extLst>
            </p:cNvPr>
            <p:cNvGrpSpPr/>
            <p:nvPr/>
          </p:nvGrpSpPr>
          <p:grpSpPr>
            <a:xfrm>
              <a:off x="2019300" y="1619250"/>
              <a:ext cx="7943850" cy="713038"/>
              <a:chOff x="2019300" y="1476375"/>
              <a:chExt cx="7943850" cy="713038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3C5B145B-11A5-B6BF-51BF-5DEA9B9E239F}"/>
                  </a:ext>
                </a:extLst>
              </p:cNvPr>
              <p:cNvSpPr/>
              <p:nvPr/>
            </p:nvSpPr>
            <p:spPr>
              <a:xfrm>
                <a:off x="2019300" y="1476375"/>
                <a:ext cx="1981200" cy="713038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Behaviors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ED8FCCF1-0A84-EB11-6645-57607909FAD8}"/>
                  </a:ext>
                </a:extLst>
              </p:cNvPr>
              <p:cNvSpPr/>
              <p:nvPr/>
            </p:nvSpPr>
            <p:spPr>
              <a:xfrm>
                <a:off x="5000625" y="1476375"/>
                <a:ext cx="1981200" cy="713038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Beliefs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493E062-96A2-D788-B59D-AB2D05AFF679}"/>
                  </a:ext>
                </a:extLst>
              </p:cNvPr>
              <p:cNvSpPr/>
              <p:nvPr/>
            </p:nvSpPr>
            <p:spPr>
              <a:xfrm>
                <a:off x="7981950" y="1476375"/>
                <a:ext cx="1981200" cy="713038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Culture</a:t>
                </a:r>
              </a:p>
            </p:txBody>
          </p:sp>
          <p:sp>
            <p:nvSpPr>
              <p:cNvPr id="16" name="Cross 15">
                <a:extLst>
                  <a:ext uri="{FF2B5EF4-FFF2-40B4-BE49-F238E27FC236}">
                    <a16:creationId xmlns:a16="http://schemas.microsoft.com/office/drawing/2014/main" id="{DDC9AAAD-24B2-E69B-6A26-A24B002EEA30}"/>
                  </a:ext>
                </a:extLst>
              </p:cNvPr>
              <p:cNvSpPr/>
              <p:nvPr/>
            </p:nvSpPr>
            <p:spPr>
              <a:xfrm>
                <a:off x="4271962" y="1604294"/>
                <a:ext cx="457200" cy="457200"/>
              </a:xfrm>
              <a:prstGeom prst="plu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Equals 16">
                <a:extLst>
                  <a:ext uri="{FF2B5EF4-FFF2-40B4-BE49-F238E27FC236}">
                    <a16:creationId xmlns:a16="http://schemas.microsoft.com/office/drawing/2014/main" id="{A0E6A963-7DC3-9C01-0C54-AF267731269D}"/>
                  </a:ext>
                </a:extLst>
              </p:cNvPr>
              <p:cNvSpPr/>
              <p:nvPr/>
            </p:nvSpPr>
            <p:spPr>
              <a:xfrm>
                <a:off x="7141368" y="1558574"/>
                <a:ext cx="642938" cy="548640"/>
              </a:xfrm>
              <a:prstGeom prst="mathEqual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5156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EDDB8-9775-CCD3-6506-89404C346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Comes First, Beliefs or Behaviors?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2271F-6055-4385-CC56-EEC518429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Changing Culture Requires Changing Both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7C8A90-258E-3D11-C8D9-5CE1794EE0AF}"/>
              </a:ext>
            </a:extLst>
          </p:cNvPr>
          <p:cNvGrpSpPr/>
          <p:nvPr/>
        </p:nvGrpSpPr>
        <p:grpSpPr>
          <a:xfrm>
            <a:off x="331894" y="1240155"/>
            <a:ext cx="3566160" cy="5236658"/>
            <a:chOff x="331894" y="1240155"/>
            <a:chExt cx="3566160" cy="523665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539B5F0-B534-32DD-6431-AC6E56C4BA98}"/>
                </a:ext>
              </a:extLst>
            </p:cNvPr>
            <p:cNvSpPr/>
            <p:nvPr/>
          </p:nvSpPr>
          <p:spPr>
            <a:xfrm>
              <a:off x="331894" y="1240155"/>
              <a:ext cx="3566160" cy="2560320"/>
            </a:xfrm>
            <a:prstGeom prst="round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ctr"/>
              <a:r>
                <a:rPr lang="en-US" sz="28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Behaviors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Actions we take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Decisions we make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Tasks we perform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How we work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How we interact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Developed over Time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CDEA08B-A645-DF08-BA83-8B06ECCA251E}"/>
                </a:ext>
              </a:extLst>
            </p:cNvPr>
            <p:cNvSpPr/>
            <p:nvPr/>
          </p:nvSpPr>
          <p:spPr>
            <a:xfrm>
              <a:off x="331894" y="3916493"/>
              <a:ext cx="3566160" cy="2560320"/>
            </a:xfrm>
            <a:prstGeom prst="round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ctr"/>
              <a:r>
                <a:rPr lang="en-US" sz="28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Beliefs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How we think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Input into Decisions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Drives commitments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How we trust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Where we get information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Developed over time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E32435-4E9C-B16C-75AC-16263F9901F8}"/>
              </a:ext>
            </a:extLst>
          </p:cNvPr>
          <p:cNvGrpSpPr/>
          <p:nvPr/>
        </p:nvGrpSpPr>
        <p:grpSpPr>
          <a:xfrm>
            <a:off x="4027594" y="2577818"/>
            <a:ext cx="7709535" cy="3285933"/>
            <a:chOff x="4027594" y="1895667"/>
            <a:chExt cx="7709535" cy="328593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5465BC1-9958-9A22-749B-B2092BFC878A}"/>
                </a:ext>
              </a:extLst>
            </p:cNvPr>
            <p:cNvGrpSpPr/>
            <p:nvPr/>
          </p:nvGrpSpPr>
          <p:grpSpPr>
            <a:xfrm>
              <a:off x="4027594" y="1895667"/>
              <a:ext cx="3108960" cy="3285933"/>
              <a:chOff x="4027594" y="1895667"/>
              <a:chExt cx="3108960" cy="3285933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0DE19D3C-1FCE-DCD6-9737-B4DD80C17D3A}"/>
                  </a:ext>
                </a:extLst>
              </p:cNvPr>
              <p:cNvSpPr/>
              <p:nvPr/>
            </p:nvSpPr>
            <p:spPr>
              <a:xfrm>
                <a:off x="4027594" y="2621280"/>
                <a:ext cx="3108960" cy="2560320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Technology Advances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Working Locations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Global Travel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Climate Change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Scientific Advances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Medical Advances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Leadership Advances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30BB4CB-8A7C-6C3F-2BCC-EC89546D6AF7}"/>
                  </a:ext>
                </a:extLst>
              </p:cNvPr>
              <p:cNvSpPr/>
              <p:nvPr/>
            </p:nvSpPr>
            <p:spPr>
              <a:xfrm>
                <a:off x="4027594" y="1895667"/>
                <a:ext cx="3108960" cy="640080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ctr"/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Forced Behavioral Changes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2F22B13-2F4A-2190-A02C-AE5CEFC41B2E}"/>
                </a:ext>
              </a:extLst>
            </p:cNvPr>
            <p:cNvGrpSpPr/>
            <p:nvPr/>
          </p:nvGrpSpPr>
          <p:grpSpPr>
            <a:xfrm>
              <a:off x="7256569" y="1895667"/>
              <a:ext cx="4480560" cy="3285933"/>
              <a:chOff x="7256569" y="1895667"/>
              <a:chExt cx="4480560" cy="3285933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5AD94ED-FDB8-126E-709B-624BD38AC2CC}"/>
                  </a:ext>
                </a:extLst>
              </p:cNvPr>
              <p:cNvSpPr/>
              <p:nvPr/>
            </p:nvSpPr>
            <p:spPr>
              <a:xfrm>
                <a:off x="7256569" y="2621280"/>
                <a:ext cx="4480560" cy="2560320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Enhances jobs, not eliminates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Remote work is beneficial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People want the same things in life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Fossil fuels to sustainable solutions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Earth is a sphere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Cancer doesn’t always kill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People need more than a paycheck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EF69D62-E41B-A93B-9EE4-873039B07724}"/>
                  </a:ext>
                </a:extLst>
              </p:cNvPr>
              <p:cNvSpPr/>
              <p:nvPr/>
            </p:nvSpPr>
            <p:spPr>
              <a:xfrm>
                <a:off x="7256569" y="1895667"/>
                <a:ext cx="4480560" cy="640080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ctr"/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Beliefs that Followed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638F832-7430-6156-B5A2-F491798B1E51}"/>
              </a:ext>
            </a:extLst>
          </p:cNvPr>
          <p:cNvGrpSpPr/>
          <p:nvPr/>
        </p:nvGrpSpPr>
        <p:grpSpPr>
          <a:xfrm>
            <a:off x="5245563" y="848529"/>
            <a:ext cx="4878305" cy="1626528"/>
            <a:chOff x="5245563" y="770895"/>
            <a:chExt cx="4878305" cy="1626528"/>
          </a:xfrm>
        </p:grpSpPr>
        <p:pic>
          <p:nvPicPr>
            <p:cNvPr id="6" name="Picture 5" descr="A chicken standing on an egg&#10;&#10;Description automatically generated">
              <a:extLst>
                <a:ext uri="{FF2B5EF4-FFF2-40B4-BE49-F238E27FC236}">
                  <a16:creationId xmlns:a16="http://schemas.microsoft.com/office/drawing/2014/main" id="{43469728-3C1B-F0ED-7A92-57892E029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563" y="770895"/>
              <a:ext cx="1341265" cy="1626528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1DC2C3C-BBE3-58FF-AE90-CA086882D039}"/>
                </a:ext>
              </a:extLst>
            </p:cNvPr>
            <p:cNvSpPr/>
            <p:nvPr/>
          </p:nvSpPr>
          <p:spPr>
            <a:xfrm>
              <a:off x="6636222" y="1081239"/>
              <a:ext cx="3487646" cy="10058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sz="32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This isn’t a chicken or egg problem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610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3E1F0-1AC5-C3AF-2D43-257A4028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a Culture to Deliver Value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C07D57-CE4C-3F63-1A4B-68465A9D0D21}"/>
              </a:ext>
            </a:extLst>
          </p:cNvPr>
          <p:cNvGrpSpPr/>
          <p:nvPr/>
        </p:nvGrpSpPr>
        <p:grpSpPr>
          <a:xfrm>
            <a:off x="528855" y="936839"/>
            <a:ext cx="11215086" cy="5551763"/>
            <a:chOff x="718627" y="936839"/>
            <a:chExt cx="11215086" cy="555176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2230D5B-427C-8C45-1E50-5FBE587C0A18}"/>
                </a:ext>
              </a:extLst>
            </p:cNvPr>
            <p:cNvGrpSpPr/>
            <p:nvPr/>
          </p:nvGrpSpPr>
          <p:grpSpPr>
            <a:xfrm>
              <a:off x="718627" y="936839"/>
              <a:ext cx="9256481" cy="5551763"/>
              <a:chOff x="399449" y="1117993"/>
              <a:chExt cx="9256481" cy="5551763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53AEBE6E-D00C-A3F7-4B31-A67D6E78A2DA}"/>
                  </a:ext>
                </a:extLst>
              </p:cNvPr>
              <p:cNvGrpSpPr/>
              <p:nvPr/>
            </p:nvGrpSpPr>
            <p:grpSpPr>
              <a:xfrm>
                <a:off x="399449" y="1117993"/>
                <a:ext cx="9256481" cy="640080"/>
                <a:chOff x="399449" y="1825357"/>
                <a:chExt cx="9256481" cy="640080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D217B64E-F4E4-CD24-9E74-49E875FA3E4B}"/>
                    </a:ext>
                  </a:extLst>
                </p:cNvPr>
                <p:cNvSpPr/>
                <p:nvPr/>
              </p:nvSpPr>
              <p:spPr>
                <a:xfrm>
                  <a:off x="399449" y="1825357"/>
                  <a:ext cx="2743200" cy="6400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Understand Why the Change is Needed </a:t>
                  </a:r>
                </a:p>
              </p:txBody>
            </p:sp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CC5A9B8E-A4C9-26EB-E1CD-E9C9D12C68C1}"/>
                    </a:ext>
                  </a:extLst>
                </p:cNvPr>
                <p:cNvSpPr/>
                <p:nvPr/>
              </p:nvSpPr>
              <p:spPr>
                <a:xfrm>
                  <a:off x="3255130" y="1825357"/>
                  <a:ext cx="6400800" cy="640080"/>
                </a:xfrm>
                <a:prstGeom prst="roundRect">
                  <a:avLst/>
                </a:prstGeom>
                <a:noFill/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0" rtlCol="0" anchor="t"/>
                <a:lstStyle/>
                <a:p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Cyber security is a threat to data integrity and ransom demands.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A1ABBFA-9521-A8FA-7110-2D6A3E6453EA}"/>
                  </a:ext>
                </a:extLst>
              </p:cNvPr>
              <p:cNvGrpSpPr/>
              <p:nvPr/>
            </p:nvGrpSpPr>
            <p:grpSpPr>
              <a:xfrm>
                <a:off x="399449" y="2521331"/>
                <a:ext cx="9256481" cy="640080"/>
                <a:chOff x="399449" y="2526077"/>
                <a:chExt cx="9256481" cy="640080"/>
              </a:xfrm>
            </p:grpSpPr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32E9F31C-14E1-CD1B-0B51-B77417F96A17}"/>
                    </a:ext>
                  </a:extLst>
                </p:cNvPr>
                <p:cNvSpPr/>
                <p:nvPr/>
              </p:nvSpPr>
              <p:spPr>
                <a:xfrm>
                  <a:off x="399449" y="2526077"/>
                  <a:ext cx="2743200" cy="6400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How Wide the Change is</a:t>
                  </a: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E609B438-8A92-7D77-4E73-305F34303258}"/>
                    </a:ext>
                  </a:extLst>
                </p:cNvPr>
                <p:cNvSpPr/>
                <p:nvPr/>
              </p:nvSpPr>
              <p:spPr>
                <a:xfrm>
                  <a:off x="3255130" y="2526077"/>
                  <a:ext cx="6400800" cy="640080"/>
                </a:xfrm>
                <a:prstGeom prst="roundRect">
                  <a:avLst/>
                </a:prstGeom>
                <a:noFill/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0" rtlCol="0" anchor="t"/>
                <a:lstStyle/>
                <a:p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All users with access to company email, all applications, and have unique user login credentials.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E1567E5-881E-D6AC-BDB9-19CDBD7B375D}"/>
                  </a:ext>
                </a:extLst>
              </p:cNvPr>
              <p:cNvGrpSpPr/>
              <p:nvPr/>
            </p:nvGrpSpPr>
            <p:grpSpPr>
              <a:xfrm>
                <a:off x="399449" y="3223000"/>
                <a:ext cx="9256481" cy="640080"/>
                <a:chOff x="399449" y="3226797"/>
                <a:chExt cx="9256481" cy="640080"/>
              </a:xfrm>
            </p:grpSpPr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0B24B257-1CC3-8846-6FB2-F91182437775}"/>
                    </a:ext>
                  </a:extLst>
                </p:cNvPr>
                <p:cNvSpPr/>
                <p:nvPr/>
              </p:nvSpPr>
              <p:spPr>
                <a:xfrm>
                  <a:off x="399449" y="3226797"/>
                  <a:ext cx="2743200" cy="6400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What Behaviors Need to Change</a:t>
                  </a: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97E91A4B-026F-51D9-8357-5DF5968BCF7E}"/>
                    </a:ext>
                  </a:extLst>
                </p:cNvPr>
                <p:cNvSpPr/>
                <p:nvPr/>
              </p:nvSpPr>
              <p:spPr>
                <a:xfrm>
                  <a:off x="3255130" y="3226797"/>
                  <a:ext cx="6400800" cy="640080"/>
                </a:xfrm>
                <a:prstGeom prst="roundRect">
                  <a:avLst/>
                </a:prstGeom>
                <a:noFill/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0" rtlCol="0" anchor="t"/>
                <a:lstStyle/>
                <a:p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Password credentials change every 90-days, and double security access required for certain applications.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6304AC4-9406-D6CC-7151-B54F65E260DA}"/>
                  </a:ext>
                </a:extLst>
              </p:cNvPr>
              <p:cNvGrpSpPr/>
              <p:nvPr/>
            </p:nvGrpSpPr>
            <p:grpSpPr>
              <a:xfrm>
                <a:off x="399449" y="3924669"/>
                <a:ext cx="9256481" cy="640080"/>
                <a:chOff x="399449" y="3927517"/>
                <a:chExt cx="9256481" cy="640080"/>
              </a:xfrm>
            </p:grpSpPr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04A53F61-3E00-57EB-FEB8-5132D37D3DC0}"/>
                    </a:ext>
                  </a:extLst>
                </p:cNvPr>
                <p:cNvSpPr/>
                <p:nvPr/>
              </p:nvSpPr>
              <p:spPr>
                <a:xfrm>
                  <a:off x="399449" y="3927517"/>
                  <a:ext cx="2743200" cy="6400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Plan to Socialize the Change</a:t>
                  </a: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52A80512-82EA-3483-5F71-647D91EBDC67}"/>
                    </a:ext>
                  </a:extLst>
                </p:cNvPr>
                <p:cNvSpPr/>
                <p:nvPr/>
              </p:nvSpPr>
              <p:spPr>
                <a:xfrm>
                  <a:off x="3255130" y="3927517"/>
                  <a:ext cx="6400800" cy="640080"/>
                </a:xfrm>
                <a:prstGeom prst="roundRect">
                  <a:avLst/>
                </a:prstGeom>
                <a:noFill/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0" rtlCol="0" anchor="t"/>
                <a:lstStyle/>
                <a:p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Development of communications material and lists of people impacted by the change.</a:t>
                  </a: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477E334-3D62-ABA8-055A-BF0006EBB963}"/>
                  </a:ext>
                </a:extLst>
              </p:cNvPr>
              <p:cNvGrpSpPr/>
              <p:nvPr/>
            </p:nvGrpSpPr>
            <p:grpSpPr>
              <a:xfrm>
                <a:off x="399449" y="4626338"/>
                <a:ext cx="9256481" cy="640080"/>
                <a:chOff x="399449" y="4628237"/>
                <a:chExt cx="9256481" cy="640080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C67220CE-07C0-31A7-A7A6-81314B664875}"/>
                    </a:ext>
                  </a:extLst>
                </p:cNvPr>
                <p:cNvSpPr/>
                <p:nvPr/>
              </p:nvSpPr>
              <p:spPr>
                <a:xfrm>
                  <a:off x="399449" y="4628237"/>
                  <a:ext cx="2743200" cy="6400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Socialize the Change</a:t>
                  </a: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65FEAC81-BEEF-8460-72AE-4D566608BC78}"/>
                    </a:ext>
                  </a:extLst>
                </p:cNvPr>
                <p:cNvSpPr/>
                <p:nvPr/>
              </p:nvSpPr>
              <p:spPr>
                <a:xfrm>
                  <a:off x="3255130" y="4628237"/>
                  <a:ext cx="6400800" cy="640080"/>
                </a:xfrm>
                <a:prstGeom prst="roundRect">
                  <a:avLst/>
                </a:prstGeom>
                <a:noFill/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0" rtlCol="0" anchor="t"/>
                <a:lstStyle/>
                <a:p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Open and circular communications, answer all questions, and actively listen to concerns.</a:t>
                  </a: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BF22E99C-2060-5A36-2733-109B2840C1C1}"/>
                  </a:ext>
                </a:extLst>
              </p:cNvPr>
              <p:cNvGrpSpPr/>
              <p:nvPr/>
            </p:nvGrpSpPr>
            <p:grpSpPr>
              <a:xfrm>
                <a:off x="399449" y="5328007"/>
                <a:ext cx="9256481" cy="640080"/>
                <a:chOff x="399449" y="5328957"/>
                <a:chExt cx="9256481" cy="640080"/>
              </a:xfrm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4EBE18F0-AF0F-C931-2C7C-9505C957E944}"/>
                    </a:ext>
                  </a:extLst>
                </p:cNvPr>
                <p:cNvSpPr/>
                <p:nvPr/>
              </p:nvSpPr>
              <p:spPr>
                <a:xfrm>
                  <a:off x="399449" y="5328957"/>
                  <a:ext cx="2743200" cy="6400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Build a Team of Champions</a:t>
                  </a:r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02D56929-AC37-7361-9813-45BF4982309A}"/>
                    </a:ext>
                  </a:extLst>
                </p:cNvPr>
                <p:cNvSpPr/>
                <p:nvPr/>
              </p:nvSpPr>
              <p:spPr>
                <a:xfrm>
                  <a:off x="3255130" y="5328957"/>
                  <a:ext cx="6400800" cy="640080"/>
                </a:xfrm>
                <a:prstGeom prst="roundRect">
                  <a:avLst/>
                </a:prstGeom>
                <a:noFill/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0" rtlCol="0" anchor="t"/>
                <a:lstStyle/>
                <a:p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Pilot the changes with people that have the greatest connections to those impacted, get feedback and adjust.</a:t>
                  </a: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BD049B2-05EF-33E7-3DCE-7B3DC0030B50}"/>
                  </a:ext>
                </a:extLst>
              </p:cNvPr>
              <p:cNvGrpSpPr/>
              <p:nvPr/>
            </p:nvGrpSpPr>
            <p:grpSpPr>
              <a:xfrm>
                <a:off x="399449" y="6029676"/>
                <a:ext cx="9256481" cy="640080"/>
                <a:chOff x="399449" y="6029676"/>
                <a:chExt cx="9256481" cy="640080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0BDF1440-BBF1-999E-EDB0-E3C7E6B1D013}"/>
                    </a:ext>
                  </a:extLst>
                </p:cNvPr>
                <p:cNvSpPr/>
                <p:nvPr/>
              </p:nvSpPr>
              <p:spPr>
                <a:xfrm>
                  <a:off x="399449" y="6029676"/>
                  <a:ext cx="2743200" cy="6400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Implement in Phases</a:t>
                  </a:r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89139476-5319-BB10-82F3-BCB0DC24CA44}"/>
                    </a:ext>
                  </a:extLst>
                </p:cNvPr>
                <p:cNvSpPr/>
                <p:nvPr/>
              </p:nvSpPr>
              <p:spPr>
                <a:xfrm>
                  <a:off x="3255130" y="6029676"/>
                  <a:ext cx="6400800" cy="640080"/>
                </a:xfrm>
                <a:prstGeom prst="roundRect">
                  <a:avLst/>
                </a:prstGeom>
                <a:noFill/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0" rtlCol="0" anchor="t"/>
                <a:lstStyle/>
                <a:p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Make the changes as quickly as possible, but in manageable group sizes, and apply extra support.</a:t>
                  </a: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5093878-7660-C481-22F8-6879FFAB4FE6}"/>
                  </a:ext>
                </a:extLst>
              </p:cNvPr>
              <p:cNvGrpSpPr/>
              <p:nvPr/>
            </p:nvGrpSpPr>
            <p:grpSpPr>
              <a:xfrm>
                <a:off x="399449" y="1819662"/>
                <a:ext cx="9256481" cy="640080"/>
                <a:chOff x="399449" y="1745133"/>
                <a:chExt cx="9256481" cy="640080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1DD466AA-58A4-9F77-0EE0-46868E2FCB39}"/>
                    </a:ext>
                  </a:extLst>
                </p:cNvPr>
                <p:cNvSpPr/>
                <p:nvPr/>
              </p:nvSpPr>
              <p:spPr>
                <a:xfrm>
                  <a:off x="399449" y="1745133"/>
                  <a:ext cx="2743200" cy="640080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The  Behavioral Challenge</a:t>
                  </a: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1FD5C15E-ED28-18E9-85A3-DB0B931AE5E6}"/>
                    </a:ext>
                  </a:extLst>
                </p:cNvPr>
                <p:cNvSpPr/>
                <p:nvPr/>
              </p:nvSpPr>
              <p:spPr>
                <a:xfrm>
                  <a:off x="3255130" y="1745133"/>
                  <a:ext cx="6400800" cy="640080"/>
                </a:xfrm>
                <a:prstGeom prst="roundRect">
                  <a:avLst/>
                </a:prstGeom>
                <a:noFill/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0" rtlCol="0" anchor="t"/>
                <a:lstStyle/>
                <a:p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People are used to the simplicity of logging into a system and will not like the additional steps.</a:t>
                  </a:r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988EBB7-B7CB-C091-B559-FD06A0AD33B9}"/>
                </a:ext>
              </a:extLst>
            </p:cNvPr>
            <p:cNvGrpSpPr/>
            <p:nvPr/>
          </p:nvGrpSpPr>
          <p:grpSpPr>
            <a:xfrm>
              <a:off x="10026733" y="1634927"/>
              <a:ext cx="1906980" cy="640080"/>
              <a:chOff x="9975108" y="1634927"/>
              <a:chExt cx="1906980" cy="640080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8395B79-4EE7-1D91-A192-B31E0C7FF583}"/>
                  </a:ext>
                </a:extLst>
              </p:cNvPr>
              <p:cNvSpPr txBox="1"/>
              <p:nvPr/>
            </p:nvSpPr>
            <p:spPr>
              <a:xfrm>
                <a:off x="10510488" y="1634927"/>
                <a:ext cx="1371600" cy="640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C0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Culture to Change</a:t>
                </a: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3B722A54-F848-E1DC-C1BF-CBD7D3CBEB95}"/>
                  </a:ext>
                </a:extLst>
              </p:cNvPr>
              <p:cNvCxnSpPr>
                <a:stCxn id="32" idx="1"/>
                <a:endCxn id="20" idx="3"/>
              </p:cNvCxnSpPr>
              <p:nvPr/>
            </p:nvCxnSpPr>
            <p:spPr>
              <a:xfrm flipH="1">
                <a:off x="9975108" y="1954967"/>
                <a:ext cx="535380" cy="3581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88EBED4-2F95-5811-7429-A58A3FBBD30C}"/>
                </a:ext>
              </a:extLst>
            </p:cNvPr>
            <p:cNvSpPr txBox="1"/>
            <p:nvPr/>
          </p:nvSpPr>
          <p:spPr>
            <a:xfrm>
              <a:off x="10065823" y="2287466"/>
              <a:ext cx="1828800" cy="91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Belief in the Change Comes Much Later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1378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92D30-E6B7-0452-0B7D-A0BEDF965E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What is a Portfolio and Portfolio Management in the Project Management World?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9179E0-2BC0-4939-2A97-CAFE62F4F440}"/>
              </a:ext>
            </a:extLst>
          </p:cNvPr>
          <p:cNvGrpSpPr/>
          <p:nvPr/>
        </p:nvGrpSpPr>
        <p:grpSpPr>
          <a:xfrm>
            <a:off x="617122" y="275392"/>
            <a:ext cx="4737371" cy="513180"/>
            <a:chOff x="846754" y="2930525"/>
            <a:chExt cx="4737371" cy="513180"/>
          </a:xfrm>
        </p:grpSpPr>
        <p:sp>
          <p:nvSpPr>
            <p:cNvPr id="5" name="Flowchart: Off-page Connector 4">
              <a:extLst>
                <a:ext uri="{FF2B5EF4-FFF2-40B4-BE49-F238E27FC236}">
                  <a16:creationId xmlns:a16="http://schemas.microsoft.com/office/drawing/2014/main" id="{3F6FD544-88D3-199E-41D3-AC732B854A00}"/>
                </a:ext>
              </a:extLst>
            </p:cNvPr>
            <p:cNvSpPr/>
            <p:nvPr/>
          </p:nvSpPr>
          <p:spPr bwMode="auto">
            <a:xfrm>
              <a:off x="846754" y="2930525"/>
              <a:ext cx="575929" cy="513180"/>
            </a:xfrm>
            <a:prstGeom prst="flowChartOffpageConnector">
              <a:avLst/>
            </a:prstGeom>
            <a:solidFill>
              <a:schemeClr val="accent5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1B32FC-DB91-6422-5792-A94B039A23E8}"/>
                </a:ext>
              </a:extLst>
            </p:cNvPr>
            <p:cNvSpPr/>
            <p:nvPr/>
          </p:nvSpPr>
          <p:spPr bwMode="auto">
            <a:xfrm>
              <a:off x="1422683" y="2930525"/>
              <a:ext cx="3950737" cy="4105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1525E2-E5BC-74A7-6D76-ABE9BD908C15}"/>
                </a:ext>
              </a:extLst>
            </p:cNvPr>
            <p:cNvSpPr/>
            <p:nvPr/>
          </p:nvSpPr>
          <p:spPr bwMode="auto">
            <a:xfrm>
              <a:off x="5373419" y="2930525"/>
              <a:ext cx="210706" cy="4105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D27EC0-0430-EDDA-2CB7-052AF46B1A8A}"/>
                </a:ext>
              </a:extLst>
            </p:cNvPr>
            <p:cNvSpPr txBox="1"/>
            <p:nvPr/>
          </p:nvSpPr>
          <p:spPr>
            <a:xfrm>
              <a:off x="846754" y="3029071"/>
              <a:ext cx="572452" cy="29072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en-US" sz="188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Black" panose="00000A00000000000000" pitchFamily="2" charset="0"/>
                  <a:cs typeface="Mongolian Baiti" panose="03000500000000000000" pitchFamily="66" charset="0"/>
                </a:rPr>
                <a:t>04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164FCD-772D-D205-8F29-774C076810C7}"/>
                </a:ext>
              </a:extLst>
            </p:cNvPr>
            <p:cNvSpPr txBox="1"/>
            <p:nvPr/>
          </p:nvSpPr>
          <p:spPr>
            <a:xfrm>
              <a:off x="1415729" y="2940917"/>
              <a:ext cx="3964644" cy="383054"/>
            </a:xfrm>
            <a:prstGeom prst="rect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89" dirty="0">
                  <a:latin typeface="+mj-lt"/>
                </a:rPr>
                <a:t>Strategic Project Portfolio Mgt.</a:t>
              </a:r>
              <a:endParaRPr lang="en-SG" sz="1889" dirty="0">
                <a:latin typeface="+mj-lt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F5D9C61-20C9-B7EE-ADC1-621D4B5DDF22}"/>
              </a:ext>
            </a:extLst>
          </p:cNvPr>
          <p:cNvGrpSpPr/>
          <p:nvPr/>
        </p:nvGrpSpPr>
        <p:grpSpPr>
          <a:xfrm>
            <a:off x="294522" y="1587258"/>
            <a:ext cx="8970326" cy="3950964"/>
            <a:chOff x="294522" y="1587258"/>
            <a:chExt cx="8970326" cy="395096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65663FB-F88A-0DC2-1E88-1C8780D6C29A}"/>
                </a:ext>
              </a:extLst>
            </p:cNvPr>
            <p:cNvGrpSpPr/>
            <p:nvPr/>
          </p:nvGrpSpPr>
          <p:grpSpPr>
            <a:xfrm>
              <a:off x="294522" y="1587258"/>
              <a:ext cx="8970326" cy="1828801"/>
              <a:chOff x="294522" y="1587258"/>
              <a:chExt cx="8970326" cy="1828801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5B4EC81-1A83-8EED-9A00-39BF50060AC8}"/>
                  </a:ext>
                </a:extLst>
              </p:cNvPr>
              <p:cNvSpPr/>
              <p:nvPr/>
            </p:nvSpPr>
            <p:spPr>
              <a:xfrm>
                <a:off x="294522" y="1587259"/>
                <a:ext cx="3200400" cy="182880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91B6618B-2D27-7440-1B0B-F340A18DBED5}"/>
                  </a:ext>
                </a:extLst>
              </p:cNvPr>
              <p:cNvSpPr/>
              <p:nvPr/>
            </p:nvSpPr>
            <p:spPr>
              <a:xfrm>
                <a:off x="3595568" y="1587258"/>
                <a:ext cx="5669280" cy="1828800"/>
              </a:xfrm>
              <a:prstGeom prst="roundRect">
                <a:avLst/>
              </a:prstGeom>
              <a:noFill/>
              <a:ln w="28575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Grouping of Projects &amp; Programs Under Single Owner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Individual Projects or Programs of Multiple Projects.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Representing Strategic Projects, Customer Projects, Continuous Improvement Projects, etc.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Supporting Resources can be Direct Reporting or Matrix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41C4D1-4027-5CFB-C2D3-1475DBA045B8}"/>
                </a:ext>
              </a:extLst>
            </p:cNvPr>
            <p:cNvGrpSpPr/>
            <p:nvPr/>
          </p:nvGrpSpPr>
          <p:grpSpPr>
            <a:xfrm>
              <a:off x="294522" y="3709421"/>
              <a:ext cx="8970326" cy="1828801"/>
              <a:chOff x="294522" y="3727119"/>
              <a:chExt cx="8970326" cy="1828801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57B6DB6-9B92-7009-2CF6-5FB0F0CA7E54}"/>
                  </a:ext>
                </a:extLst>
              </p:cNvPr>
              <p:cNvSpPr/>
              <p:nvPr/>
            </p:nvSpPr>
            <p:spPr>
              <a:xfrm>
                <a:off x="294522" y="3727120"/>
                <a:ext cx="3200400" cy="182880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E2FE4FB-E715-F97F-113D-EC59162D8DF7}"/>
                  </a:ext>
                </a:extLst>
              </p:cNvPr>
              <p:cNvSpPr/>
              <p:nvPr/>
            </p:nvSpPr>
            <p:spPr>
              <a:xfrm>
                <a:off x="3595568" y="3727119"/>
                <a:ext cx="5669280" cy="1828800"/>
              </a:xfrm>
              <a:prstGeom prst="roundRect">
                <a:avLst/>
              </a:prstGeom>
              <a:noFill/>
              <a:ln w="28575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Prioritization of Projects, Programs, and Resources.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Status Reporting of Projects, Programs, and Portfolio.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Leadership &amp; Development of Project Managers.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Monitoring and Controlling the Implementation of Portfolio Projects &amp; Programs.</a:t>
                </a: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075EEB3-09AD-3FE6-45FA-2C46A5DAE7B9}"/>
              </a:ext>
            </a:extLst>
          </p:cNvPr>
          <p:cNvGrpSpPr/>
          <p:nvPr/>
        </p:nvGrpSpPr>
        <p:grpSpPr>
          <a:xfrm>
            <a:off x="9240718" y="2468277"/>
            <a:ext cx="2743200" cy="2171746"/>
            <a:chOff x="9292474" y="2287116"/>
            <a:chExt cx="2743200" cy="2171746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C190F8A-5ABD-DCA7-A3C9-E6975BAF0B67}"/>
                </a:ext>
              </a:extLst>
            </p:cNvPr>
            <p:cNvSpPr/>
            <p:nvPr/>
          </p:nvSpPr>
          <p:spPr>
            <a:xfrm>
              <a:off x="9292474" y="4184542"/>
              <a:ext cx="2743200" cy="274320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20820F8-03C0-FFFA-2B9B-D84598E0650D}"/>
                </a:ext>
              </a:extLst>
            </p:cNvPr>
            <p:cNvGrpSpPr/>
            <p:nvPr/>
          </p:nvGrpSpPr>
          <p:grpSpPr>
            <a:xfrm>
              <a:off x="9541993" y="2287116"/>
              <a:ext cx="2244162" cy="2002130"/>
              <a:chOff x="9467931" y="2287116"/>
              <a:chExt cx="2244162" cy="2002130"/>
            </a:xfrm>
          </p:grpSpPr>
          <p:sp>
            <p:nvSpPr>
              <p:cNvPr id="36" name="Freeform 2">
                <a:extLst>
                  <a:ext uri="{FF2B5EF4-FFF2-40B4-BE49-F238E27FC236}">
                    <a16:creationId xmlns:a16="http://schemas.microsoft.com/office/drawing/2014/main" id="{FF89B36C-C37D-3C64-51C5-E7F2BD82B9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85835" y="2287116"/>
                <a:ext cx="1055630" cy="808735"/>
              </a:xfrm>
              <a:custGeom>
                <a:avLst/>
                <a:gdLst>
                  <a:gd name="T0" fmla="*/ 2 w 927"/>
                  <a:gd name="T1" fmla="*/ 492 h 796"/>
                  <a:gd name="T2" fmla="*/ 4 w 927"/>
                  <a:gd name="T3" fmla="*/ 492 h 796"/>
                  <a:gd name="T4" fmla="*/ 459 w 927"/>
                  <a:gd name="T5" fmla="*/ 796 h 796"/>
                  <a:gd name="T6" fmla="*/ 704 w 927"/>
                  <a:gd name="T7" fmla="*/ 758 h 796"/>
                  <a:gd name="T8" fmla="*/ 927 w 927"/>
                  <a:gd name="T9" fmla="*/ 641 h 796"/>
                  <a:gd name="T10" fmla="*/ 4 w 927"/>
                  <a:gd name="T11" fmla="*/ 0 h 796"/>
                  <a:gd name="T12" fmla="*/ 0 w 927"/>
                  <a:gd name="T13" fmla="*/ 0 h 796"/>
                  <a:gd name="T14" fmla="*/ 42 w 927"/>
                  <a:gd name="T15" fmla="*/ 241 h 796"/>
                  <a:gd name="T16" fmla="*/ 2 w 927"/>
                  <a:gd name="T17" fmla="*/ 492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7" h="796">
                    <a:moveTo>
                      <a:pt x="2" y="492"/>
                    </a:moveTo>
                    <a:cubicBezTo>
                      <a:pt x="2" y="492"/>
                      <a:pt x="3" y="492"/>
                      <a:pt x="4" y="492"/>
                    </a:cubicBezTo>
                    <a:cubicBezTo>
                      <a:pt x="209" y="492"/>
                      <a:pt x="385" y="618"/>
                      <a:pt x="459" y="796"/>
                    </a:cubicBezTo>
                    <a:cubicBezTo>
                      <a:pt x="704" y="758"/>
                      <a:pt x="704" y="758"/>
                      <a:pt x="704" y="758"/>
                    </a:cubicBezTo>
                    <a:cubicBezTo>
                      <a:pt x="927" y="641"/>
                      <a:pt x="927" y="641"/>
                      <a:pt x="927" y="641"/>
                    </a:cubicBezTo>
                    <a:cubicBezTo>
                      <a:pt x="787" y="267"/>
                      <a:pt x="427" y="0"/>
                      <a:pt x="4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42" y="241"/>
                      <a:pt x="42" y="241"/>
                      <a:pt x="42" y="241"/>
                    </a:cubicBezTo>
                    <a:lnTo>
                      <a:pt x="2" y="49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190500" dist="76200" dir="5400000" sx="101000" sy="101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7" name="Freeform 3">
                <a:extLst>
                  <a:ext uri="{FF2B5EF4-FFF2-40B4-BE49-F238E27FC236}">
                    <a16:creationId xmlns:a16="http://schemas.microsoft.com/office/drawing/2014/main" id="{5CE794AE-8F56-570D-4B05-3A6CAB70B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67931" y="3010900"/>
                <a:ext cx="780710" cy="1079900"/>
              </a:xfrm>
              <a:custGeom>
                <a:avLst/>
                <a:gdLst>
                  <a:gd name="T0" fmla="*/ 686 w 686"/>
                  <a:gd name="T1" fmla="*/ 665 h 1063"/>
                  <a:gd name="T2" fmla="*/ 492 w 686"/>
                  <a:gd name="T3" fmla="*/ 273 h 1063"/>
                  <a:gd name="T4" fmla="*/ 507 w 686"/>
                  <a:gd name="T5" fmla="*/ 155 h 1063"/>
                  <a:gd name="T6" fmla="*/ 276 w 686"/>
                  <a:gd name="T7" fmla="*/ 35 h 1063"/>
                  <a:gd name="T8" fmla="*/ 39 w 686"/>
                  <a:gd name="T9" fmla="*/ 0 h 1063"/>
                  <a:gd name="T10" fmla="*/ 0 w 686"/>
                  <a:gd name="T11" fmla="*/ 273 h 1063"/>
                  <a:gd name="T12" fmla="*/ 397 w 686"/>
                  <a:gd name="T13" fmla="*/ 1063 h 1063"/>
                  <a:gd name="T14" fmla="*/ 505 w 686"/>
                  <a:gd name="T15" fmla="*/ 844 h 1063"/>
                  <a:gd name="T16" fmla="*/ 686 w 686"/>
                  <a:gd name="T17" fmla="*/ 665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6" h="1063">
                    <a:moveTo>
                      <a:pt x="686" y="665"/>
                    </a:moveTo>
                    <a:cubicBezTo>
                      <a:pt x="568" y="575"/>
                      <a:pt x="492" y="433"/>
                      <a:pt x="492" y="273"/>
                    </a:cubicBezTo>
                    <a:cubicBezTo>
                      <a:pt x="492" y="232"/>
                      <a:pt x="497" y="193"/>
                      <a:pt x="507" y="155"/>
                    </a:cubicBezTo>
                    <a:cubicBezTo>
                      <a:pt x="276" y="35"/>
                      <a:pt x="276" y="35"/>
                      <a:pt x="276" y="35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14" y="87"/>
                      <a:pt x="0" y="178"/>
                      <a:pt x="0" y="273"/>
                    </a:cubicBezTo>
                    <a:cubicBezTo>
                      <a:pt x="0" y="596"/>
                      <a:pt x="156" y="883"/>
                      <a:pt x="397" y="1063"/>
                    </a:cubicBezTo>
                    <a:cubicBezTo>
                      <a:pt x="505" y="844"/>
                      <a:pt x="505" y="844"/>
                      <a:pt x="505" y="844"/>
                    </a:cubicBezTo>
                    <a:lnTo>
                      <a:pt x="686" y="665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190500" dist="76200" dir="5400000" sx="101000" sy="101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8" name="Freeform 4">
                <a:extLst>
                  <a:ext uri="{FF2B5EF4-FFF2-40B4-BE49-F238E27FC236}">
                    <a16:creationId xmlns:a16="http://schemas.microsoft.com/office/drawing/2014/main" id="{AE990E15-256F-8D05-B43F-6D753C44F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5649" y="2287795"/>
                <a:ext cx="1061705" cy="840677"/>
              </a:xfrm>
              <a:custGeom>
                <a:avLst/>
                <a:gdLst>
                  <a:gd name="T0" fmla="*/ 467 w 932"/>
                  <a:gd name="T1" fmla="*/ 827 h 827"/>
                  <a:gd name="T2" fmla="*/ 892 w 932"/>
                  <a:gd name="T3" fmla="*/ 493 h 827"/>
                  <a:gd name="T4" fmla="*/ 932 w 932"/>
                  <a:gd name="T5" fmla="*/ 240 h 827"/>
                  <a:gd name="T6" fmla="*/ 891 w 932"/>
                  <a:gd name="T7" fmla="*/ 0 h 827"/>
                  <a:gd name="T8" fmla="*/ 0 w 932"/>
                  <a:gd name="T9" fmla="*/ 673 h 827"/>
                  <a:gd name="T10" fmla="*/ 237 w 932"/>
                  <a:gd name="T11" fmla="*/ 708 h 827"/>
                  <a:gd name="T12" fmla="*/ 467 w 932"/>
                  <a:gd name="T13" fmla="*/ 827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32" h="827">
                    <a:moveTo>
                      <a:pt x="467" y="827"/>
                    </a:moveTo>
                    <a:cubicBezTo>
                      <a:pt x="528" y="644"/>
                      <a:pt x="693" y="510"/>
                      <a:pt x="892" y="493"/>
                    </a:cubicBezTo>
                    <a:cubicBezTo>
                      <a:pt x="932" y="240"/>
                      <a:pt x="932" y="240"/>
                      <a:pt x="932" y="240"/>
                    </a:cubicBezTo>
                    <a:cubicBezTo>
                      <a:pt x="891" y="0"/>
                      <a:pt x="891" y="0"/>
                      <a:pt x="891" y="0"/>
                    </a:cubicBezTo>
                    <a:cubicBezTo>
                      <a:pt x="475" y="18"/>
                      <a:pt x="126" y="294"/>
                      <a:pt x="0" y="673"/>
                    </a:cubicBezTo>
                    <a:cubicBezTo>
                      <a:pt x="237" y="708"/>
                      <a:pt x="237" y="708"/>
                      <a:pt x="237" y="708"/>
                    </a:cubicBezTo>
                    <a:lnTo>
                      <a:pt x="467" y="827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190500" dist="76200" dir="5400000" sx="101000" sy="101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065210E9-DCE0-A798-5994-433A9D597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7331" y="2976920"/>
                <a:ext cx="764762" cy="1100968"/>
              </a:xfrm>
              <a:custGeom>
                <a:avLst/>
                <a:gdLst>
                  <a:gd name="T0" fmla="*/ 672 w 672"/>
                  <a:gd name="T1" fmla="*/ 306 h 1083"/>
                  <a:gd name="T2" fmla="*/ 623 w 672"/>
                  <a:gd name="T3" fmla="*/ 0 h 1083"/>
                  <a:gd name="T4" fmla="*/ 400 w 672"/>
                  <a:gd name="T5" fmla="*/ 118 h 1083"/>
                  <a:gd name="T6" fmla="*/ 156 w 672"/>
                  <a:gd name="T7" fmla="*/ 156 h 1083"/>
                  <a:gd name="T8" fmla="*/ 180 w 672"/>
                  <a:gd name="T9" fmla="*/ 306 h 1083"/>
                  <a:gd name="T10" fmla="*/ 0 w 672"/>
                  <a:gd name="T11" fmla="*/ 686 h 1083"/>
                  <a:gd name="T12" fmla="*/ 112 w 672"/>
                  <a:gd name="T13" fmla="*/ 907 h 1083"/>
                  <a:gd name="T14" fmla="*/ 292 w 672"/>
                  <a:gd name="T15" fmla="*/ 1083 h 1083"/>
                  <a:gd name="T16" fmla="*/ 672 w 672"/>
                  <a:gd name="T17" fmla="*/ 306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2" h="1083">
                    <a:moveTo>
                      <a:pt x="672" y="306"/>
                    </a:moveTo>
                    <a:cubicBezTo>
                      <a:pt x="672" y="199"/>
                      <a:pt x="655" y="97"/>
                      <a:pt x="623" y="0"/>
                    </a:cubicBezTo>
                    <a:cubicBezTo>
                      <a:pt x="400" y="118"/>
                      <a:pt x="400" y="118"/>
                      <a:pt x="400" y="118"/>
                    </a:cubicBezTo>
                    <a:cubicBezTo>
                      <a:pt x="156" y="156"/>
                      <a:pt x="156" y="156"/>
                      <a:pt x="156" y="156"/>
                    </a:cubicBezTo>
                    <a:cubicBezTo>
                      <a:pt x="171" y="203"/>
                      <a:pt x="180" y="253"/>
                      <a:pt x="180" y="306"/>
                    </a:cubicBezTo>
                    <a:cubicBezTo>
                      <a:pt x="180" y="459"/>
                      <a:pt x="110" y="596"/>
                      <a:pt x="0" y="686"/>
                    </a:cubicBezTo>
                    <a:cubicBezTo>
                      <a:pt x="112" y="907"/>
                      <a:pt x="112" y="907"/>
                      <a:pt x="112" y="907"/>
                    </a:cubicBezTo>
                    <a:cubicBezTo>
                      <a:pt x="292" y="1083"/>
                      <a:pt x="292" y="1083"/>
                      <a:pt x="292" y="1083"/>
                    </a:cubicBezTo>
                    <a:cubicBezTo>
                      <a:pt x="523" y="903"/>
                      <a:pt x="672" y="622"/>
                      <a:pt x="672" y="30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2">
                      <a:shade val="30000"/>
                      <a:satMod val="115000"/>
                    </a:schemeClr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190500" dist="76200" dir="5400000" sx="101000" sy="101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31E0AC1E-2EEE-F985-A2FE-EFF3801F3B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57774" y="3699345"/>
                <a:ext cx="1284223" cy="589901"/>
              </a:xfrm>
              <a:custGeom>
                <a:avLst/>
                <a:gdLst>
                  <a:gd name="T0" fmla="*/ 837 w 1128"/>
                  <a:gd name="T1" fmla="*/ 0 h 580"/>
                  <a:gd name="T2" fmla="*/ 556 w 1128"/>
                  <a:gd name="T3" fmla="*/ 88 h 580"/>
                  <a:gd name="T4" fmla="*/ 289 w 1128"/>
                  <a:gd name="T5" fmla="*/ 10 h 580"/>
                  <a:gd name="T6" fmla="*/ 108 w 1128"/>
                  <a:gd name="T7" fmla="*/ 190 h 580"/>
                  <a:gd name="T8" fmla="*/ 0 w 1128"/>
                  <a:gd name="T9" fmla="*/ 408 h 580"/>
                  <a:gd name="T10" fmla="*/ 556 w 1128"/>
                  <a:gd name="T11" fmla="*/ 580 h 580"/>
                  <a:gd name="T12" fmla="*/ 1128 w 1128"/>
                  <a:gd name="T13" fmla="*/ 396 h 580"/>
                  <a:gd name="T14" fmla="*/ 948 w 1128"/>
                  <a:gd name="T15" fmla="*/ 220 h 580"/>
                  <a:gd name="T16" fmla="*/ 837 w 1128"/>
                  <a:gd name="T17" fmla="*/ 0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8" h="580">
                    <a:moveTo>
                      <a:pt x="837" y="0"/>
                    </a:moveTo>
                    <a:cubicBezTo>
                      <a:pt x="757" y="55"/>
                      <a:pt x="660" y="88"/>
                      <a:pt x="556" y="88"/>
                    </a:cubicBezTo>
                    <a:cubicBezTo>
                      <a:pt x="457" y="88"/>
                      <a:pt x="366" y="59"/>
                      <a:pt x="289" y="10"/>
                    </a:cubicBezTo>
                    <a:cubicBezTo>
                      <a:pt x="108" y="190"/>
                      <a:pt x="108" y="190"/>
                      <a:pt x="108" y="190"/>
                    </a:cubicBezTo>
                    <a:cubicBezTo>
                      <a:pt x="0" y="408"/>
                      <a:pt x="0" y="408"/>
                      <a:pt x="0" y="408"/>
                    </a:cubicBezTo>
                    <a:cubicBezTo>
                      <a:pt x="158" y="517"/>
                      <a:pt x="349" y="580"/>
                      <a:pt x="556" y="580"/>
                    </a:cubicBezTo>
                    <a:cubicBezTo>
                      <a:pt x="769" y="580"/>
                      <a:pt x="967" y="512"/>
                      <a:pt x="1128" y="396"/>
                    </a:cubicBezTo>
                    <a:cubicBezTo>
                      <a:pt x="948" y="220"/>
                      <a:pt x="948" y="220"/>
                      <a:pt x="948" y="220"/>
                    </a:cubicBezTo>
                    <a:lnTo>
                      <a:pt x="837" y="0"/>
                    </a:lnTo>
                    <a:close/>
                  </a:path>
                </a:pathLst>
              </a:custGeom>
              <a:gradFill flip="none" rotWithShape="1">
                <a:gsLst>
                  <a:gs pos="99000">
                    <a:srgbClr val="24416A"/>
                  </a:gs>
                  <a:gs pos="0">
                    <a:srgbClr val="1F3A5F"/>
                  </a:gs>
                  <a:gs pos="52000">
                    <a:srgbClr val="274773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190500" dist="76200" dir="5400000" sx="101000" sy="101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44F76B7-B35F-5687-81A7-8C620EB5C2D9}"/>
                  </a:ext>
                </a:extLst>
              </p:cNvPr>
              <p:cNvSpPr txBox="1"/>
              <p:nvPr/>
            </p:nvSpPr>
            <p:spPr>
              <a:xfrm rot="19530944">
                <a:off x="9738926" y="2656624"/>
                <a:ext cx="969614" cy="306409"/>
              </a:xfrm>
              <a:prstGeom prst="rect">
                <a:avLst/>
              </a:prstGeom>
              <a:noFill/>
            </p:spPr>
            <p:txBody>
              <a:bodyPr wrap="square" rtlCol="0" anchor="ctr">
                <a:prstTxWarp prst="textArchUp">
                  <a:avLst>
                    <a:gd name="adj" fmla="val 10958113"/>
                  </a:avLst>
                </a:prstTxWarp>
                <a:spAutoFit/>
              </a:bodyPr>
              <a:lstStyle/>
              <a:p>
                <a:pPr algn="ctr"/>
                <a:endParaRPr lang="en-US" sz="1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REPORT</a:t>
                </a: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F52F7EA7-7266-896F-DA95-F5295D323AB2}"/>
                  </a:ext>
                </a:extLst>
              </p:cNvPr>
              <p:cNvGrpSpPr/>
              <p:nvPr/>
            </p:nvGrpSpPr>
            <p:grpSpPr>
              <a:xfrm>
                <a:off x="10120189" y="2867817"/>
                <a:ext cx="941001" cy="842079"/>
                <a:chOff x="3389437" y="2730853"/>
                <a:chExt cx="2363876" cy="2363876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1E0AF3C7-16AF-EE91-3D43-B317962F7569}"/>
                    </a:ext>
                  </a:extLst>
                </p:cNvPr>
                <p:cNvSpPr/>
                <p:nvPr/>
              </p:nvSpPr>
              <p:spPr>
                <a:xfrm>
                  <a:off x="3389437" y="2730853"/>
                  <a:ext cx="2363876" cy="2363876"/>
                </a:xfrm>
                <a:prstGeom prst="ellipse">
                  <a:avLst/>
                </a:prstGeom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41000">
                      <a:srgbClr val="FFFFFF"/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  <a:gs pos="60000">
                      <a:schemeClr val="bg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3B957D22-A23E-1076-3D23-7217C4F94510}"/>
                    </a:ext>
                  </a:extLst>
                </p:cNvPr>
                <p:cNvGrpSpPr/>
                <p:nvPr/>
              </p:nvGrpSpPr>
              <p:grpSpPr>
                <a:xfrm>
                  <a:off x="3582478" y="2923887"/>
                  <a:ext cx="1977794" cy="1977793"/>
                  <a:chOff x="6019800" y="3276599"/>
                  <a:chExt cx="533400" cy="533400"/>
                </a:xfrm>
                <a:effectLst/>
              </p:grpSpPr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267636C-C4C3-FD9D-CEF9-8AD518593C04}"/>
                      </a:ext>
                    </a:extLst>
                  </p:cNvPr>
                  <p:cNvSpPr/>
                  <p:nvPr/>
                </p:nvSpPr>
                <p:spPr>
                  <a:xfrm>
                    <a:off x="6019800" y="3276599"/>
                    <a:ext cx="533400" cy="533400"/>
                  </a:xfrm>
                  <a:prstGeom prst="ellipse">
                    <a:avLst/>
                  </a:prstGeom>
                  <a:gradFill>
                    <a:gsLst>
                      <a:gs pos="35000">
                        <a:srgbClr val="00297A"/>
                      </a:gs>
                      <a:gs pos="70000">
                        <a:srgbClr val="0070C0"/>
                      </a:gs>
                      <a:gs pos="100000">
                        <a:srgbClr val="00B0F0"/>
                      </a:gs>
                    </a:gsLst>
                    <a:lin ang="5400000" scaled="1"/>
                  </a:gradFill>
                  <a:ln w="12700" cap="flat" cmpd="sng" algn="ctr">
                    <a:solidFill>
                      <a:srgbClr val="00206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800" kern="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4C1FD172-0196-CC53-A470-5DF1566FCEF7}"/>
                      </a:ext>
                    </a:extLst>
                  </p:cNvPr>
                  <p:cNvSpPr/>
                  <p:nvPr/>
                </p:nvSpPr>
                <p:spPr>
                  <a:xfrm>
                    <a:off x="6032368" y="3296068"/>
                    <a:ext cx="508265" cy="446900"/>
                  </a:xfrm>
                  <a:prstGeom prst="ellipse">
                    <a:avLst/>
                  </a:prstGeom>
                  <a:gradFill>
                    <a:gsLst>
                      <a:gs pos="0">
                        <a:sysClr val="window" lastClr="FFFFFF">
                          <a:lumMod val="100000"/>
                          <a:alpha val="65000"/>
                        </a:sysClr>
                      </a:gs>
                      <a:gs pos="100000">
                        <a:sysClr val="window" lastClr="FFFFFF">
                          <a:alpha val="0"/>
                        </a:sysClr>
                      </a:gs>
                    </a:gsLst>
                    <a:lin ang="5400000" scaled="1"/>
                  </a:gradFill>
                  <a:ln w="127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800" kern="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4D67B30-C13C-C52F-4BB9-E0E9E2ABD507}"/>
                    </a:ext>
                  </a:extLst>
                </p:cNvPr>
                <p:cNvSpPr/>
                <p:nvPr/>
              </p:nvSpPr>
              <p:spPr>
                <a:xfrm>
                  <a:off x="3582478" y="3295033"/>
                  <a:ext cx="2024395" cy="1295982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1"/>
                      </a:solidFill>
                      <a:effectLst>
                        <a:outerShdw blurRad="101600" dist="38100" dir="2700000" algn="tl" rotWithShape="0">
                          <a:prstClr val="black">
                            <a:alpha val="5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Portfolio</a:t>
                  </a:r>
                </a:p>
                <a:p>
                  <a:pPr algn="ctr"/>
                  <a:r>
                    <a:rPr lang="en-US" sz="1200" dirty="0">
                      <a:solidFill>
                        <a:schemeClr val="bg1"/>
                      </a:solidFill>
                      <a:effectLst>
                        <a:outerShdw blurRad="101600" dist="38100" dir="2700000" algn="tl" rotWithShape="0">
                          <a:prstClr val="black">
                            <a:alpha val="5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MGT</a:t>
                  </a: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159DDC4-36BE-0A3F-7FB7-4D12E25E0FF4}"/>
                  </a:ext>
                </a:extLst>
              </p:cNvPr>
              <p:cNvSpPr txBox="1"/>
              <p:nvPr/>
            </p:nvSpPr>
            <p:spPr>
              <a:xfrm rot="2114282">
                <a:off x="10482691" y="2686335"/>
                <a:ext cx="969614" cy="306409"/>
              </a:xfrm>
              <a:prstGeom prst="rect">
                <a:avLst/>
              </a:prstGeom>
              <a:noFill/>
            </p:spPr>
            <p:txBody>
              <a:bodyPr wrap="square" rtlCol="0" anchor="ctr">
                <a:prstTxWarp prst="textArchUp">
                  <a:avLst>
                    <a:gd name="adj" fmla="val 10958113"/>
                  </a:avLst>
                </a:prstTxWarp>
                <a:spAutoFit/>
              </a:bodyPr>
              <a:lstStyle/>
              <a:p>
                <a:pPr algn="ctr"/>
                <a:endParaRPr lang="en-US" sz="1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PRIORITIZE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559E86D-D3A0-C06F-3159-C44C3EC91D0B}"/>
                  </a:ext>
                </a:extLst>
              </p:cNvPr>
              <p:cNvSpPr txBox="1"/>
              <p:nvPr/>
            </p:nvSpPr>
            <p:spPr>
              <a:xfrm rot="17214369">
                <a:off x="10799489" y="3292107"/>
                <a:ext cx="867684" cy="342404"/>
              </a:xfrm>
              <a:prstGeom prst="rect">
                <a:avLst/>
              </a:prstGeom>
              <a:noFill/>
            </p:spPr>
            <p:txBody>
              <a:bodyPr wrap="square" rtlCol="0" anchor="ctr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EXECUTE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80CDD5F-CB3B-1454-EE87-FF9D8C75B4C2}"/>
                  </a:ext>
                </a:extLst>
              </p:cNvPr>
              <p:cNvSpPr txBox="1"/>
              <p:nvPr/>
            </p:nvSpPr>
            <p:spPr>
              <a:xfrm>
                <a:off x="10113179" y="3730438"/>
                <a:ext cx="969614" cy="306409"/>
              </a:xfrm>
              <a:prstGeom prst="rect">
                <a:avLst/>
              </a:prstGeom>
              <a:noFill/>
            </p:spPr>
            <p:txBody>
              <a:bodyPr wrap="square" rtlCol="0" anchor="ctr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CONTROL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62D15E6-9327-102F-952D-A3CDF25F4B86}"/>
                  </a:ext>
                </a:extLst>
              </p:cNvPr>
              <p:cNvSpPr txBox="1"/>
              <p:nvPr/>
            </p:nvSpPr>
            <p:spPr>
              <a:xfrm rot="4515955">
                <a:off x="9485967" y="3298239"/>
                <a:ext cx="867684" cy="342404"/>
              </a:xfrm>
              <a:prstGeom prst="rect">
                <a:avLst/>
              </a:prstGeom>
              <a:noFill/>
            </p:spPr>
            <p:txBody>
              <a:bodyPr wrap="square" rtlCol="0" anchor="ctr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VALIDATE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8783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B3762-0DE4-182D-5C84-46D5584BC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Portfolio Structure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1D23FD3-671B-0DF2-7F92-17F9FD0E13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Portfolio Structure isn’t Leadership/Ownership Structure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FAE09D7-B5F7-B689-B869-E5A3A28B6FAD}"/>
              </a:ext>
            </a:extLst>
          </p:cNvPr>
          <p:cNvGrpSpPr/>
          <p:nvPr/>
        </p:nvGrpSpPr>
        <p:grpSpPr>
          <a:xfrm>
            <a:off x="10290757" y="819607"/>
            <a:ext cx="1459815" cy="2502570"/>
            <a:chOff x="10396045" y="1474353"/>
            <a:chExt cx="1459815" cy="250257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F8EC0DE-DC00-1B80-C339-1448C9CEFE4B}"/>
                </a:ext>
              </a:extLst>
            </p:cNvPr>
            <p:cNvGrpSpPr/>
            <p:nvPr/>
          </p:nvGrpSpPr>
          <p:grpSpPr>
            <a:xfrm>
              <a:off x="10396045" y="1474353"/>
              <a:ext cx="1459815" cy="457200"/>
              <a:chOff x="10154505" y="1474353"/>
              <a:chExt cx="1459815" cy="4572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B1C9DD7-3000-6435-A890-6A02EEFC57EE}"/>
                  </a:ext>
                </a:extLst>
              </p:cNvPr>
              <p:cNvSpPr/>
              <p:nvPr/>
            </p:nvSpPr>
            <p:spPr>
              <a:xfrm>
                <a:off x="10154505" y="1474353"/>
                <a:ext cx="457200" cy="457200"/>
              </a:xfrm>
              <a:prstGeom prst="ellipse">
                <a:avLst/>
              </a:prstGeom>
              <a:blipFill>
                <a:blip r:embed="rId2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BC943DE-DE33-22A0-2919-FECB5417CDA3}"/>
                  </a:ext>
                </a:extLst>
              </p:cNvPr>
              <p:cNvSpPr txBox="1"/>
              <p:nvPr/>
            </p:nvSpPr>
            <p:spPr>
              <a:xfrm>
                <a:off x="10612123" y="1518287"/>
                <a:ext cx="10021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Owner 1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02D776C-BD4F-7257-3042-322B8D1E5E6F}"/>
                </a:ext>
              </a:extLst>
            </p:cNvPr>
            <p:cNvGrpSpPr/>
            <p:nvPr/>
          </p:nvGrpSpPr>
          <p:grpSpPr>
            <a:xfrm>
              <a:off x="10396045" y="1985696"/>
              <a:ext cx="1459815" cy="457200"/>
              <a:chOff x="10154505" y="1953520"/>
              <a:chExt cx="1459815" cy="4572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D0C1992-1871-F66F-1D9B-3F984BAE2CF6}"/>
                  </a:ext>
                </a:extLst>
              </p:cNvPr>
              <p:cNvSpPr/>
              <p:nvPr/>
            </p:nvSpPr>
            <p:spPr>
              <a:xfrm>
                <a:off x="10154505" y="1953520"/>
                <a:ext cx="457200" cy="457200"/>
              </a:xfrm>
              <a:prstGeom prst="ellipse">
                <a:avLst/>
              </a:prstGeom>
              <a:blipFill>
                <a:blip r:embed="rId3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F17AADD-D499-EA68-4702-C15C7E5197F1}"/>
                  </a:ext>
                </a:extLst>
              </p:cNvPr>
              <p:cNvSpPr txBox="1"/>
              <p:nvPr/>
            </p:nvSpPr>
            <p:spPr>
              <a:xfrm>
                <a:off x="10612123" y="1997454"/>
                <a:ext cx="10021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Owner 2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8470420-E219-174A-18C0-CAB32B4F6A82}"/>
                </a:ext>
              </a:extLst>
            </p:cNvPr>
            <p:cNvGrpSpPr/>
            <p:nvPr/>
          </p:nvGrpSpPr>
          <p:grpSpPr>
            <a:xfrm>
              <a:off x="10396045" y="2497039"/>
              <a:ext cx="1459815" cy="457200"/>
              <a:chOff x="10154505" y="2432687"/>
              <a:chExt cx="1459815" cy="45720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5AC7F05-B3E9-DE2C-5FC7-FD619734444E}"/>
                  </a:ext>
                </a:extLst>
              </p:cNvPr>
              <p:cNvSpPr/>
              <p:nvPr/>
            </p:nvSpPr>
            <p:spPr>
              <a:xfrm>
                <a:off x="10154505" y="2432687"/>
                <a:ext cx="457200" cy="457200"/>
              </a:xfrm>
              <a:prstGeom prst="ellipse">
                <a:avLst/>
              </a:prstGeom>
              <a:blipFill>
                <a:blip r:embed="rId4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0D0F2BB-EF6B-B949-6933-8FAC4F0ED0E2}"/>
                  </a:ext>
                </a:extLst>
              </p:cNvPr>
              <p:cNvSpPr txBox="1"/>
              <p:nvPr/>
            </p:nvSpPr>
            <p:spPr>
              <a:xfrm>
                <a:off x="10612123" y="2476621"/>
                <a:ext cx="10021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Owner 3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F3D6034-BEC0-080C-9118-7F9ADE759BE9}"/>
                </a:ext>
              </a:extLst>
            </p:cNvPr>
            <p:cNvGrpSpPr/>
            <p:nvPr/>
          </p:nvGrpSpPr>
          <p:grpSpPr>
            <a:xfrm>
              <a:off x="10396045" y="3008382"/>
              <a:ext cx="1459815" cy="457200"/>
              <a:chOff x="10154505" y="2432687"/>
              <a:chExt cx="1459815" cy="4572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069509E-1FA8-481B-F2DD-5C3F688CDAF2}"/>
                  </a:ext>
                </a:extLst>
              </p:cNvPr>
              <p:cNvSpPr/>
              <p:nvPr/>
            </p:nvSpPr>
            <p:spPr>
              <a:xfrm>
                <a:off x="10154505" y="2432687"/>
                <a:ext cx="457200" cy="457200"/>
              </a:xfrm>
              <a:prstGeom prst="ellipse">
                <a:avLst/>
              </a:prstGeom>
              <a:blipFill>
                <a:blip r:embed="rId5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6020901-98FC-52A9-08C4-09D0DDB3A773}"/>
                  </a:ext>
                </a:extLst>
              </p:cNvPr>
              <p:cNvSpPr txBox="1"/>
              <p:nvPr/>
            </p:nvSpPr>
            <p:spPr>
              <a:xfrm>
                <a:off x="10612123" y="2476621"/>
                <a:ext cx="10021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Owner 4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1C51E85-50D6-85E3-29A2-17D5F21A7520}"/>
                </a:ext>
              </a:extLst>
            </p:cNvPr>
            <p:cNvGrpSpPr/>
            <p:nvPr/>
          </p:nvGrpSpPr>
          <p:grpSpPr>
            <a:xfrm>
              <a:off x="10396045" y="3519723"/>
              <a:ext cx="1459815" cy="457200"/>
              <a:chOff x="10154505" y="2432687"/>
              <a:chExt cx="1459815" cy="457200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8D7BED6-F638-93BB-60D7-64C582641D6C}"/>
                  </a:ext>
                </a:extLst>
              </p:cNvPr>
              <p:cNvSpPr/>
              <p:nvPr/>
            </p:nvSpPr>
            <p:spPr>
              <a:xfrm>
                <a:off x="10154505" y="2432687"/>
                <a:ext cx="457200" cy="457200"/>
              </a:xfrm>
              <a:prstGeom prst="ellipse">
                <a:avLst/>
              </a:prstGeom>
              <a:blipFill>
                <a:blip r:embed="rId6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D5D55FF-6DAA-C789-E2B5-2D6F47C45134}"/>
                  </a:ext>
                </a:extLst>
              </p:cNvPr>
              <p:cNvSpPr txBox="1"/>
              <p:nvPr/>
            </p:nvSpPr>
            <p:spPr>
              <a:xfrm>
                <a:off x="10612123" y="2476621"/>
                <a:ext cx="10021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Owner 5</a:t>
                </a: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193E263-12B8-FE46-2B2D-2FA9D23F45AF}"/>
              </a:ext>
            </a:extLst>
          </p:cNvPr>
          <p:cNvGrpSpPr/>
          <p:nvPr/>
        </p:nvGrpSpPr>
        <p:grpSpPr>
          <a:xfrm>
            <a:off x="119085" y="1167415"/>
            <a:ext cx="9906030" cy="4810371"/>
            <a:chOff x="300233" y="1210545"/>
            <a:chExt cx="9906030" cy="481037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9951B34-4303-36B5-C7EE-A89557893D54}"/>
                </a:ext>
              </a:extLst>
            </p:cNvPr>
            <p:cNvGrpSpPr/>
            <p:nvPr/>
          </p:nvGrpSpPr>
          <p:grpSpPr>
            <a:xfrm>
              <a:off x="300233" y="1210545"/>
              <a:ext cx="9906030" cy="4810371"/>
              <a:chOff x="179469" y="1210545"/>
              <a:chExt cx="9906030" cy="4810371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8192B87-8AC3-C957-A9F7-83E0AE5204FA}"/>
                  </a:ext>
                </a:extLst>
              </p:cNvPr>
              <p:cNvGrpSpPr/>
              <p:nvPr/>
            </p:nvGrpSpPr>
            <p:grpSpPr>
              <a:xfrm>
                <a:off x="301419" y="1357476"/>
                <a:ext cx="9784080" cy="4663440"/>
                <a:chOff x="301419" y="1357476"/>
                <a:chExt cx="9784080" cy="4663440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B628CD87-262E-9484-1B1A-D9E5FD459223}"/>
                    </a:ext>
                  </a:extLst>
                </p:cNvPr>
                <p:cNvSpPr/>
                <p:nvPr/>
              </p:nvSpPr>
              <p:spPr>
                <a:xfrm>
                  <a:off x="301419" y="1357476"/>
                  <a:ext cx="9784080" cy="46634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2000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Strategic Portfolio</a:t>
                  </a:r>
                </a:p>
              </p:txBody>
            </p: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FB90FC89-A4D4-2470-282B-7935F8729E3D}"/>
                    </a:ext>
                  </a:extLst>
                </p:cNvPr>
                <p:cNvSpPr/>
                <p:nvPr/>
              </p:nvSpPr>
              <p:spPr>
                <a:xfrm>
                  <a:off x="484299" y="1810531"/>
                  <a:ext cx="9418320" cy="192024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381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2000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Sub-Portfolio or Domain 1</a:t>
                  </a:r>
                </a:p>
              </p:txBody>
            </p: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59F6ECB9-E985-DB0D-1348-CED590F52A38}"/>
                    </a:ext>
                  </a:extLst>
                </p:cNvPr>
                <p:cNvSpPr/>
                <p:nvPr/>
              </p:nvSpPr>
              <p:spPr>
                <a:xfrm>
                  <a:off x="484299" y="3875035"/>
                  <a:ext cx="2926080" cy="1280160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Sub-Portfolio or Domain 2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Projects &amp; Programs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Resources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Budgets &amp; Measurements</a:t>
                  </a:r>
                </a:p>
                <a:p>
                  <a:pPr algn="ctr"/>
                  <a:endParaRPr lang="en-US" sz="20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DA16A477-9820-7C94-2671-8584FF9A3DD2}"/>
                    </a:ext>
                  </a:extLst>
                </p:cNvPr>
                <p:cNvGrpSpPr/>
                <p:nvPr/>
              </p:nvGrpSpPr>
              <p:grpSpPr>
                <a:xfrm>
                  <a:off x="636669" y="2239563"/>
                  <a:ext cx="9113581" cy="1280160"/>
                  <a:chOff x="1013995" y="1586500"/>
                  <a:chExt cx="9113581" cy="1280160"/>
                </a:xfrm>
              </p:grpSpPr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1755BC74-429E-FFA4-C4EE-8BA2D779DF34}"/>
                      </a:ext>
                    </a:extLst>
                  </p:cNvPr>
                  <p:cNvSpPr/>
                  <p:nvPr/>
                </p:nvSpPr>
                <p:spPr>
                  <a:xfrm>
                    <a:off x="1013995" y="1586500"/>
                    <a:ext cx="2926080" cy="1280160"/>
                  </a:xfrm>
                  <a:prstGeom prst="rect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 w="381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20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Domain 1a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Projects &amp; Programs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Resources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Budgets &amp; Measurements</a:t>
                    </a:r>
                  </a:p>
                </p:txBody>
              </p:sp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69E38E1C-4DB6-7CC2-E5E5-D16951608B58}"/>
                      </a:ext>
                    </a:extLst>
                  </p:cNvPr>
                  <p:cNvSpPr/>
                  <p:nvPr/>
                </p:nvSpPr>
                <p:spPr>
                  <a:xfrm>
                    <a:off x="4107746" y="1586500"/>
                    <a:ext cx="2926080" cy="1280160"/>
                  </a:xfrm>
                  <a:prstGeom prst="rect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 w="381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20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Domain 1b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Projects &amp; Programs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Resources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Budgets &amp; Measurements</a:t>
                    </a:r>
                  </a:p>
                </p:txBody>
              </p:sp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C93E8DE2-6531-136F-3013-A1B6EB225C83}"/>
                      </a:ext>
                    </a:extLst>
                  </p:cNvPr>
                  <p:cNvSpPr/>
                  <p:nvPr/>
                </p:nvSpPr>
                <p:spPr>
                  <a:xfrm>
                    <a:off x="7201496" y="1586500"/>
                    <a:ext cx="2926080" cy="1280160"/>
                  </a:xfrm>
                  <a:prstGeom prst="rect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 w="381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20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Domain 1c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Projects &amp; Programs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Resources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Budgets &amp; Measurements</a:t>
                    </a:r>
                  </a:p>
                </p:txBody>
              </p:sp>
            </p:grp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6A05A72-BA24-32C6-A5EB-23AC0B53B804}"/>
                    </a:ext>
                  </a:extLst>
                </p:cNvPr>
                <p:cNvSpPr/>
                <p:nvPr/>
              </p:nvSpPr>
              <p:spPr>
                <a:xfrm>
                  <a:off x="3501819" y="3875035"/>
                  <a:ext cx="6400800" cy="201168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381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2000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Sub-Portfolio or Domain 3</a:t>
                  </a:r>
                </a:p>
                <a:p>
                  <a:endParaRPr lang="en-US" sz="2400" b="1" dirty="0">
                    <a:solidFill>
                      <a:schemeClr val="tx2"/>
                    </a:solidFill>
                  </a:endParaRPr>
                </a:p>
                <a:p>
                  <a:pPr algn="ctr"/>
                  <a:endParaRPr lang="en-US" sz="2400" b="1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B388193-A535-3C87-51CE-35CD23C6B38F}"/>
                    </a:ext>
                  </a:extLst>
                </p:cNvPr>
                <p:cNvSpPr/>
                <p:nvPr/>
              </p:nvSpPr>
              <p:spPr>
                <a:xfrm>
                  <a:off x="3683694" y="4429655"/>
                  <a:ext cx="2926080" cy="1280160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2000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Domain 3a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Projects &amp; Programs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Resources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Budgets &amp; Measurements</a:t>
                  </a: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DEFA8171-A6B0-7346-9616-58CA2E4FA813}"/>
                    </a:ext>
                  </a:extLst>
                </p:cNvPr>
                <p:cNvSpPr/>
                <p:nvPr/>
              </p:nvSpPr>
              <p:spPr>
                <a:xfrm>
                  <a:off x="6794665" y="4429655"/>
                  <a:ext cx="2926080" cy="1280160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2000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Domain 3b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Projects &amp; Programs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Resources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Budgets &amp; Measurements</a:t>
                  </a:r>
                </a:p>
              </p:txBody>
            </p:sp>
          </p:grp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A9F0C1A-9583-1B54-28DA-C77AAE10690F}"/>
                  </a:ext>
                </a:extLst>
              </p:cNvPr>
              <p:cNvSpPr/>
              <p:nvPr/>
            </p:nvSpPr>
            <p:spPr>
              <a:xfrm>
                <a:off x="179469" y="1210545"/>
                <a:ext cx="457200" cy="457200"/>
              </a:xfrm>
              <a:prstGeom prst="ellipse">
                <a:avLst/>
              </a:prstGeom>
              <a:blipFill>
                <a:blip r:embed="rId2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CF8D361-5CFA-EEF9-5037-25639657EAF8}"/>
                  </a:ext>
                </a:extLst>
              </p:cNvPr>
              <p:cNvSpPr/>
              <p:nvPr/>
            </p:nvSpPr>
            <p:spPr>
              <a:xfrm>
                <a:off x="361319" y="1651617"/>
                <a:ext cx="457200" cy="457200"/>
              </a:xfrm>
              <a:prstGeom prst="ellipse">
                <a:avLst/>
              </a:prstGeom>
              <a:blipFill>
                <a:blip r:embed="rId3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21A9F61-CE4A-4964-6C23-6341D1872061}"/>
                  </a:ext>
                </a:extLst>
              </p:cNvPr>
              <p:cNvSpPr/>
              <p:nvPr/>
            </p:nvSpPr>
            <p:spPr>
              <a:xfrm>
                <a:off x="6775721" y="2105410"/>
                <a:ext cx="457200" cy="457200"/>
              </a:xfrm>
              <a:prstGeom prst="ellipse">
                <a:avLst/>
              </a:prstGeom>
              <a:blipFill>
                <a:blip r:embed="rId3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1A25FA9-924D-FF45-D5B3-3E5A3DD97795}"/>
                  </a:ext>
                </a:extLst>
              </p:cNvPr>
              <p:cNvSpPr/>
              <p:nvPr/>
            </p:nvSpPr>
            <p:spPr>
              <a:xfrm>
                <a:off x="483881" y="2105410"/>
                <a:ext cx="457200" cy="457200"/>
              </a:xfrm>
              <a:prstGeom prst="ellipse">
                <a:avLst/>
              </a:prstGeom>
              <a:blipFill>
                <a:blip r:embed="rId4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85186D0-24F3-4B51-7CD0-99410E80EF46}"/>
                  </a:ext>
                </a:extLst>
              </p:cNvPr>
              <p:cNvSpPr/>
              <p:nvPr/>
            </p:nvSpPr>
            <p:spPr>
              <a:xfrm>
                <a:off x="3584118" y="2105410"/>
                <a:ext cx="457200" cy="457200"/>
              </a:xfrm>
              <a:prstGeom prst="ellipse">
                <a:avLst/>
              </a:prstGeom>
              <a:blipFill>
                <a:blip r:embed="rId4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9857096-8EE4-B0E8-6FAD-0EC5873C924E}"/>
                  </a:ext>
                </a:extLst>
              </p:cNvPr>
              <p:cNvSpPr/>
              <p:nvPr/>
            </p:nvSpPr>
            <p:spPr>
              <a:xfrm>
                <a:off x="3364659" y="3748323"/>
                <a:ext cx="457200" cy="457200"/>
              </a:xfrm>
              <a:prstGeom prst="ellipse">
                <a:avLst/>
              </a:prstGeom>
              <a:blipFill>
                <a:blip r:embed="rId5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6BE4364-2BB8-E511-A7EB-1EF6A40E6259}"/>
                  </a:ext>
                </a:extLst>
              </p:cNvPr>
              <p:cNvSpPr/>
              <p:nvPr/>
            </p:nvSpPr>
            <p:spPr>
              <a:xfrm>
                <a:off x="361319" y="3730771"/>
                <a:ext cx="457200" cy="457200"/>
              </a:xfrm>
              <a:prstGeom prst="ellipse">
                <a:avLst/>
              </a:prstGeom>
              <a:blipFill>
                <a:blip r:embed="rId6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49157F2-C4EA-0219-4BF5-81A21DFA36CB}"/>
                </a:ext>
              </a:extLst>
            </p:cNvPr>
            <p:cNvSpPr/>
            <p:nvPr/>
          </p:nvSpPr>
          <p:spPr>
            <a:xfrm>
              <a:off x="3670234" y="4251152"/>
              <a:ext cx="457200" cy="457200"/>
            </a:xfrm>
            <a:prstGeom prst="ellipse">
              <a:avLst/>
            </a:prstGeom>
            <a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B8394EA-629D-620D-7027-D841F0F16B44}"/>
                </a:ext>
              </a:extLst>
            </p:cNvPr>
            <p:cNvSpPr/>
            <p:nvPr/>
          </p:nvSpPr>
          <p:spPr>
            <a:xfrm>
              <a:off x="6764247" y="4251152"/>
              <a:ext cx="457200" cy="457200"/>
            </a:xfrm>
            <a:prstGeom prst="ellipse">
              <a:avLst/>
            </a:prstGeom>
            <a:blipFill>
              <a:blip r:embed="rId6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0FB56A00-C3E0-8583-199A-2A06039E19BA}"/>
              </a:ext>
            </a:extLst>
          </p:cNvPr>
          <p:cNvSpPr/>
          <p:nvPr/>
        </p:nvSpPr>
        <p:spPr>
          <a:xfrm>
            <a:off x="10106264" y="3504108"/>
            <a:ext cx="18288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Domain Examples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Human Resources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  <a:p>
            <a:pPr marL="365760" lvl="1"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Hardware</a:t>
            </a:r>
          </a:p>
          <a:p>
            <a:pPr marL="365760" lvl="1"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  <a:p>
            <a:pPr marL="365760" lvl="1"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Security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Operations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Finance</a:t>
            </a:r>
          </a:p>
          <a:p>
            <a:pPr marL="365760" lvl="1"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Payroll</a:t>
            </a:r>
          </a:p>
          <a:p>
            <a:pPr marL="365760" lvl="1"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Tax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3887CD-1D43-7F82-F8AC-8611A9477EED}"/>
              </a:ext>
            </a:extLst>
          </p:cNvPr>
          <p:cNvSpPr txBox="1"/>
          <p:nvPr/>
        </p:nvSpPr>
        <p:spPr>
          <a:xfrm>
            <a:off x="1483744" y="6093570"/>
            <a:ext cx="6858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Note: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 Organization Structures Domains and Resources Differently</a:t>
            </a:r>
          </a:p>
        </p:txBody>
      </p:sp>
    </p:spTree>
    <p:extLst>
      <p:ext uri="{BB962C8B-B14F-4D97-AF65-F5344CB8AC3E}">
        <p14:creationId xmlns:p14="http://schemas.microsoft.com/office/powerpoint/2010/main" val="2073123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47AAE-A4DE-2CB6-A63C-5782206EA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Project Portfolio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1C9D47D-25FE-BDAA-A91D-9D86985D23D9}"/>
              </a:ext>
            </a:extLst>
          </p:cNvPr>
          <p:cNvGrpSpPr/>
          <p:nvPr/>
        </p:nvGrpSpPr>
        <p:grpSpPr>
          <a:xfrm>
            <a:off x="310721" y="1092836"/>
            <a:ext cx="11528880" cy="4846320"/>
            <a:chOff x="310721" y="1092836"/>
            <a:chExt cx="11528880" cy="484632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06CA6F3-B7D9-A9D0-2FF8-C327574B0144}"/>
                </a:ext>
              </a:extLst>
            </p:cNvPr>
            <p:cNvSpPr/>
            <p:nvPr/>
          </p:nvSpPr>
          <p:spPr>
            <a:xfrm>
              <a:off x="310721" y="1092836"/>
              <a:ext cx="11528880" cy="484632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9E70A1C-242A-1404-F97C-D93C52F5552B}"/>
                </a:ext>
              </a:extLst>
            </p:cNvPr>
            <p:cNvSpPr/>
            <p:nvPr/>
          </p:nvSpPr>
          <p:spPr>
            <a:xfrm>
              <a:off x="465375" y="1944691"/>
              <a:ext cx="7223760" cy="338328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FA3C8F9-FDC8-F3DE-238A-9F317F9515E5}"/>
                </a:ext>
              </a:extLst>
            </p:cNvPr>
            <p:cNvGrpSpPr/>
            <p:nvPr/>
          </p:nvGrpSpPr>
          <p:grpSpPr>
            <a:xfrm>
              <a:off x="662541" y="2565397"/>
              <a:ext cx="6829428" cy="2194560"/>
              <a:chOff x="641886" y="2565397"/>
              <a:chExt cx="6829428" cy="2194560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4E5B0C83-522C-C158-B20F-D84D61C52771}"/>
                  </a:ext>
                </a:extLst>
              </p:cNvPr>
              <p:cNvGrpSpPr/>
              <p:nvPr/>
            </p:nvGrpSpPr>
            <p:grpSpPr>
              <a:xfrm>
                <a:off x="4728114" y="2565397"/>
                <a:ext cx="2743200" cy="2194560"/>
                <a:chOff x="4887918" y="2565397"/>
                <a:chExt cx="2743200" cy="2194560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A07B3D76-3EF7-408B-0E11-8604C138DE19}"/>
                    </a:ext>
                  </a:extLst>
                </p:cNvPr>
                <p:cNvSpPr/>
                <p:nvPr/>
              </p:nvSpPr>
              <p:spPr>
                <a:xfrm>
                  <a:off x="4887918" y="2565397"/>
                  <a:ext cx="2743200" cy="219456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B59CF642-5495-E45E-8840-32211474BEA7}"/>
                    </a:ext>
                  </a:extLst>
                </p:cNvPr>
                <p:cNvSpPr/>
                <p:nvPr/>
              </p:nvSpPr>
              <p:spPr>
                <a:xfrm>
                  <a:off x="4981775" y="3609222"/>
                  <a:ext cx="1280160" cy="682032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59E87DBF-17E3-ECEF-1FA1-A6D496C85040}"/>
                    </a:ext>
                  </a:extLst>
                </p:cNvPr>
                <p:cNvSpPr/>
                <p:nvPr/>
              </p:nvSpPr>
              <p:spPr>
                <a:xfrm>
                  <a:off x="5621855" y="3037199"/>
                  <a:ext cx="1280160" cy="682032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62D09DC8-409D-8EC9-84B9-1266CDAE33F9}"/>
                    </a:ext>
                  </a:extLst>
                </p:cNvPr>
                <p:cNvSpPr/>
                <p:nvPr/>
              </p:nvSpPr>
              <p:spPr>
                <a:xfrm>
                  <a:off x="6261935" y="3609222"/>
                  <a:ext cx="1280160" cy="682032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F85731D-A910-D4F9-3C60-B34387DFE3D7}"/>
                    </a:ext>
                  </a:extLst>
                </p:cNvPr>
                <p:cNvSpPr/>
                <p:nvPr/>
              </p:nvSpPr>
              <p:spPr>
                <a:xfrm>
                  <a:off x="5272933" y="2885129"/>
                  <a:ext cx="2011680" cy="10972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</a:rPr>
                    <a:t>PROGRAM</a:t>
                  </a: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09C1E744-40DE-FE92-5DD8-A264935E6282}"/>
                  </a:ext>
                </a:extLst>
              </p:cNvPr>
              <p:cNvGrpSpPr/>
              <p:nvPr/>
            </p:nvGrpSpPr>
            <p:grpSpPr>
              <a:xfrm>
                <a:off x="3415251" y="2577009"/>
                <a:ext cx="1280160" cy="2171336"/>
                <a:chOff x="3415251" y="2577009"/>
                <a:chExt cx="1280160" cy="2171336"/>
              </a:xfrm>
            </p:grpSpPr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D98649AA-8C0A-4B2C-0B40-1595CEF15812}"/>
                    </a:ext>
                  </a:extLst>
                </p:cNvPr>
                <p:cNvSpPr/>
                <p:nvPr/>
              </p:nvSpPr>
              <p:spPr>
                <a:xfrm>
                  <a:off x="3415251" y="2577009"/>
                  <a:ext cx="1280160" cy="682032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CA74E38F-2118-9754-59FE-77443506E638}"/>
                    </a:ext>
                  </a:extLst>
                </p:cNvPr>
                <p:cNvSpPr/>
                <p:nvPr/>
              </p:nvSpPr>
              <p:spPr>
                <a:xfrm>
                  <a:off x="3415251" y="3321661"/>
                  <a:ext cx="1280160" cy="682032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CC857C0D-04B7-C4D3-6E4F-D14D40D6E1A8}"/>
                    </a:ext>
                  </a:extLst>
                </p:cNvPr>
                <p:cNvSpPr/>
                <p:nvPr/>
              </p:nvSpPr>
              <p:spPr>
                <a:xfrm>
                  <a:off x="3415251" y="4066313"/>
                  <a:ext cx="1280160" cy="682032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0AE07B0D-048D-1601-58A6-095DD40554B6}"/>
                  </a:ext>
                </a:extLst>
              </p:cNvPr>
              <p:cNvGrpSpPr/>
              <p:nvPr/>
            </p:nvGrpSpPr>
            <p:grpSpPr>
              <a:xfrm>
                <a:off x="641886" y="2565397"/>
                <a:ext cx="2743200" cy="2194560"/>
                <a:chOff x="526472" y="2565397"/>
                <a:chExt cx="2743200" cy="2194560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E8040971-CE0A-EB63-A84E-1C265CBC78AB}"/>
                    </a:ext>
                  </a:extLst>
                </p:cNvPr>
                <p:cNvSpPr/>
                <p:nvPr/>
              </p:nvSpPr>
              <p:spPr>
                <a:xfrm>
                  <a:off x="526472" y="2565397"/>
                  <a:ext cx="2743200" cy="219456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381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C7C0C755-5B43-82EA-62B6-B1C9AA559B32}"/>
                    </a:ext>
                  </a:extLst>
                </p:cNvPr>
                <p:cNvSpPr/>
                <p:nvPr/>
              </p:nvSpPr>
              <p:spPr>
                <a:xfrm>
                  <a:off x="620329" y="3609222"/>
                  <a:ext cx="1280160" cy="682032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BBA8162F-37C2-E9F4-B627-F548A2C71AA6}"/>
                    </a:ext>
                  </a:extLst>
                </p:cNvPr>
                <p:cNvSpPr/>
                <p:nvPr/>
              </p:nvSpPr>
              <p:spPr>
                <a:xfrm>
                  <a:off x="1260409" y="3037199"/>
                  <a:ext cx="1280160" cy="682032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019FED05-381A-C2DC-FD95-904901DFF907}"/>
                    </a:ext>
                  </a:extLst>
                </p:cNvPr>
                <p:cNvSpPr/>
                <p:nvPr/>
              </p:nvSpPr>
              <p:spPr>
                <a:xfrm>
                  <a:off x="1900489" y="3609222"/>
                  <a:ext cx="1280160" cy="682032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E03D1B60-6435-32D5-2E3F-6DD7198DC4A2}"/>
                    </a:ext>
                  </a:extLst>
                </p:cNvPr>
                <p:cNvSpPr/>
                <p:nvPr/>
              </p:nvSpPr>
              <p:spPr>
                <a:xfrm>
                  <a:off x="911487" y="2885129"/>
                  <a:ext cx="2011680" cy="10972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</a:rPr>
                    <a:t>PROGRAM</a:t>
                  </a:r>
                </a:p>
              </p:txBody>
            </p:sp>
          </p:grp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6603A9A-CC0E-F379-D998-B807410333EF}"/>
                </a:ext>
              </a:extLst>
            </p:cNvPr>
            <p:cNvSpPr/>
            <p:nvPr/>
          </p:nvSpPr>
          <p:spPr>
            <a:xfrm>
              <a:off x="1791255" y="2240328"/>
              <a:ext cx="457200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24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STRATEGIC PORTFOLIO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55B4667-9026-792C-C755-316D4E9CAAB1}"/>
                </a:ext>
              </a:extLst>
            </p:cNvPr>
            <p:cNvSpPr/>
            <p:nvPr/>
          </p:nvSpPr>
          <p:spPr>
            <a:xfrm>
              <a:off x="7753027" y="2062536"/>
              <a:ext cx="3931920" cy="2926080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 w="3810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0C55860-220C-A71A-C2C8-4169167C080E}"/>
                </a:ext>
              </a:extLst>
            </p:cNvPr>
            <p:cNvSpPr/>
            <p:nvPr/>
          </p:nvSpPr>
          <p:spPr>
            <a:xfrm>
              <a:off x="9328078" y="2667687"/>
              <a:ext cx="2103120" cy="20116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F0BE165-BFA6-1443-908F-C31362BD4449}"/>
                </a:ext>
              </a:extLst>
            </p:cNvPr>
            <p:cNvSpPr/>
            <p:nvPr/>
          </p:nvSpPr>
          <p:spPr>
            <a:xfrm>
              <a:off x="9739558" y="3870045"/>
              <a:ext cx="1280160" cy="682032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32C1114-568C-D7F2-BE45-2A107E4AB913}"/>
                </a:ext>
              </a:extLst>
            </p:cNvPr>
            <p:cNvSpPr/>
            <p:nvPr/>
          </p:nvSpPr>
          <p:spPr>
            <a:xfrm>
              <a:off x="9739558" y="3151101"/>
              <a:ext cx="1280160" cy="682032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C799913-8FBA-C77C-F919-2A60FC2BB113}"/>
                </a:ext>
              </a:extLst>
            </p:cNvPr>
            <p:cNvSpPr/>
            <p:nvPr/>
          </p:nvSpPr>
          <p:spPr>
            <a:xfrm>
              <a:off x="9328078" y="2924126"/>
              <a:ext cx="2103120" cy="228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prstTxWarp prst="textArchUp">
                <a:avLst/>
              </a:prstTxWarp>
            </a:bodyPr>
            <a:lstStyle/>
            <a:p>
              <a:pPr algn="ctr"/>
              <a:r>
                <a:rPr lang="en-US" sz="24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PROGRAM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12FAF09-A5A0-970E-F829-BBE17EB6F079}"/>
                </a:ext>
              </a:extLst>
            </p:cNvPr>
            <p:cNvSpPr/>
            <p:nvPr/>
          </p:nvSpPr>
          <p:spPr>
            <a:xfrm>
              <a:off x="8006777" y="3145158"/>
              <a:ext cx="1280160" cy="682032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69A1B44-3AB7-E80E-9F42-3B3CB8424D6A}"/>
                </a:ext>
              </a:extLst>
            </p:cNvPr>
            <p:cNvSpPr/>
            <p:nvPr/>
          </p:nvSpPr>
          <p:spPr>
            <a:xfrm>
              <a:off x="8047918" y="3844433"/>
              <a:ext cx="1280160" cy="682032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5DDBDB2-9274-03CF-8CD1-F12922B61C79}"/>
                </a:ext>
              </a:extLst>
            </p:cNvPr>
            <p:cNvSpPr/>
            <p:nvPr/>
          </p:nvSpPr>
          <p:spPr>
            <a:xfrm>
              <a:off x="8118787" y="2285085"/>
              <a:ext cx="3200400" cy="20116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24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STRATEGIC PORTFOLIO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6590D91-C619-872A-7F72-4BF397CA7EA6}"/>
                </a:ext>
              </a:extLst>
            </p:cNvPr>
            <p:cNvSpPr/>
            <p:nvPr/>
          </p:nvSpPr>
          <p:spPr>
            <a:xfrm>
              <a:off x="3789161" y="1388473"/>
              <a:ext cx="4572000" cy="5486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STRATEGIC PORTFOLIO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6249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1A077-CC81-3FE7-EDE0-03F18194D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/>
              <a:t>Agenda / Topics</a:t>
            </a:r>
            <a:br>
              <a:rPr lang="en-US" dirty="0"/>
            </a:br>
            <a:r>
              <a:rPr lang="en-US" sz="2800" dirty="0"/>
              <a:t>(All topics can be a 1-4 hour classroom session, depending on depth)</a:t>
            </a:r>
            <a:endParaRPr lang="en-US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263F551-9FDC-1CB8-8C9A-94AE0E1FB969}"/>
              </a:ext>
            </a:extLst>
          </p:cNvPr>
          <p:cNvGrpSpPr/>
          <p:nvPr/>
        </p:nvGrpSpPr>
        <p:grpSpPr>
          <a:xfrm>
            <a:off x="484552" y="2518913"/>
            <a:ext cx="10972800" cy="3200400"/>
            <a:chOff x="484552" y="2518913"/>
            <a:chExt cx="10972800" cy="3200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9A4ADF-1680-55DD-DBAC-364F5594F6D0}"/>
                </a:ext>
              </a:extLst>
            </p:cNvPr>
            <p:cNvSpPr/>
            <p:nvPr/>
          </p:nvSpPr>
          <p:spPr>
            <a:xfrm>
              <a:off x="484552" y="2518913"/>
              <a:ext cx="10972800" cy="3200400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4B525C7-FEDF-F3A2-7181-D6A05A1AC21D}"/>
                </a:ext>
              </a:extLst>
            </p:cNvPr>
            <p:cNvGrpSpPr/>
            <p:nvPr/>
          </p:nvGrpSpPr>
          <p:grpSpPr>
            <a:xfrm>
              <a:off x="846754" y="2930525"/>
              <a:ext cx="10248397" cy="2377177"/>
              <a:chOff x="815638" y="2915820"/>
              <a:chExt cx="10248397" cy="2377177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EDE4EE99-B743-3547-C508-2FDCC46869FD}"/>
                  </a:ext>
                </a:extLst>
              </p:cNvPr>
              <p:cNvGrpSpPr/>
              <p:nvPr/>
            </p:nvGrpSpPr>
            <p:grpSpPr>
              <a:xfrm>
                <a:off x="815638" y="2915820"/>
                <a:ext cx="4737371" cy="513180"/>
                <a:chOff x="2069354" y="5776989"/>
                <a:chExt cx="5677894" cy="651929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F991D8E6-4A51-0445-4D41-E2210A3D3D08}"/>
                    </a:ext>
                  </a:extLst>
                </p:cNvPr>
                <p:cNvGrpSpPr/>
                <p:nvPr/>
              </p:nvGrpSpPr>
              <p:grpSpPr>
                <a:xfrm>
                  <a:off x="2069354" y="5776989"/>
                  <a:ext cx="5677894" cy="651929"/>
                  <a:chOff x="695266" y="1522512"/>
                  <a:chExt cx="6475918" cy="1440160"/>
                </a:xfrm>
              </p:grpSpPr>
              <p:sp>
                <p:nvSpPr>
                  <p:cNvPr id="8" name="Flowchart: Off-page Connector 7">
                    <a:extLst>
                      <a:ext uri="{FF2B5EF4-FFF2-40B4-BE49-F238E27FC236}">
                        <a16:creationId xmlns:a16="http://schemas.microsoft.com/office/drawing/2014/main" id="{821D6295-771D-83C2-DFB4-1D7D2D98EB3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5266" y="1522512"/>
                    <a:ext cx="787286" cy="1440160"/>
                  </a:xfrm>
                  <a:prstGeom prst="flowChartOffpageConnector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EA032066-BC53-1255-9DB7-6AB9331B7C1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82552" y="1522512"/>
                    <a:ext cx="5400600" cy="1152128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C2B0DE2A-60E2-6C70-DFA4-C7DB16AE11C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83152" y="1522512"/>
                    <a:ext cx="288032" cy="1152128"/>
                  </a:xfrm>
                  <a:prstGeom prst="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0103909-3F0F-6C38-2C95-FAF8BEC37585}"/>
                    </a:ext>
                  </a:extLst>
                </p:cNvPr>
                <p:cNvSpPr txBox="1"/>
                <p:nvPr/>
              </p:nvSpPr>
              <p:spPr>
                <a:xfrm>
                  <a:off x="2069354" y="5902179"/>
                  <a:ext cx="686102" cy="3693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/>
                  <a:r>
                    <a:rPr lang="en-US" sz="1889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ontserrat Black" panose="00000A00000000000000" pitchFamily="2" charset="0"/>
                      <a:cs typeface="Mongolian Baiti" panose="03000500000000000000" pitchFamily="66" charset="0"/>
                    </a:rPr>
                    <a:t>01</a:t>
                  </a: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1798AAC-A2CB-3E00-097A-F77CF5799F12}"/>
                    </a:ext>
                  </a:extLst>
                </p:cNvPr>
                <p:cNvSpPr txBox="1"/>
                <p:nvPr/>
              </p:nvSpPr>
              <p:spPr>
                <a:xfrm>
                  <a:off x="2751289" y="5812107"/>
                  <a:ext cx="4751755" cy="4866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89" dirty="0">
                      <a:latin typeface="+mj-lt"/>
                    </a:rPr>
                    <a:t>What is Strategy &amp; Strategy Mgt.</a:t>
                  </a:r>
                  <a:endParaRPr lang="en-SG" sz="1889" dirty="0">
                    <a:latin typeface="+mj-lt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0E03792-9A4C-B788-B4D5-C5760AEB38A7}"/>
                  </a:ext>
                </a:extLst>
              </p:cNvPr>
              <p:cNvGrpSpPr/>
              <p:nvPr/>
            </p:nvGrpSpPr>
            <p:grpSpPr>
              <a:xfrm>
                <a:off x="815638" y="3536049"/>
                <a:ext cx="4737371" cy="513180"/>
                <a:chOff x="2069354" y="5776989"/>
                <a:chExt cx="5677894" cy="651929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4D7D247A-4CE3-272E-15A9-861086DDEDD7}"/>
                    </a:ext>
                  </a:extLst>
                </p:cNvPr>
                <p:cNvGrpSpPr/>
                <p:nvPr/>
              </p:nvGrpSpPr>
              <p:grpSpPr>
                <a:xfrm>
                  <a:off x="2069354" y="5776989"/>
                  <a:ext cx="5677894" cy="651929"/>
                  <a:chOff x="695266" y="1522512"/>
                  <a:chExt cx="6475918" cy="1440160"/>
                </a:xfrm>
              </p:grpSpPr>
              <p:sp>
                <p:nvSpPr>
                  <p:cNvPr id="16" name="Flowchart: Off-page Connector 15">
                    <a:extLst>
                      <a:ext uri="{FF2B5EF4-FFF2-40B4-BE49-F238E27FC236}">
                        <a16:creationId xmlns:a16="http://schemas.microsoft.com/office/drawing/2014/main" id="{01133CB1-1322-8AE4-36B3-81EA12DBB4F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5266" y="1522512"/>
                    <a:ext cx="787286" cy="1440160"/>
                  </a:xfrm>
                  <a:prstGeom prst="flowChartOffpageConnector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DF45A707-4B74-355E-224B-73D6525B237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82552" y="1522512"/>
                    <a:ext cx="5400600" cy="1152128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D7F88BAC-D31C-CE1B-407A-C0BFD763281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83152" y="1522512"/>
                    <a:ext cx="288032" cy="1152128"/>
                  </a:xfrm>
                  <a:prstGeom prst="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728DF71-0B97-4785-B4E2-DF40CB5EFA49}"/>
                    </a:ext>
                  </a:extLst>
                </p:cNvPr>
                <p:cNvSpPr txBox="1"/>
                <p:nvPr/>
              </p:nvSpPr>
              <p:spPr>
                <a:xfrm>
                  <a:off x="2069354" y="5902179"/>
                  <a:ext cx="686102" cy="3693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/>
                  <a:r>
                    <a:rPr lang="en-US" sz="1889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ontserrat Black" panose="00000A00000000000000" pitchFamily="2" charset="0"/>
                      <a:cs typeface="Mongolian Baiti" panose="03000500000000000000" pitchFamily="66" charset="0"/>
                    </a:rPr>
                    <a:t>02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998CB11-10EF-DAA2-B4FF-E21607AA1425}"/>
                    </a:ext>
                  </a:extLst>
                </p:cNvPr>
                <p:cNvSpPr txBox="1"/>
                <p:nvPr/>
              </p:nvSpPr>
              <p:spPr>
                <a:xfrm>
                  <a:off x="2751289" y="5812107"/>
                  <a:ext cx="4751755" cy="4866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89" dirty="0">
                      <a:latin typeface="+mj-lt"/>
                    </a:rPr>
                    <a:t>Mission, Vision, and Values</a:t>
                  </a:r>
                  <a:endParaRPr lang="en-SG" sz="1889" dirty="0">
                    <a:latin typeface="+mj-lt"/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50B682F-9BD9-3CF5-4FD2-C105189D39CA}"/>
                  </a:ext>
                </a:extLst>
              </p:cNvPr>
              <p:cNvGrpSpPr/>
              <p:nvPr/>
            </p:nvGrpSpPr>
            <p:grpSpPr>
              <a:xfrm>
                <a:off x="815638" y="4156124"/>
                <a:ext cx="4737371" cy="513180"/>
                <a:chOff x="2069354" y="5776989"/>
                <a:chExt cx="5677894" cy="651929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FFDAF19A-511A-DFBF-2062-D1B5F3F5999C}"/>
                    </a:ext>
                  </a:extLst>
                </p:cNvPr>
                <p:cNvGrpSpPr/>
                <p:nvPr/>
              </p:nvGrpSpPr>
              <p:grpSpPr>
                <a:xfrm>
                  <a:off x="2069354" y="5776989"/>
                  <a:ext cx="5677894" cy="651929"/>
                  <a:chOff x="695266" y="1522512"/>
                  <a:chExt cx="6475918" cy="1440160"/>
                </a:xfrm>
              </p:grpSpPr>
              <p:sp>
                <p:nvSpPr>
                  <p:cNvPr id="23" name="Flowchart: Off-page Connector 22">
                    <a:extLst>
                      <a:ext uri="{FF2B5EF4-FFF2-40B4-BE49-F238E27FC236}">
                        <a16:creationId xmlns:a16="http://schemas.microsoft.com/office/drawing/2014/main" id="{F90E0DE2-3834-9433-18F3-3066EEAD1E5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5266" y="1522512"/>
                    <a:ext cx="787286" cy="1440160"/>
                  </a:xfrm>
                  <a:prstGeom prst="flowChartOffpageConnector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AA566F73-4AA2-2E68-B712-EF5946A5457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82552" y="1522512"/>
                    <a:ext cx="5400600" cy="1152128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2A3A42C9-F50A-9915-D41B-6E0DF22A208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83152" y="1522512"/>
                    <a:ext cx="288032" cy="1152128"/>
                  </a:xfrm>
                  <a:prstGeom prst="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192BF5F-F94F-9B01-114C-272A22D77416}"/>
                    </a:ext>
                  </a:extLst>
                </p:cNvPr>
                <p:cNvSpPr txBox="1"/>
                <p:nvPr/>
              </p:nvSpPr>
              <p:spPr>
                <a:xfrm>
                  <a:off x="2069354" y="5902179"/>
                  <a:ext cx="686102" cy="3693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/>
                  <a:r>
                    <a:rPr lang="en-US" sz="1889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ontserrat Black" panose="00000A00000000000000" pitchFamily="2" charset="0"/>
                      <a:cs typeface="Mongolian Baiti" panose="03000500000000000000" pitchFamily="66" charset="0"/>
                    </a:rPr>
                    <a:t>03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5E258DE-7DC0-1AC1-3044-8CF69157C706}"/>
                    </a:ext>
                  </a:extLst>
                </p:cNvPr>
                <p:cNvSpPr txBox="1"/>
                <p:nvPr/>
              </p:nvSpPr>
              <p:spPr>
                <a:xfrm>
                  <a:off x="2751289" y="5812107"/>
                  <a:ext cx="4751755" cy="4866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89" dirty="0">
                      <a:latin typeface="+mj-lt"/>
                    </a:rPr>
                    <a:t>Culture Based Strategies</a:t>
                  </a:r>
                  <a:endParaRPr lang="en-SG" sz="1889" dirty="0">
                    <a:latin typeface="+mj-lt"/>
                  </a:endParaRP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F66B04E7-55A7-FF6E-9A4C-30D42140C9C7}"/>
                  </a:ext>
                </a:extLst>
              </p:cNvPr>
              <p:cNvGrpSpPr/>
              <p:nvPr/>
            </p:nvGrpSpPr>
            <p:grpSpPr>
              <a:xfrm>
                <a:off x="815638" y="4779817"/>
                <a:ext cx="4737371" cy="513180"/>
                <a:chOff x="2069354" y="5776989"/>
                <a:chExt cx="5677894" cy="651929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A85DBFAC-1A4F-512D-EE07-4563C4FC4301}"/>
                    </a:ext>
                  </a:extLst>
                </p:cNvPr>
                <p:cNvGrpSpPr/>
                <p:nvPr/>
              </p:nvGrpSpPr>
              <p:grpSpPr>
                <a:xfrm>
                  <a:off x="2069354" y="5776989"/>
                  <a:ext cx="5677894" cy="651929"/>
                  <a:chOff x="695266" y="1522512"/>
                  <a:chExt cx="6475918" cy="1440160"/>
                </a:xfrm>
              </p:grpSpPr>
              <p:sp>
                <p:nvSpPr>
                  <p:cNvPr id="30" name="Flowchart: Off-page Connector 29">
                    <a:extLst>
                      <a:ext uri="{FF2B5EF4-FFF2-40B4-BE49-F238E27FC236}">
                        <a16:creationId xmlns:a16="http://schemas.microsoft.com/office/drawing/2014/main" id="{D0C50DAA-25D7-D1DD-8A23-6892DD439FE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5266" y="1522512"/>
                    <a:ext cx="787286" cy="1440160"/>
                  </a:xfrm>
                  <a:prstGeom prst="flowChartOffpageConnector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CCAA9FC9-8B84-D869-08DD-162180B77E8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82552" y="1522512"/>
                    <a:ext cx="5400600" cy="1152128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61F70612-DD95-3E3F-4AFE-3032458E450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83152" y="1522512"/>
                    <a:ext cx="288032" cy="1152128"/>
                  </a:xfrm>
                  <a:prstGeom prst="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FD1F32B-44F8-484A-1068-83D822522085}"/>
                    </a:ext>
                  </a:extLst>
                </p:cNvPr>
                <p:cNvSpPr txBox="1"/>
                <p:nvPr/>
              </p:nvSpPr>
              <p:spPr>
                <a:xfrm>
                  <a:off x="2069354" y="5902179"/>
                  <a:ext cx="686102" cy="3693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/>
                  <a:r>
                    <a:rPr lang="en-US" sz="1889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ontserrat Black" panose="00000A00000000000000" pitchFamily="2" charset="0"/>
                      <a:cs typeface="Mongolian Baiti" panose="03000500000000000000" pitchFamily="66" charset="0"/>
                    </a:rPr>
                    <a:t>04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4251FE1-1470-2E94-20CB-F62754D1EBB7}"/>
                    </a:ext>
                  </a:extLst>
                </p:cNvPr>
                <p:cNvSpPr txBox="1"/>
                <p:nvPr/>
              </p:nvSpPr>
              <p:spPr>
                <a:xfrm>
                  <a:off x="2751289" y="5812107"/>
                  <a:ext cx="4751755" cy="4866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89" dirty="0">
                      <a:latin typeface="+mj-lt"/>
                    </a:rPr>
                    <a:t>Strategic Project Portfolio Mgt.</a:t>
                  </a:r>
                  <a:endParaRPr lang="en-SG" sz="1889" dirty="0">
                    <a:latin typeface="+mj-lt"/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704036B-DB05-A109-D09B-F5D3EEB0FA61}"/>
                  </a:ext>
                </a:extLst>
              </p:cNvPr>
              <p:cNvGrpSpPr/>
              <p:nvPr/>
            </p:nvGrpSpPr>
            <p:grpSpPr>
              <a:xfrm>
                <a:off x="6326664" y="2915820"/>
                <a:ext cx="4737371" cy="513180"/>
                <a:chOff x="2069354" y="5776989"/>
                <a:chExt cx="5677894" cy="651929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70592DC9-B988-AEFC-8EA6-478FB3FEA338}"/>
                    </a:ext>
                  </a:extLst>
                </p:cNvPr>
                <p:cNvGrpSpPr/>
                <p:nvPr/>
              </p:nvGrpSpPr>
              <p:grpSpPr>
                <a:xfrm>
                  <a:off x="2069354" y="5776989"/>
                  <a:ext cx="5677894" cy="651929"/>
                  <a:chOff x="695266" y="1522512"/>
                  <a:chExt cx="6475918" cy="1440160"/>
                </a:xfrm>
              </p:grpSpPr>
              <p:sp>
                <p:nvSpPr>
                  <p:cNvPr id="37" name="Flowchart: Off-page Connector 36">
                    <a:extLst>
                      <a:ext uri="{FF2B5EF4-FFF2-40B4-BE49-F238E27FC236}">
                        <a16:creationId xmlns:a16="http://schemas.microsoft.com/office/drawing/2014/main" id="{1C2C6ED5-AAC9-9AFC-4637-F4D2884965B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5266" y="1522512"/>
                    <a:ext cx="787286" cy="1440160"/>
                  </a:xfrm>
                  <a:prstGeom prst="flowChartOffpageConnector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37E3881B-DDC3-4617-02D2-05728E72AC5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82552" y="1522512"/>
                    <a:ext cx="5400600" cy="1152128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0AD5D08D-3D8A-8ABD-CF5D-4CBFE734612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83152" y="1522512"/>
                    <a:ext cx="288032" cy="1152128"/>
                  </a:xfrm>
                  <a:prstGeom prst="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74F7879C-D06E-4456-2EE2-04FC3A568FB3}"/>
                    </a:ext>
                  </a:extLst>
                </p:cNvPr>
                <p:cNvSpPr txBox="1"/>
                <p:nvPr/>
              </p:nvSpPr>
              <p:spPr>
                <a:xfrm>
                  <a:off x="2069354" y="5902179"/>
                  <a:ext cx="686102" cy="3693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/>
                  <a:r>
                    <a:rPr lang="en-US" sz="1889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ontserrat Black" panose="00000A00000000000000" pitchFamily="2" charset="0"/>
                      <a:cs typeface="Mongolian Baiti" panose="03000500000000000000" pitchFamily="66" charset="0"/>
                    </a:rPr>
                    <a:t>05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5CB4801-5FEF-88A4-101D-CED2DF6F2B9B}"/>
                    </a:ext>
                  </a:extLst>
                </p:cNvPr>
                <p:cNvSpPr txBox="1"/>
                <p:nvPr/>
              </p:nvSpPr>
              <p:spPr>
                <a:xfrm>
                  <a:off x="2751289" y="5812107"/>
                  <a:ext cx="4751755" cy="4866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89" dirty="0">
                      <a:latin typeface="+mj-lt"/>
                    </a:rPr>
                    <a:t>Business Modeling</a:t>
                  </a:r>
                  <a:endParaRPr lang="en-SG" sz="1889" dirty="0">
                    <a:latin typeface="+mj-lt"/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54FE552-F438-DC1A-4877-268A1FC6BF86}"/>
                  </a:ext>
                </a:extLst>
              </p:cNvPr>
              <p:cNvGrpSpPr/>
              <p:nvPr/>
            </p:nvGrpSpPr>
            <p:grpSpPr>
              <a:xfrm>
                <a:off x="6326664" y="3536049"/>
                <a:ext cx="4737371" cy="513180"/>
                <a:chOff x="2069354" y="5776989"/>
                <a:chExt cx="5677894" cy="651929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78400178-6623-6746-CF56-62987CF655E6}"/>
                    </a:ext>
                  </a:extLst>
                </p:cNvPr>
                <p:cNvGrpSpPr/>
                <p:nvPr/>
              </p:nvGrpSpPr>
              <p:grpSpPr>
                <a:xfrm>
                  <a:off x="2069354" y="5776989"/>
                  <a:ext cx="5677894" cy="651929"/>
                  <a:chOff x="695266" y="1522512"/>
                  <a:chExt cx="6475918" cy="1440160"/>
                </a:xfrm>
              </p:grpSpPr>
              <p:sp>
                <p:nvSpPr>
                  <p:cNvPr id="44" name="Flowchart: Off-page Connector 43">
                    <a:extLst>
                      <a:ext uri="{FF2B5EF4-FFF2-40B4-BE49-F238E27FC236}">
                        <a16:creationId xmlns:a16="http://schemas.microsoft.com/office/drawing/2014/main" id="{ABFB0C89-24C3-68B1-7CA6-78540E317E2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5266" y="1522512"/>
                    <a:ext cx="787286" cy="1440160"/>
                  </a:xfrm>
                  <a:prstGeom prst="flowChartOffpageConnector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D19298C3-5FBF-0DBA-A1BA-5E1511159E5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82552" y="1522512"/>
                    <a:ext cx="5400600" cy="1152128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9716908B-1B6F-9183-47CD-AA116AB7887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83152" y="1522512"/>
                    <a:ext cx="288032" cy="1152128"/>
                  </a:xfrm>
                  <a:prstGeom prst="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FF4A955-8440-D1E1-7FF1-9B8F66C80FE2}"/>
                    </a:ext>
                  </a:extLst>
                </p:cNvPr>
                <p:cNvSpPr txBox="1"/>
                <p:nvPr/>
              </p:nvSpPr>
              <p:spPr>
                <a:xfrm>
                  <a:off x="2069354" y="5902179"/>
                  <a:ext cx="686102" cy="3693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/>
                  <a:r>
                    <a:rPr lang="en-US" sz="1889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ontserrat Black" panose="00000A00000000000000" pitchFamily="2" charset="0"/>
                      <a:cs typeface="Mongolian Baiti" panose="03000500000000000000" pitchFamily="66" charset="0"/>
                    </a:rPr>
                    <a:t>06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F2EE69B-9CFF-F57A-71C2-562B4FE6D197}"/>
                    </a:ext>
                  </a:extLst>
                </p:cNvPr>
                <p:cNvSpPr txBox="1"/>
                <p:nvPr/>
              </p:nvSpPr>
              <p:spPr>
                <a:xfrm>
                  <a:off x="2751289" y="5812107"/>
                  <a:ext cx="4751755" cy="4866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89" dirty="0">
                      <a:latin typeface="+mj-lt"/>
                    </a:rPr>
                    <a:t>S.W.O.T. Analysis</a:t>
                  </a:r>
                  <a:endParaRPr lang="en-SG" sz="1889" dirty="0">
                    <a:latin typeface="+mj-lt"/>
                  </a:endParaRP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CCEAF50D-A573-0F47-C56D-34E8EF1B833B}"/>
                  </a:ext>
                </a:extLst>
              </p:cNvPr>
              <p:cNvGrpSpPr/>
              <p:nvPr/>
            </p:nvGrpSpPr>
            <p:grpSpPr>
              <a:xfrm>
                <a:off x="6326664" y="4156124"/>
                <a:ext cx="4737371" cy="513180"/>
                <a:chOff x="2069354" y="5776989"/>
                <a:chExt cx="5677894" cy="651929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8B25FDB5-B88C-6307-AD81-DE239537BD38}"/>
                    </a:ext>
                  </a:extLst>
                </p:cNvPr>
                <p:cNvGrpSpPr/>
                <p:nvPr/>
              </p:nvGrpSpPr>
              <p:grpSpPr>
                <a:xfrm>
                  <a:off x="2069354" y="5776989"/>
                  <a:ext cx="5677894" cy="651929"/>
                  <a:chOff x="695266" y="1522512"/>
                  <a:chExt cx="6475918" cy="1440160"/>
                </a:xfrm>
              </p:grpSpPr>
              <p:sp>
                <p:nvSpPr>
                  <p:cNvPr id="51" name="Flowchart: Off-page Connector 50">
                    <a:extLst>
                      <a:ext uri="{FF2B5EF4-FFF2-40B4-BE49-F238E27FC236}">
                        <a16:creationId xmlns:a16="http://schemas.microsoft.com/office/drawing/2014/main" id="{BB7A44C6-360E-ABEC-0DAF-96531168E7F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5266" y="1522512"/>
                    <a:ext cx="787286" cy="1440160"/>
                  </a:xfrm>
                  <a:prstGeom prst="flowChartOffpageConnector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6AF24195-C68D-67D5-7C19-87F7CB604BE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82552" y="1522512"/>
                    <a:ext cx="5400600" cy="1152128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C5E6BD8E-5F6E-4FA6-DC6C-FF99A549A2B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83152" y="1522512"/>
                    <a:ext cx="288032" cy="1152128"/>
                  </a:xfrm>
                  <a:prstGeom prst="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57D30ED-4AA0-F6BD-1BA0-D5CC864C166A}"/>
                    </a:ext>
                  </a:extLst>
                </p:cNvPr>
                <p:cNvSpPr txBox="1"/>
                <p:nvPr/>
              </p:nvSpPr>
              <p:spPr>
                <a:xfrm>
                  <a:off x="2069354" y="5902179"/>
                  <a:ext cx="686102" cy="3693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/>
                  <a:r>
                    <a:rPr lang="en-US" sz="1889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ontserrat Black" panose="00000A00000000000000" pitchFamily="2" charset="0"/>
                      <a:cs typeface="Mongolian Baiti" panose="03000500000000000000" pitchFamily="66" charset="0"/>
                    </a:rPr>
                    <a:t>07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631758B-4D9E-8CDE-2A62-55D60C578A81}"/>
                    </a:ext>
                  </a:extLst>
                </p:cNvPr>
                <p:cNvSpPr txBox="1"/>
                <p:nvPr/>
              </p:nvSpPr>
              <p:spPr>
                <a:xfrm>
                  <a:off x="2751289" y="5812107"/>
                  <a:ext cx="4751755" cy="4866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89" dirty="0">
                      <a:latin typeface="+mj-lt"/>
                    </a:rPr>
                    <a:t>Strategic Mapping</a:t>
                  </a:r>
                  <a:endParaRPr lang="en-SG" sz="1889" dirty="0">
                    <a:latin typeface="+mj-lt"/>
                  </a:endParaRPr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6CA83A58-DA2D-4B70-3F9A-50823516A747}"/>
                  </a:ext>
                </a:extLst>
              </p:cNvPr>
              <p:cNvGrpSpPr/>
              <p:nvPr/>
            </p:nvGrpSpPr>
            <p:grpSpPr>
              <a:xfrm>
                <a:off x="6326664" y="4779817"/>
                <a:ext cx="4737371" cy="513180"/>
                <a:chOff x="2069354" y="5776989"/>
                <a:chExt cx="5677894" cy="651929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509F83C6-1727-479D-FCE3-C99F72881A53}"/>
                    </a:ext>
                  </a:extLst>
                </p:cNvPr>
                <p:cNvGrpSpPr/>
                <p:nvPr/>
              </p:nvGrpSpPr>
              <p:grpSpPr>
                <a:xfrm>
                  <a:off x="2069354" y="5776989"/>
                  <a:ext cx="5677894" cy="651929"/>
                  <a:chOff x="695266" y="1522512"/>
                  <a:chExt cx="6475918" cy="1440160"/>
                </a:xfrm>
              </p:grpSpPr>
              <p:sp>
                <p:nvSpPr>
                  <p:cNvPr id="58" name="Flowchart: Off-page Connector 57">
                    <a:extLst>
                      <a:ext uri="{FF2B5EF4-FFF2-40B4-BE49-F238E27FC236}">
                        <a16:creationId xmlns:a16="http://schemas.microsoft.com/office/drawing/2014/main" id="{29842C68-776D-63CA-5F1F-0DE04A0514F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5266" y="1522512"/>
                    <a:ext cx="787286" cy="1440160"/>
                  </a:xfrm>
                  <a:prstGeom prst="flowChartOffpageConnector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8AD36B15-29FB-A7CF-458C-842947DC17C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82552" y="1522512"/>
                    <a:ext cx="5400600" cy="1152128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F6304EB2-C549-5ED4-8143-CD63A47A419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83152" y="1522512"/>
                    <a:ext cx="288032" cy="1152128"/>
                  </a:xfrm>
                  <a:prstGeom prst="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9" tIns="35990" rIns="71979" bIns="3599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358659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49962" algn="l"/>
                        <a:tab pos="491125" algn="l"/>
                        <a:tab pos="4098950" algn="r"/>
                        <a:tab pos="4548835" algn="r"/>
                        <a:tab pos="4858756" algn="r"/>
                        <a:tab pos="5404866" algn="l"/>
                        <a:tab pos="5529834" algn="l"/>
                        <a:tab pos="5895990" algn="r"/>
                        <a:tab pos="5940979" algn="r"/>
                        <a:tab pos="6438351" algn="r"/>
                        <a:tab pos="6524580" algn="r"/>
                      </a:tabLst>
                    </a:pPr>
                    <a:endParaRPr lang="en-SG" sz="126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2746FEB5-B071-8546-DC6A-E96A1805D2D7}"/>
                    </a:ext>
                  </a:extLst>
                </p:cNvPr>
                <p:cNvSpPr txBox="1"/>
                <p:nvPr/>
              </p:nvSpPr>
              <p:spPr>
                <a:xfrm>
                  <a:off x="2069354" y="5902179"/>
                  <a:ext cx="686102" cy="3693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/>
                  <a:r>
                    <a:rPr lang="en-US" sz="1889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ontserrat Black" panose="00000A00000000000000" pitchFamily="2" charset="0"/>
                      <a:cs typeface="Mongolian Baiti" panose="03000500000000000000" pitchFamily="66" charset="0"/>
                    </a:rPr>
                    <a:t>08</a:t>
                  </a: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CA5FE36-E3F4-BB46-E60D-51C2A7422452}"/>
                    </a:ext>
                  </a:extLst>
                </p:cNvPr>
                <p:cNvSpPr txBox="1"/>
                <p:nvPr/>
              </p:nvSpPr>
              <p:spPr>
                <a:xfrm>
                  <a:off x="2751289" y="5812107"/>
                  <a:ext cx="4751755" cy="4866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89" dirty="0">
                      <a:latin typeface="+mj-lt"/>
                    </a:rPr>
                    <a:t>Branding &amp; Mind Mapping</a:t>
                  </a:r>
                  <a:endParaRPr lang="en-SG" sz="1889" dirty="0">
                    <a:latin typeface="+mj-l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50433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92D30-E6B7-0452-0B7D-A0BEDF965E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Telling the Story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9179E0-2BC0-4939-2A97-CAFE62F4F440}"/>
              </a:ext>
            </a:extLst>
          </p:cNvPr>
          <p:cNvGrpSpPr/>
          <p:nvPr/>
        </p:nvGrpSpPr>
        <p:grpSpPr>
          <a:xfrm>
            <a:off x="617122" y="275392"/>
            <a:ext cx="4737371" cy="513180"/>
            <a:chOff x="846754" y="2930525"/>
            <a:chExt cx="4737371" cy="513180"/>
          </a:xfrm>
        </p:grpSpPr>
        <p:sp>
          <p:nvSpPr>
            <p:cNvPr id="5" name="Flowchart: Off-page Connector 4">
              <a:extLst>
                <a:ext uri="{FF2B5EF4-FFF2-40B4-BE49-F238E27FC236}">
                  <a16:creationId xmlns:a16="http://schemas.microsoft.com/office/drawing/2014/main" id="{3F6FD544-88D3-199E-41D3-AC732B854A00}"/>
                </a:ext>
              </a:extLst>
            </p:cNvPr>
            <p:cNvSpPr/>
            <p:nvPr/>
          </p:nvSpPr>
          <p:spPr bwMode="auto">
            <a:xfrm>
              <a:off x="846754" y="2930525"/>
              <a:ext cx="575929" cy="513180"/>
            </a:xfrm>
            <a:prstGeom prst="flowChartOffpageConnector">
              <a:avLst/>
            </a:prstGeom>
            <a:solidFill>
              <a:schemeClr val="accent5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1B32FC-DB91-6422-5792-A94B039A23E8}"/>
                </a:ext>
              </a:extLst>
            </p:cNvPr>
            <p:cNvSpPr/>
            <p:nvPr/>
          </p:nvSpPr>
          <p:spPr bwMode="auto">
            <a:xfrm>
              <a:off x="1422683" y="2930525"/>
              <a:ext cx="3950737" cy="4105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1525E2-E5BC-74A7-6D76-ABE9BD908C15}"/>
                </a:ext>
              </a:extLst>
            </p:cNvPr>
            <p:cNvSpPr/>
            <p:nvPr/>
          </p:nvSpPr>
          <p:spPr bwMode="auto">
            <a:xfrm>
              <a:off x="5373419" y="2930525"/>
              <a:ext cx="210706" cy="4105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D27EC0-0430-EDDA-2CB7-052AF46B1A8A}"/>
                </a:ext>
              </a:extLst>
            </p:cNvPr>
            <p:cNvSpPr txBox="1"/>
            <p:nvPr/>
          </p:nvSpPr>
          <p:spPr>
            <a:xfrm>
              <a:off x="846754" y="3029071"/>
              <a:ext cx="572452" cy="29072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en-US" sz="188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Black" panose="00000A00000000000000" pitchFamily="2" charset="0"/>
                  <a:cs typeface="Mongolian Baiti" panose="03000500000000000000" pitchFamily="66" charset="0"/>
                </a:rPr>
                <a:t>05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164FCD-772D-D205-8F29-774C076810C7}"/>
                </a:ext>
              </a:extLst>
            </p:cNvPr>
            <p:cNvSpPr txBox="1"/>
            <p:nvPr/>
          </p:nvSpPr>
          <p:spPr>
            <a:xfrm>
              <a:off x="1415729" y="2940917"/>
              <a:ext cx="3964644" cy="383054"/>
            </a:xfrm>
            <a:prstGeom prst="rect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89" dirty="0">
                  <a:latin typeface="+mj-lt"/>
                </a:rPr>
                <a:t>Business Modeling</a:t>
              </a:r>
              <a:endParaRPr lang="en-SG" sz="1889" dirty="0">
                <a:latin typeface="+mj-lt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E42438-1209-68F3-C8FC-16B05167536D}"/>
              </a:ext>
            </a:extLst>
          </p:cNvPr>
          <p:cNvGrpSpPr/>
          <p:nvPr/>
        </p:nvGrpSpPr>
        <p:grpSpPr>
          <a:xfrm>
            <a:off x="332464" y="1337911"/>
            <a:ext cx="11618413" cy="5199174"/>
            <a:chOff x="375594" y="1208521"/>
            <a:chExt cx="11618413" cy="519917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0ABFBE8-BD43-523A-2536-54D417357801}"/>
                </a:ext>
              </a:extLst>
            </p:cNvPr>
            <p:cNvGrpSpPr/>
            <p:nvPr/>
          </p:nvGrpSpPr>
          <p:grpSpPr>
            <a:xfrm>
              <a:off x="375594" y="1208521"/>
              <a:ext cx="11618413" cy="931410"/>
              <a:chOff x="375594" y="1208521"/>
              <a:chExt cx="11618413" cy="93141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44CD86C-043B-0EEE-5C89-8BF5EB7286A3}"/>
                  </a:ext>
                </a:extLst>
              </p:cNvPr>
              <p:cNvGrpSpPr/>
              <p:nvPr/>
            </p:nvGrpSpPr>
            <p:grpSpPr>
              <a:xfrm>
                <a:off x="375594" y="1208521"/>
                <a:ext cx="5876114" cy="931410"/>
                <a:chOff x="617122" y="1218480"/>
                <a:chExt cx="5876114" cy="931410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91E0E64C-3E25-F950-72B3-59343B281AC5}"/>
                    </a:ext>
                  </a:extLst>
                </p:cNvPr>
                <p:cNvSpPr/>
                <p:nvPr/>
              </p:nvSpPr>
              <p:spPr>
                <a:xfrm>
                  <a:off x="617122" y="1218480"/>
                  <a:ext cx="914400" cy="914400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B42C3041-B345-501E-CCA1-A812042536B8}"/>
                    </a:ext>
                  </a:extLst>
                </p:cNvPr>
                <p:cNvSpPr/>
                <p:nvPr/>
              </p:nvSpPr>
              <p:spPr>
                <a:xfrm>
                  <a:off x="1549535" y="1235490"/>
                  <a:ext cx="1371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Value Propositions</a:t>
                  </a: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7862932B-5F95-678F-E95C-8E698B7D3F22}"/>
                    </a:ext>
                  </a:extLst>
                </p:cNvPr>
                <p:cNvSpPr/>
                <p:nvPr/>
              </p:nvSpPr>
              <p:spPr>
                <a:xfrm>
                  <a:off x="2835636" y="1235490"/>
                  <a:ext cx="3657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What problems are being solved by your solution?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Is the solution different and durable?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AC4F249-F338-4064-59FA-25A3BE81FD0A}"/>
                  </a:ext>
                </a:extLst>
              </p:cNvPr>
              <p:cNvGrpSpPr/>
              <p:nvPr/>
            </p:nvGrpSpPr>
            <p:grpSpPr>
              <a:xfrm>
                <a:off x="6117893" y="1208521"/>
                <a:ext cx="5876114" cy="931410"/>
                <a:chOff x="5988503" y="1198562"/>
                <a:chExt cx="5876114" cy="931410"/>
              </a:xfrm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35C7F2F4-FE2C-407F-55EF-2D4BD9A8DBB3}"/>
                    </a:ext>
                  </a:extLst>
                </p:cNvPr>
                <p:cNvSpPr/>
                <p:nvPr/>
              </p:nvSpPr>
              <p:spPr>
                <a:xfrm>
                  <a:off x="5988503" y="1198562"/>
                  <a:ext cx="914400" cy="914400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1DF80AFD-FD27-33E7-B50A-1DDFD9CC2092}"/>
                    </a:ext>
                  </a:extLst>
                </p:cNvPr>
                <p:cNvSpPr/>
                <p:nvPr/>
              </p:nvSpPr>
              <p:spPr>
                <a:xfrm>
                  <a:off x="6920916" y="1215572"/>
                  <a:ext cx="1371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Customer Segments</a:t>
                  </a: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30C12AF3-F5D2-677D-FE38-B636E2C15688}"/>
                    </a:ext>
                  </a:extLst>
                </p:cNvPr>
                <p:cNvSpPr/>
                <p:nvPr/>
              </p:nvSpPr>
              <p:spPr>
                <a:xfrm>
                  <a:off x="8207017" y="1215572"/>
                  <a:ext cx="3657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Who has the problem, what’s the market size?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Is it measurable and accessible? 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Will the solution impact a substantial piece of the market?</a:t>
                  </a:r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141805C-4B1D-BAFB-0A8F-9EF7B582344B}"/>
                </a:ext>
              </a:extLst>
            </p:cNvPr>
            <p:cNvGrpSpPr/>
            <p:nvPr/>
          </p:nvGrpSpPr>
          <p:grpSpPr>
            <a:xfrm>
              <a:off x="375594" y="2275462"/>
              <a:ext cx="11618413" cy="931410"/>
              <a:chOff x="375594" y="1208521"/>
              <a:chExt cx="11618413" cy="93141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718EC0E-7471-C4EA-F159-6F9A9512DE25}"/>
                  </a:ext>
                </a:extLst>
              </p:cNvPr>
              <p:cNvGrpSpPr/>
              <p:nvPr/>
            </p:nvGrpSpPr>
            <p:grpSpPr>
              <a:xfrm>
                <a:off x="375594" y="1208521"/>
                <a:ext cx="5876114" cy="931410"/>
                <a:chOff x="617122" y="1218480"/>
                <a:chExt cx="5876114" cy="931410"/>
              </a:xfrm>
            </p:grpSpPr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87A42318-C9EA-6B13-BC35-04DC14FF3413}"/>
                    </a:ext>
                  </a:extLst>
                </p:cNvPr>
                <p:cNvSpPr/>
                <p:nvPr/>
              </p:nvSpPr>
              <p:spPr>
                <a:xfrm>
                  <a:off x="617122" y="1218480"/>
                  <a:ext cx="914400" cy="914400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088F2B41-D442-EB88-ECAF-9E6AAB746D46}"/>
                    </a:ext>
                  </a:extLst>
                </p:cNvPr>
                <p:cNvSpPr/>
                <p:nvPr/>
              </p:nvSpPr>
              <p:spPr>
                <a:xfrm>
                  <a:off x="1549535" y="1235490"/>
                  <a:ext cx="1371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Relationship Management</a:t>
                  </a: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AB0BC15C-9B6A-92B5-06FE-E999671CF54A}"/>
                    </a:ext>
                  </a:extLst>
                </p:cNvPr>
                <p:cNvSpPr/>
                <p:nvPr/>
              </p:nvSpPr>
              <p:spPr>
                <a:xfrm>
                  <a:off x="2835636" y="1235490"/>
                  <a:ext cx="3657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How are relationships conducted?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Email, voice, video technology, face-to-face, seminars, etc.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Frequency of contact</a:t>
                  </a: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A75A54F9-FDAE-CF9F-9163-3D7390D2D4E0}"/>
                  </a:ext>
                </a:extLst>
              </p:cNvPr>
              <p:cNvGrpSpPr/>
              <p:nvPr/>
            </p:nvGrpSpPr>
            <p:grpSpPr>
              <a:xfrm>
                <a:off x="6117893" y="1208521"/>
                <a:ext cx="5876114" cy="931410"/>
                <a:chOff x="5988503" y="1198562"/>
                <a:chExt cx="5876114" cy="931410"/>
              </a:xfrm>
            </p:grpSpPr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BB87BFE9-C814-42B0-5A9D-1B7224C88E44}"/>
                    </a:ext>
                  </a:extLst>
                </p:cNvPr>
                <p:cNvSpPr/>
                <p:nvPr/>
              </p:nvSpPr>
              <p:spPr>
                <a:xfrm>
                  <a:off x="5988503" y="1198562"/>
                  <a:ext cx="914400" cy="914400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D84B6512-9FA3-88C6-034E-FB7503DAADD6}"/>
                    </a:ext>
                  </a:extLst>
                </p:cNvPr>
                <p:cNvSpPr/>
                <p:nvPr/>
              </p:nvSpPr>
              <p:spPr>
                <a:xfrm>
                  <a:off x="6920916" y="1215572"/>
                  <a:ext cx="1371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Delivery Channels</a:t>
                  </a:r>
                </a:p>
              </p:txBody>
            </p:sp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06091A9D-ECDF-53DB-9DDA-F4B55F70D3C8}"/>
                    </a:ext>
                  </a:extLst>
                </p:cNvPr>
                <p:cNvSpPr/>
                <p:nvPr/>
              </p:nvSpPr>
              <p:spPr>
                <a:xfrm>
                  <a:off x="8207017" y="1215572"/>
                  <a:ext cx="3657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How are solutions delivered?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Personal delivery, supply chains, technology delivery, brick &amp; mortar, etc.</a:t>
                  </a: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66FDB73-6844-8943-B2E3-A3B0501B40AD}"/>
                </a:ext>
              </a:extLst>
            </p:cNvPr>
            <p:cNvGrpSpPr/>
            <p:nvPr/>
          </p:nvGrpSpPr>
          <p:grpSpPr>
            <a:xfrm>
              <a:off x="375594" y="3342403"/>
              <a:ext cx="11618413" cy="931410"/>
              <a:chOff x="375594" y="1208521"/>
              <a:chExt cx="11618413" cy="931410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A41DA4C2-AF68-2AD4-A8A8-5BBE721F31FF}"/>
                  </a:ext>
                </a:extLst>
              </p:cNvPr>
              <p:cNvGrpSpPr/>
              <p:nvPr/>
            </p:nvGrpSpPr>
            <p:grpSpPr>
              <a:xfrm>
                <a:off x="375594" y="1208521"/>
                <a:ext cx="5876114" cy="931410"/>
                <a:chOff x="617122" y="1218480"/>
                <a:chExt cx="5876114" cy="931410"/>
              </a:xfrm>
            </p:grpSpPr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1C0B5D12-BDD8-8C2C-EFD1-FA0928864919}"/>
                    </a:ext>
                  </a:extLst>
                </p:cNvPr>
                <p:cNvSpPr/>
                <p:nvPr/>
              </p:nvSpPr>
              <p:spPr>
                <a:xfrm>
                  <a:off x="617122" y="1218480"/>
                  <a:ext cx="914400" cy="914400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3552C9C5-5E90-C051-59AB-14115854E806}"/>
                    </a:ext>
                  </a:extLst>
                </p:cNvPr>
                <p:cNvSpPr/>
                <p:nvPr/>
              </p:nvSpPr>
              <p:spPr>
                <a:xfrm>
                  <a:off x="1549535" y="1235490"/>
                  <a:ext cx="1371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Key Activities</a:t>
                  </a:r>
                </a:p>
              </p:txBody>
            </p:sp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7B9A2594-735D-D27D-7003-9FA0C114CC30}"/>
                    </a:ext>
                  </a:extLst>
                </p:cNvPr>
                <p:cNvSpPr/>
                <p:nvPr/>
              </p:nvSpPr>
              <p:spPr>
                <a:xfrm>
                  <a:off x="2835636" y="1235490"/>
                  <a:ext cx="3657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Activities performed on a regular basis.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Manufacturing, application development, purchasing, marketing, etc.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DEC019D-3750-3894-04E2-2F37ADF06B74}"/>
                  </a:ext>
                </a:extLst>
              </p:cNvPr>
              <p:cNvGrpSpPr/>
              <p:nvPr/>
            </p:nvGrpSpPr>
            <p:grpSpPr>
              <a:xfrm>
                <a:off x="6117893" y="1208521"/>
                <a:ext cx="5876114" cy="931410"/>
                <a:chOff x="5988503" y="1198562"/>
                <a:chExt cx="5876114" cy="931410"/>
              </a:xfrm>
            </p:grpSpPr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AF783AC1-6B00-BB6E-BDC3-7ABE93B71E21}"/>
                    </a:ext>
                  </a:extLst>
                </p:cNvPr>
                <p:cNvSpPr/>
                <p:nvPr/>
              </p:nvSpPr>
              <p:spPr>
                <a:xfrm>
                  <a:off x="5988503" y="1198562"/>
                  <a:ext cx="914400" cy="914400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00156E72-E3FA-976B-EC0A-4042BC76E024}"/>
                    </a:ext>
                  </a:extLst>
                </p:cNvPr>
                <p:cNvSpPr/>
                <p:nvPr/>
              </p:nvSpPr>
              <p:spPr>
                <a:xfrm>
                  <a:off x="6920916" y="1215572"/>
                  <a:ext cx="1371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Key Resources</a:t>
                  </a: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A06FFE6A-975E-A0B4-0433-B65FC81622D8}"/>
                    </a:ext>
                  </a:extLst>
                </p:cNvPr>
                <p:cNvSpPr/>
                <p:nvPr/>
              </p:nvSpPr>
              <p:spPr>
                <a:xfrm>
                  <a:off x="8207017" y="1215572"/>
                  <a:ext cx="3657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People, skills, or competencies required to deliver the solution.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Capital and financial resources</a:t>
                  </a: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9D377AC-37A6-A9CA-1FF4-70BB305E1842}"/>
                </a:ext>
              </a:extLst>
            </p:cNvPr>
            <p:cNvGrpSpPr/>
            <p:nvPr/>
          </p:nvGrpSpPr>
          <p:grpSpPr>
            <a:xfrm>
              <a:off x="375594" y="4409344"/>
              <a:ext cx="11618413" cy="931410"/>
              <a:chOff x="375594" y="1208521"/>
              <a:chExt cx="11618413" cy="93141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AC7D51C7-1297-BD8E-90FB-BB03B93C0E85}"/>
                  </a:ext>
                </a:extLst>
              </p:cNvPr>
              <p:cNvGrpSpPr/>
              <p:nvPr/>
            </p:nvGrpSpPr>
            <p:grpSpPr>
              <a:xfrm>
                <a:off x="375594" y="1208521"/>
                <a:ext cx="5876114" cy="931410"/>
                <a:chOff x="617122" y="1218480"/>
                <a:chExt cx="5876114" cy="931410"/>
              </a:xfrm>
            </p:grpSpPr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06027F1D-565F-672B-1316-A2B1C5B7CC62}"/>
                    </a:ext>
                  </a:extLst>
                </p:cNvPr>
                <p:cNvSpPr/>
                <p:nvPr/>
              </p:nvSpPr>
              <p:spPr>
                <a:xfrm>
                  <a:off x="617122" y="1218480"/>
                  <a:ext cx="914400" cy="914400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CDDF6766-2F90-05DA-D0C7-9704128A73FD}"/>
                    </a:ext>
                  </a:extLst>
                </p:cNvPr>
                <p:cNvSpPr/>
                <p:nvPr/>
              </p:nvSpPr>
              <p:spPr>
                <a:xfrm>
                  <a:off x="1549535" y="1235490"/>
                  <a:ext cx="1371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Key Partners</a:t>
                  </a: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B6DB50E4-179F-29DB-84ED-31C9C3759A5F}"/>
                    </a:ext>
                  </a:extLst>
                </p:cNvPr>
                <p:cNvSpPr/>
                <p:nvPr/>
              </p:nvSpPr>
              <p:spPr>
                <a:xfrm>
                  <a:off x="2835636" y="1235490"/>
                  <a:ext cx="3657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External partners that assist in delivering the solution, or support of the organization.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Can be functional teams that support other functional teams.</a:t>
                  </a: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09234CD0-C71E-CBFD-3020-E16733B9E90F}"/>
                  </a:ext>
                </a:extLst>
              </p:cNvPr>
              <p:cNvGrpSpPr/>
              <p:nvPr/>
            </p:nvGrpSpPr>
            <p:grpSpPr>
              <a:xfrm>
                <a:off x="6117893" y="1208521"/>
                <a:ext cx="5876114" cy="931410"/>
                <a:chOff x="5988503" y="1198562"/>
                <a:chExt cx="5876114" cy="931410"/>
              </a:xfrm>
            </p:grpSpPr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E8215ECA-001A-E79F-71E4-E36EFDC25C9E}"/>
                    </a:ext>
                  </a:extLst>
                </p:cNvPr>
                <p:cNvSpPr/>
                <p:nvPr/>
              </p:nvSpPr>
              <p:spPr>
                <a:xfrm>
                  <a:off x="5988503" y="1198562"/>
                  <a:ext cx="914400" cy="914400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BCAB2424-7BD7-3DDE-95FB-F92F2E886B74}"/>
                    </a:ext>
                  </a:extLst>
                </p:cNvPr>
                <p:cNvSpPr/>
                <p:nvPr/>
              </p:nvSpPr>
              <p:spPr>
                <a:xfrm>
                  <a:off x="6920916" y="1215572"/>
                  <a:ext cx="1371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Revenue Streams</a:t>
                  </a:r>
                </a:p>
              </p:txBody>
            </p:sp>
            <p:sp>
              <p:nvSpPr>
                <p:cNvPr id="47" name="Rectangle: Rounded Corners 46">
                  <a:extLst>
                    <a:ext uri="{FF2B5EF4-FFF2-40B4-BE49-F238E27FC236}">
                      <a16:creationId xmlns:a16="http://schemas.microsoft.com/office/drawing/2014/main" id="{590F2FD6-9D32-708A-F7AA-D274A802343C}"/>
                    </a:ext>
                  </a:extLst>
                </p:cNvPr>
                <p:cNvSpPr/>
                <p:nvPr/>
              </p:nvSpPr>
              <p:spPr>
                <a:xfrm>
                  <a:off x="8207017" y="1215572"/>
                  <a:ext cx="3657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Where does the financial support come from?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Can be internal and external sources.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Sales, contributions, in-kind donations, reallocation of profits, etc.</a:t>
                  </a:r>
                </a:p>
              </p:txBody>
            </p: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73FCE0C-95C0-5B4A-AE44-7E2225FF3F59}"/>
                </a:ext>
              </a:extLst>
            </p:cNvPr>
            <p:cNvGrpSpPr/>
            <p:nvPr/>
          </p:nvGrpSpPr>
          <p:grpSpPr>
            <a:xfrm>
              <a:off x="375594" y="5476285"/>
              <a:ext cx="5876114" cy="931410"/>
              <a:chOff x="617122" y="1218480"/>
              <a:chExt cx="5876114" cy="931410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5BBEE2B1-D998-3E1A-90F0-2230B650DC4A}"/>
                  </a:ext>
                </a:extLst>
              </p:cNvPr>
              <p:cNvSpPr/>
              <p:nvPr/>
            </p:nvSpPr>
            <p:spPr>
              <a:xfrm>
                <a:off x="617122" y="1218480"/>
                <a:ext cx="914400" cy="91440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ECB4C151-5425-4578-509B-3A186F6C1593}"/>
                  </a:ext>
                </a:extLst>
              </p:cNvPr>
              <p:cNvSpPr/>
              <p:nvPr/>
            </p:nvSpPr>
            <p:spPr>
              <a:xfrm>
                <a:off x="1549535" y="1235490"/>
                <a:ext cx="1371600" cy="914400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Cost Structure</a:t>
                </a:r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BA015932-02A6-CD62-B820-FEBFB43D7399}"/>
                  </a:ext>
                </a:extLst>
              </p:cNvPr>
              <p:cNvSpPr/>
              <p:nvPr/>
            </p:nvSpPr>
            <p:spPr>
              <a:xfrm>
                <a:off x="2835636" y="1235490"/>
                <a:ext cx="3657600" cy="914400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What costs are needed to support the model?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Payroll, 3</a:t>
                </a:r>
                <a:r>
                  <a:rPr lang="en-US" sz="1400" baseline="30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rd</a:t>
                </a: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Party costs, technology, capital expenses and overhead, cost of goods, etc.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0917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A47D-56B1-7FA2-DF00-DF232C290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and High-Level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33245-D166-D1DE-E1AD-F58A5B4D83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Different Documents for Same Model but Different Audiences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AF411E-6583-D342-180C-2802D90D9859}"/>
              </a:ext>
            </a:extLst>
          </p:cNvPr>
          <p:cNvGrpSpPr/>
          <p:nvPr/>
        </p:nvGrpSpPr>
        <p:grpSpPr>
          <a:xfrm>
            <a:off x="5548004" y="1273642"/>
            <a:ext cx="5769857" cy="4583692"/>
            <a:chOff x="5642890" y="1273642"/>
            <a:chExt cx="5769857" cy="4583692"/>
          </a:xfrm>
        </p:grpSpPr>
        <p:pic>
          <p:nvPicPr>
            <p:cNvPr id="10" name="Picture 9" descr="A diagram of a business model canvas&#10;&#10;Description automatically generated">
              <a:extLst>
                <a:ext uri="{FF2B5EF4-FFF2-40B4-BE49-F238E27FC236}">
                  <a16:creationId xmlns:a16="http://schemas.microsoft.com/office/drawing/2014/main" id="{814DA929-0E3F-59F6-DA4B-E572A6FD5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2890" y="2141547"/>
              <a:ext cx="5769857" cy="371578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77738A-566C-8838-5789-45989D36A02D}"/>
                </a:ext>
              </a:extLst>
            </p:cNvPr>
            <p:cNvSpPr txBox="1"/>
            <p:nvPr/>
          </p:nvSpPr>
          <p:spPr>
            <a:xfrm>
              <a:off x="5738898" y="1273642"/>
              <a:ext cx="55778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High-Level: </a:t>
              </a: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Great for presentations, brief overview of who an organization is, who they support, problems they solve, and how they work.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57D9D0-9012-DA89-5664-8724313BC3D0}"/>
              </a:ext>
            </a:extLst>
          </p:cNvPr>
          <p:cNvGrpSpPr/>
          <p:nvPr/>
        </p:nvGrpSpPr>
        <p:grpSpPr>
          <a:xfrm>
            <a:off x="1131279" y="1273642"/>
            <a:ext cx="4114800" cy="5496937"/>
            <a:chOff x="605064" y="1273642"/>
            <a:chExt cx="4114800" cy="549693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A5496B-9B7C-7A3C-26D7-B9B2859C5F0C}"/>
                </a:ext>
              </a:extLst>
            </p:cNvPr>
            <p:cNvSpPr txBox="1"/>
            <p:nvPr/>
          </p:nvSpPr>
          <p:spPr>
            <a:xfrm>
              <a:off x="605064" y="1273642"/>
              <a:ext cx="411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Detailed: </a:t>
              </a: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Part of a strategic plan that allows for details too deep for a quick presentation</a:t>
              </a:r>
            </a:p>
          </p:txBody>
        </p:sp>
        <p:pic>
          <p:nvPicPr>
            <p:cNvPr id="9" name="Picture 8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98F00853-A733-B5A4-2269-35FECCAFD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280" y="1918799"/>
              <a:ext cx="3278367" cy="4851780"/>
            </a:xfrm>
            <a:prstGeom prst="rect">
              <a:avLst/>
            </a:prstGeom>
            <a:ln w="38100">
              <a:solidFill>
                <a:schemeClr val="tx2">
                  <a:lumMod val="90000"/>
                  <a:lumOff val="10000"/>
                </a:schemeClr>
              </a:solidFill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9213A3E-5E16-A65A-C938-BFB5C5901BE3}"/>
              </a:ext>
            </a:extLst>
          </p:cNvPr>
          <p:cNvSpPr txBox="1"/>
          <p:nvPr/>
        </p:nvSpPr>
        <p:spPr>
          <a:xfrm>
            <a:off x="5136272" y="5894242"/>
            <a:ext cx="4602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Note: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 organization may require different elements and formats for approvals / support. </a:t>
            </a:r>
          </a:p>
        </p:txBody>
      </p:sp>
    </p:spTree>
    <p:extLst>
      <p:ext uri="{BB962C8B-B14F-4D97-AF65-F5344CB8AC3E}">
        <p14:creationId xmlns:p14="http://schemas.microsoft.com/office/powerpoint/2010/main" val="3829823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5216E-4CA2-5EE8-8F47-7B14914FE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Business Model Example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73E72532-7374-D8AB-4BF0-42593D219C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Global Project Management Organization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DD9B094-92E6-CC3A-0333-BFE3937BBB6D}"/>
              </a:ext>
            </a:extLst>
          </p:cNvPr>
          <p:cNvGrpSpPr/>
          <p:nvPr/>
        </p:nvGrpSpPr>
        <p:grpSpPr>
          <a:xfrm>
            <a:off x="189388" y="1155700"/>
            <a:ext cx="11673885" cy="5502606"/>
            <a:chOff x="189388" y="1231900"/>
            <a:chExt cx="11673885" cy="550260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2F6CCA-0AA1-918E-BC3C-30626F65EE79}"/>
                </a:ext>
              </a:extLst>
            </p:cNvPr>
            <p:cNvSpPr txBox="1"/>
            <p:nvPr/>
          </p:nvSpPr>
          <p:spPr>
            <a:xfrm>
              <a:off x="222988" y="1233239"/>
              <a:ext cx="2926080" cy="27432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Designed For: Global Project Management</a:t>
              </a:r>
              <a:endPara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653346-7072-0623-7083-05DE46032598}"/>
                </a:ext>
              </a:extLst>
            </p:cNvPr>
            <p:cNvSpPr txBox="1"/>
            <p:nvPr/>
          </p:nvSpPr>
          <p:spPr>
            <a:xfrm>
              <a:off x="3613938" y="1233239"/>
              <a:ext cx="2509877" cy="27432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Designed By: Gerald Jeffs 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88AC51-3D31-3E15-6A58-A5E2B0F65C5A}"/>
                </a:ext>
              </a:extLst>
            </p:cNvPr>
            <p:cNvSpPr txBox="1"/>
            <p:nvPr/>
          </p:nvSpPr>
          <p:spPr>
            <a:xfrm>
              <a:off x="5713818" y="1231900"/>
              <a:ext cx="1485982" cy="276999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Year: 2024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2DBF9A-D351-0D47-67EC-26E5A6E402F6}"/>
                </a:ext>
              </a:extLst>
            </p:cNvPr>
            <p:cNvSpPr/>
            <p:nvPr/>
          </p:nvSpPr>
          <p:spPr>
            <a:xfrm>
              <a:off x="198275" y="1507639"/>
              <a:ext cx="11639021" cy="5218243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3EFF66-B2B5-B0EE-1C9A-45BC4D6D59CF}"/>
                </a:ext>
              </a:extLst>
            </p:cNvPr>
            <p:cNvSpPr/>
            <p:nvPr/>
          </p:nvSpPr>
          <p:spPr>
            <a:xfrm>
              <a:off x="9519063" y="1518171"/>
              <a:ext cx="2327804" cy="369625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1159E4-9692-A9C6-0FFD-8FFACDB24AB6}"/>
                </a:ext>
              </a:extLst>
            </p:cNvPr>
            <p:cNvSpPr/>
            <p:nvPr/>
          </p:nvSpPr>
          <p:spPr>
            <a:xfrm>
              <a:off x="198275" y="5212518"/>
              <a:ext cx="5819510" cy="1521988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CECBD6-623F-1572-5DB7-37D40C6B5745}"/>
                </a:ext>
              </a:extLst>
            </p:cNvPr>
            <p:cNvSpPr/>
            <p:nvPr/>
          </p:nvSpPr>
          <p:spPr>
            <a:xfrm>
              <a:off x="6022571" y="5212518"/>
              <a:ext cx="5819510" cy="1521988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04CA6D-AD24-29B8-7B16-F3B5848C595F}"/>
                </a:ext>
              </a:extLst>
            </p:cNvPr>
            <p:cNvSpPr/>
            <p:nvPr/>
          </p:nvSpPr>
          <p:spPr>
            <a:xfrm>
              <a:off x="7181687" y="1518171"/>
              <a:ext cx="2327804" cy="185247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140F2B-D233-4238-2346-7F636D9D990D}"/>
                </a:ext>
              </a:extLst>
            </p:cNvPr>
            <p:cNvSpPr/>
            <p:nvPr/>
          </p:nvSpPr>
          <p:spPr>
            <a:xfrm>
              <a:off x="4844312" y="1516263"/>
              <a:ext cx="2327804" cy="369625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CB16E2B-3B3F-9D01-ADFA-3A2144DB96E3}"/>
                </a:ext>
              </a:extLst>
            </p:cNvPr>
            <p:cNvSpPr/>
            <p:nvPr/>
          </p:nvSpPr>
          <p:spPr>
            <a:xfrm>
              <a:off x="2506254" y="1518171"/>
              <a:ext cx="2327804" cy="185247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C7EFABE-08A6-696D-FE65-B79E7522B157}"/>
                </a:ext>
              </a:extLst>
            </p:cNvPr>
            <p:cNvSpPr/>
            <p:nvPr/>
          </p:nvSpPr>
          <p:spPr>
            <a:xfrm>
              <a:off x="189388" y="1518171"/>
              <a:ext cx="2327804" cy="369625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Graphic 18" descr="Link">
              <a:extLst>
                <a:ext uri="{FF2B5EF4-FFF2-40B4-BE49-F238E27FC236}">
                  <a16:creationId xmlns:a16="http://schemas.microsoft.com/office/drawing/2014/main" id="{DB753CEF-FE74-1B54-F59F-39EB3DF21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218406" y="1522318"/>
              <a:ext cx="279336" cy="26091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6B618E2-D6CC-F721-219D-E076DFFECD06}"/>
                </a:ext>
              </a:extLst>
            </p:cNvPr>
            <p:cNvSpPr/>
            <p:nvPr/>
          </p:nvSpPr>
          <p:spPr>
            <a:xfrm>
              <a:off x="2506254" y="3355783"/>
              <a:ext cx="2327804" cy="185247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2DA0293-26A7-2D00-3E64-FAAECFF02808}"/>
                </a:ext>
              </a:extLst>
            </p:cNvPr>
            <p:cNvSpPr/>
            <p:nvPr/>
          </p:nvSpPr>
          <p:spPr>
            <a:xfrm>
              <a:off x="7181004" y="3351418"/>
              <a:ext cx="2327804" cy="185247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pic>
          <p:nvPicPr>
            <p:cNvPr id="19" name="Graphic 31" descr="Checklist">
              <a:extLst>
                <a:ext uri="{FF2B5EF4-FFF2-40B4-BE49-F238E27FC236}">
                  <a16:creationId xmlns:a16="http://schemas.microsoft.com/office/drawing/2014/main" id="{A3F5FDCA-69AA-6FBB-7A0B-428BEC529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1852" y="1524640"/>
              <a:ext cx="279336" cy="260912"/>
            </a:xfrm>
            <a:prstGeom prst="rect">
              <a:avLst/>
            </a:prstGeom>
          </p:spPr>
        </p:pic>
        <p:pic>
          <p:nvPicPr>
            <p:cNvPr id="20" name="Graphic 33" descr="Gold bars">
              <a:extLst>
                <a:ext uri="{FF2B5EF4-FFF2-40B4-BE49-F238E27FC236}">
                  <a16:creationId xmlns:a16="http://schemas.microsoft.com/office/drawing/2014/main" id="{ADF18D3C-02B0-2224-6214-7F858F35C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44368" y="1516322"/>
              <a:ext cx="325893" cy="304398"/>
            </a:xfrm>
            <a:prstGeom prst="rect">
              <a:avLst/>
            </a:prstGeom>
          </p:spPr>
        </p:pic>
        <p:pic>
          <p:nvPicPr>
            <p:cNvPr id="21" name="Graphic 37" descr="Pie chart">
              <a:extLst>
                <a:ext uri="{FF2B5EF4-FFF2-40B4-BE49-F238E27FC236}">
                  <a16:creationId xmlns:a16="http://schemas.microsoft.com/office/drawing/2014/main" id="{2B881546-EF70-BA2F-D440-88FDA71A6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538174" y="1525665"/>
              <a:ext cx="279336" cy="260912"/>
            </a:xfrm>
            <a:prstGeom prst="rect">
              <a:avLst/>
            </a:prstGeom>
          </p:spPr>
        </p:pic>
        <p:pic>
          <p:nvPicPr>
            <p:cNvPr id="22" name="Graphic 39" descr="Handshake">
              <a:extLst>
                <a:ext uri="{FF2B5EF4-FFF2-40B4-BE49-F238E27FC236}">
                  <a16:creationId xmlns:a16="http://schemas.microsoft.com/office/drawing/2014/main" id="{7758E1D8-E9C2-1464-E000-0A545774E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176514" y="1532085"/>
              <a:ext cx="325893" cy="304398"/>
            </a:xfrm>
            <a:prstGeom prst="rect">
              <a:avLst/>
            </a:prstGeom>
          </p:spPr>
        </p:pic>
        <p:pic>
          <p:nvPicPr>
            <p:cNvPr id="23" name="Graphic 41" descr="Truck">
              <a:extLst>
                <a:ext uri="{FF2B5EF4-FFF2-40B4-BE49-F238E27FC236}">
                  <a16:creationId xmlns:a16="http://schemas.microsoft.com/office/drawing/2014/main" id="{2F8AF3A6-0758-B74D-ADE1-C65D128D0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79274" y="3359589"/>
              <a:ext cx="325893" cy="304398"/>
            </a:xfrm>
            <a:prstGeom prst="rect">
              <a:avLst/>
            </a:prstGeom>
          </p:spPr>
        </p:pic>
        <p:pic>
          <p:nvPicPr>
            <p:cNvPr id="24" name="Graphic 43" descr="Earth Globe Americas">
              <a:extLst>
                <a:ext uri="{FF2B5EF4-FFF2-40B4-BE49-F238E27FC236}">
                  <a16:creationId xmlns:a16="http://schemas.microsoft.com/office/drawing/2014/main" id="{7BF37FB0-2A29-9182-7CFC-9B3ADF3BE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542730" y="3377114"/>
              <a:ext cx="279336" cy="260912"/>
            </a:xfrm>
            <a:prstGeom prst="rect">
              <a:avLst/>
            </a:prstGeom>
          </p:spPr>
        </p:pic>
        <p:pic>
          <p:nvPicPr>
            <p:cNvPr id="25" name="Graphic 45" descr="Hierarchy">
              <a:extLst>
                <a:ext uri="{FF2B5EF4-FFF2-40B4-BE49-F238E27FC236}">
                  <a16:creationId xmlns:a16="http://schemas.microsoft.com/office/drawing/2014/main" id="{7B6D68AC-6300-0578-BDAF-06FEA1388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695531" y="5229854"/>
              <a:ext cx="325893" cy="304398"/>
            </a:xfrm>
            <a:prstGeom prst="rect">
              <a:avLst/>
            </a:prstGeom>
          </p:spPr>
        </p:pic>
        <p:pic>
          <p:nvPicPr>
            <p:cNvPr id="26" name="Graphic 47" descr="Money">
              <a:extLst>
                <a:ext uri="{FF2B5EF4-FFF2-40B4-BE49-F238E27FC236}">
                  <a16:creationId xmlns:a16="http://schemas.microsoft.com/office/drawing/2014/main" id="{20F64DDA-61DF-D738-A23D-DF3CA1D76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1493994" y="5226243"/>
              <a:ext cx="325893" cy="30439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2E04FEE-B590-8389-726F-CA8C3D5AE817}"/>
                </a:ext>
              </a:extLst>
            </p:cNvPr>
            <p:cNvSpPr/>
            <p:nvPr/>
          </p:nvSpPr>
          <p:spPr>
            <a:xfrm>
              <a:off x="214682" y="1507639"/>
              <a:ext cx="11639021" cy="5218243"/>
            </a:xfrm>
            <a:prstGeom prst="rect">
              <a:avLst/>
            </a:prstGeom>
            <a:noFill/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ACC9478-785F-56C8-0AD8-8B9B19DF78ED}"/>
                </a:ext>
              </a:extLst>
            </p:cNvPr>
            <p:cNvSpPr/>
            <p:nvPr/>
          </p:nvSpPr>
          <p:spPr>
            <a:xfrm>
              <a:off x="9535469" y="1518171"/>
              <a:ext cx="2327804" cy="3696255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216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Global Operations</a:t>
              </a:r>
            </a:p>
            <a:p>
              <a:pPr marL="365760" lvl="1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NAM, LATAM, EMEA, SA, NA, SEA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Corporate Functions</a:t>
              </a:r>
            </a:p>
            <a:p>
              <a:pPr marL="365760" lvl="1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HR, Finance, Legal, Compliance, Risk, Marketing, etc.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Business Development</a:t>
              </a:r>
            </a:p>
            <a:p>
              <a:pPr marL="365760" lvl="1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New Accounts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E95DB1-0CA8-62A6-9C39-8930271BDF7E}"/>
                </a:ext>
              </a:extLst>
            </p:cNvPr>
            <p:cNvSpPr/>
            <p:nvPr/>
          </p:nvSpPr>
          <p:spPr>
            <a:xfrm>
              <a:off x="214682" y="5212518"/>
              <a:ext cx="5819510" cy="1521988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Cost of Resources: Salaries, Fringe, Misc. 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Travel Expenses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Training and Development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Technology Equip: PCs, Laptops, Printers 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Software: Portfolio Management, MS Project, Visio, etc.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250D799-C787-6F80-CBE6-E01E3CD99362}"/>
                </a:ext>
              </a:extLst>
            </p:cNvPr>
            <p:cNvSpPr/>
            <p:nvPr/>
          </p:nvSpPr>
          <p:spPr>
            <a:xfrm>
              <a:off x="6038978" y="5212518"/>
              <a:ext cx="5819510" cy="1521988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Customer Agreements for Implementation Cost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Cost Center Allocation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EB428BE-2E6B-CA23-424C-00C7BC805655}"/>
                </a:ext>
              </a:extLst>
            </p:cNvPr>
            <p:cNvSpPr/>
            <p:nvPr/>
          </p:nvSpPr>
          <p:spPr>
            <a:xfrm>
              <a:off x="7198095" y="1518171"/>
              <a:ext cx="2327804" cy="1811890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216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Face-to-Face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Video/Voice Communications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Electronic Communications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491DC68-A96B-D052-9F91-0F45555FFF6A}"/>
                </a:ext>
              </a:extLst>
            </p:cNvPr>
            <p:cNvSpPr/>
            <p:nvPr/>
          </p:nvSpPr>
          <p:spPr>
            <a:xfrm>
              <a:off x="4860719" y="1516263"/>
              <a:ext cx="2327804" cy="3696255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216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Implementation of customer supply chain strategies.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Delivery of APLL products &amp; services to the markets we serve.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Execution of corporate strategies &amp; initiatives.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20195B-A9F4-2CAE-61C6-28FE95C128F6}"/>
                </a:ext>
              </a:extLst>
            </p:cNvPr>
            <p:cNvSpPr/>
            <p:nvPr/>
          </p:nvSpPr>
          <p:spPr>
            <a:xfrm>
              <a:off x="2522661" y="1518171"/>
              <a:ext cx="2327804" cy="1852476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Implementing customer global supply chain strategies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Implementing internal strategic initiatives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Development of knowledge, skills, and experiences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B3B628B-AB3B-9382-4DAC-3EF038D2EE93}"/>
                </a:ext>
              </a:extLst>
            </p:cNvPr>
            <p:cNvSpPr/>
            <p:nvPr/>
          </p:nvSpPr>
          <p:spPr>
            <a:xfrm>
              <a:off x="205794" y="1518171"/>
              <a:ext cx="2327804" cy="3696255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APLL Customers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Customs Brokerage Organizations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External Software Providers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Customer Manufactures and Suppliers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Ocean &amp; Air Carriers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All APLL Internal Functional Teams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9120921-912F-FBDD-4769-230943506056}"/>
                </a:ext>
              </a:extLst>
            </p:cNvPr>
            <p:cNvSpPr/>
            <p:nvPr/>
          </p:nvSpPr>
          <p:spPr>
            <a:xfrm>
              <a:off x="2522661" y="3355783"/>
              <a:ext cx="2327804" cy="1852476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Strategy Managers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Portfolio Managers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 Managers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208B16A-54DC-6212-5A53-3E6700C30E8A}"/>
                </a:ext>
              </a:extLst>
            </p:cNvPr>
            <p:cNvSpPr/>
            <p:nvPr/>
          </p:nvSpPr>
          <p:spPr>
            <a:xfrm>
              <a:off x="7197411" y="3351418"/>
              <a:ext cx="2327804" cy="1852476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216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Commercial Engagements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Planning Sessions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Remote Execution &amp; Control of Activities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Steering Committee Interactions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FC46E4-44C7-4A98-4CE4-3FF077A91304}"/>
                </a:ext>
              </a:extLst>
            </p:cNvPr>
            <p:cNvSpPr txBox="1"/>
            <p:nvPr/>
          </p:nvSpPr>
          <p:spPr>
            <a:xfrm>
              <a:off x="7181687" y="1538190"/>
              <a:ext cx="1975041" cy="3657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Relationships Mgt.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8FADE67-BD64-AEE6-877C-289719315036}"/>
                </a:ext>
              </a:extLst>
            </p:cNvPr>
            <p:cNvSpPr txBox="1"/>
            <p:nvPr/>
          </p:nvSpPr>
          <p:spPr>
            <a:xfrm>
              <a:off x="4834059" y="1533026"/>
              <a:ext cx="1713892" cy="3657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Value Propositions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8190D27-4CC5-D691-7A53-6268D5185BEA}"/>
                </a:ext>
              </a:extLst>
            </p:cNvPr>
            <p:cNvSpPr txBox="1"/>
            <p:nvPr/>
          </p:nvSpPr>
          <p:spPr>
            <a:xfrm>
              <a:off x="2502376" y="1527443"/>
              <a:ext cx="1287340" cy="3657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Key Activities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B6D9FDF-16A5-FAA9-64EC-A576D7406004}"/>
                </a:ext>
              </a:extLst>
            </p:cNvPr>
            <p:cNvSpPr txBox="1"/>
            <p:nvPr/>
          </p:nvSpPr>
          <p:spPr>
            <a:xfrm>
              <a:off x="218786" y="1527443"/>
              <a:ext cx="1223733" cy="3657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Key Partners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604944-53B8-2A41-76D1-37077AA05423}"/>
                </a:ext>
              </a:extLst>
            </p:cNvPr>
            <p:cNvSpPr txBox="1"/>
            <p:nvPr/>
          </p:nvSpPr>
          <p:spPr>
            <a:xfrm>
              <a:off x="9533763" y="1527443"/>
              <a:ext cx="1713892" cy="3657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Who We Serve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69E01C6-23A0-AED4-ADB5-A6F6BF5D315D}"/>
                </a:ext>
              </a:extLst>
            </p:cNvPr>
            <p:cNvSpPr txBox="1"/>
            <p:nvPr/>
          </p:nvSpPr>
          <p:spPr>
            <a:xfrm>
              <a:off x="7184179" y="3371438"/>
              <a:ext cx="166218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Delivery Methods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29EA85C-0E7E-158F-E65F-4D1685C349A1}"/>
                </a:ext>
              </a:extLst>
            </p:cNvPr>
            <p:cNvSpPr txBox="1"/>
            <p:nvPr/>
          </p:nvSpPr>
          <p:spPr>
            <a:xfrm>
              <a:off x="2514455" y="3362165"/>
              <a:ext cx="195399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Key Resources / Skills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4BCC019-BCEB-03C6-4513-06F9977C0319}"/>
                </a:ext>
              </a:extLst>
            </p:cNvPr>
            <p:cNvSpPr txBox="1"/>
            <p:nvPr/>
          </p:nvSpPr>
          <p:spPr>
            <a:xfrm>
              <a:off x="205793" y="5214501"/>
              <a:ext cx="1554480" cy="3657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Cost Structure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0527B7A-EBA6-6194-72FD-790B9907DDC8}"/>
                </a:ext>
              </a:extLst>
            </p:cNvPr>
            <p:cNvSpPr txBox="1"/>
            <p:nvPr/>
          </p:nvSpPr>
          <p:spPr>
            <a:xfrm>
              <a:off x="6017784" y="5217590"/>
              <a:ext cx="1645920" cy="3657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Revenue Streams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0435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92D30-E6B7-0452-0B7D-A0BEDF965E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Strengths, Weaknesses, Opportunity's, and Threats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9179E0-2BC0-4939-2A97-CAFE62F4F440}"/>
              </a:ext>
            </a:extLst>
          </p:cNvPr>
          <p:cNvGrpSpPr/>
          <p:nvPr/>
        </p:nvGrpSpPr>
        <p:grpSpPr>
          <a:xfrm>
            <a:off x="617122" y="275392"/>
            <a:ext cx="4737371" cy="513180"/>
            <a:chOff x="846754" y="2930525"/>
            <a:chExt cx="4737371" cy="513180"/>
          </a:xfrm>
        </p:grpSpPr>
        <p:sp>
          <p:nvSpPr>
            <p:cNvPr id="5" name="Flowchart: Off-page Connector 4">
              <a:extLst>
                <a:ext uri="{FF2B5EF4-FFF2-40B4-BE49-F238E27FC236}">
                  <a16:creationId xmlns:a16="http://schemas.microsoft.com/office/drawing/2014/main" id="{3F6FD544-88D3-199E-41D3-AC732B854A00}"/>
                </a:ext>
              </a:extLst>
            </p:cNvPr>
            <p:cNvSpPr/>
            <p:nvPr/>
          </p:nvSpPr>
          <p:spPr bwMode="auto">
            <a:xfrm>
              <a:off x="846754" y="2930525"/>
              <a:ext cx="575929" cy="513180"/>
            </a:xfrm>
            <a:prstGeom prst="flowChartOffpageConnector">
              <a:avLst/>
            </a:prstGeom>
            <a:solidFill>
              <a:schemeClr val="accent5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1B32FC-DB91-6422-5792-A94B039A23E8}"/>
                </a:ext>
              </a:extLst>
            </p:cNvPr>
            <p:cNvSpPr/>
            <p:nvPr/>
          </p:nvSpPr>
          <p:spPr bwMode="auto">
            <a:xfrm>
              <a:off x="1422683" y="2930525"/>
              <a:ext cx="3950737" cy="4105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1525E2-E5BC-74A7-6D76-ABE9BD908C15}"/>
                </a:ext>
              </a:extLst>
            </p:cNvPr>
            <p:cNvSpPr/>
            <p:nvPr/>
          </p:nvSpPr>
          <p:spPr bwMode="auto">
            <a:xfrm>
              <a:off x="5373419" y="2930525"/>
              <a:ext cx="210706" cy="4105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D27EC0-0430-EDDA-2CB7-052AF46B1A8A}"/>
                </a:ext>
              </a:extLst>
            </p:cNvPr>
            <p:cNvSpPr txBox="1"/>
            <p:nvPr/>
          </p:nvSpPr>
          <p:spPr>
            <a:xfrm>
              <a:off x="846754" y="3029071"/>
              <a:ext cx="572452" cy="29072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en-US" sz="188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Black" panose="00000A00000000000000" pitchFamily="2" charset="0"/>
                  <a:cs typeface="Mongolian Baiti" panose="03000500000000000000" pitchFamily="66" charset="0"/>
                </a:rPr>
                <a:t>06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164FCD-772D-D205-8F29-774C076810C7}"/>
                </a:ext>
              </a:extLst>
            </p:cNvPr>
            <p:cNvSpPr txBox="1"/>
            <p:nvPr/>
          </p:nvSpPr>
          <p:spPr>
            <a:xfrm>
              <a:off x="1415729" y="2940917"/>
              <a:ext cx="3964644" cy="383054"/>
            </a:xfrm>
            <a:prstGeom prst="rect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89" dirty="0">
                  <a:latin typeface="+mj-lt"/>
                </a:rPr>
                <a:t>S.W.O.T. Analysis</a:t>
              </a:r>
              <a:endParaRPr lang="en-SG" sz="1889" dirty="0">
                <a:latin typeface="+mj-l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02D70F5-668C-798F-4CCA-239C746E7D08}"/>
              </a:ext>
            </a:extLst>
          </p:cNvPr>
          <p:cNvGrpSpPr/>
          <p:nvPr/>
        </p:nvGrpSpPr>
        <p:grpSpPr>
          <a:xfrm>
            <a:off x="1080913" y="1359403"/>
            <a:ext cx="10019288" cy="4288750"/>
            <a:chOff x="1080913" y="1359403"/>
            <a:chExt cx="10019288" cy="428875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7060079-7BC9-27F6-8445-AB55ACCA9AFD}"/>
                </a:ext>
              </a:extLst>
            </p:cNvPr>
            <p:cNvGrpSpPr/>
            <p:nvPr/>
          </p:nvGrpSpPr>
          <p:grpSpPr>
            <a:xfrm>
              <a:off x="1080913" y="1359403"/>
              <a:ext cx="10019288" cy="4288750"/>
              <a:chOff x="1080913" y="1359403"/>
              <a:chExt cx="10019288" cy="428875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00FD6EC-7396-C950-46FD-83407967B4FD}"/>
                  </a:ext>
                </a:extLst>
              </p:cNvPr>
              <p:cNvGrpSpPr/>
              <p:nvPr/>
            </p:nvGrpSpPr>
            <p:grpSpPr>
              <a:xfrm>
                <a:off x="1080913" y="1359403"/>
                <a:ext cx="4846320" cy="4288750"/>
                <a:chOff x="1080913" y="1359403"/>
                <a:chExt cx="4846320" cy="4288750"/>
              </a:xfrm>
            </p:grpSpPr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ECE16FA5-4050-833C-1832-46393D5E894B}"/>
                    </a:ext>
                  </a:extLst>
                </p:cNvPr>
                <p:cNvSpPr/>
                <p:nvPr/>
              </p:nvSpPr>
              <p:spPr>
                <a:xfrm>
                  <a:off x="1080913" y="1359403"/>
                  <a:ext cx="4846320" cy="54864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Internal Factors</a:t>
                  </a: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7A1B90C7-632A-0AD1-9BA6-8EF2336F07C1}"/>
                    </a:ext>
                  </a:extLst>
                </p:cNvPr>
                <p:cNvGrpSpPr/>
                <p:nvPr/>
              </p:nvGrpSpPr>
              <p:grpSpPr>
                <a:xfrm>
                  <a:off x="1080913" y="1946513"/>
                  <a:ext cx="4846320" cy="2560320"/>
                  <a:chOff x="733250" y="2027721"/>
                  <a:chExt cx="4846320" cy="2560320"/>
                </a:xfrm>
              </p:grpSpPr>
              <p:sp>
                <p:nvSpPr>
                  <p:cNvPr id="11" name="Rectangle: Rounded Corners 10">
                    <a:extLst>
                      <a:ext uri="{FF2B5EF4-FFF2-40B4-BE49-F238E27FC236}">
                        <a16:creationId xmlns:a16="http://schemas.microsoft.com/office/drawing/2014/main" id="{CCFB3A06-E5C6-F564-19D2-254FB1FC24DE}"/>
                      </a:ext>
                    </a:extLst>
                  </p:cNvPr>
                  <p:cNvSpPr/>
                  <p:nvPr/>
                </p:nvSpPr>
                <p:spPr>
                  <a:xfrm>
                    <a:off x="733250" y="2027721"/>
                    <a:ext cx="2377440" cy="256032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2000" i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Strengths</a:t>
                    </a:r>
                  </a:p>
                  <a:p>
                    <a:pPr marL="182880" indent="-182880">
                      <a:buFont typeface="Calibri" panose="020F0502020204030204" pitchFamily="34" charset="0"/>
                      <a:buChar char="•"/>
                    </a:pPr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Forces unique to the organization</a:t>
                    </a:r>
                  </a:p>
                  <a:p>
                    <a:pPr marL="182880" indent="-182880">
                      <a:buFont typeface="Calibri" panose="020F0502020204030204" pitchFamily="34" charset="0"/>
                      <a:buChar char="•"/>
                    </a:pPr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Core competencies Skills, operating capabilities &amp; differentiators</a:t>
                    </a:r>
                  </a:p>
                  <a:p>
                    <a:pPr marL="182880" indent="-182880">
                      <a:buFont typeface="Calibri" panose="020F0502020204030204" pitchFamily="34" charset="0"/>
                      <a:buChar char="•"/>
                    </a:pPr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Resources: People &amp; Capital</a:t>
                    </a:r>
                  </a:p>
                </p:txBody>
              </p:sp>
              <p:sp>
                <p:nvSpPr>
                  <p:cNvPr id="12" name="Rectangle: Rounded Corners 11">
                    <a:extLst>
                      <a:ext uri="{FF2B5EF4-FFF2-40B4-BE49-F238E27FC236}">
                        <a16:creationId xmlns:a16="http://schemas.microsoft.com/office/drawing/2014/main" id="{34396F1B-E584-9A7A-33A2-B1395E674FD6}"/>
                      </a:ext>
                    </a:extLst>
                  </p:cNvPr>
                  <p:cNvSpPr/>
                  <p:nvPr/>
                </p:nvSpPr>
                <p:spPr>
                  <a:xfrm>
                    <a:off x="3202130" y="2027721"/>
                    <a:ext cx="2377440" cy="256032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2000" i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Weaknesses</a:t>
                    </a:r>
                  </a:p>
                  <a:p>
                    <a:pPr marL="182880" indent="-182880">
                      <a:buFont typeface="Arial" panose="020B0604020202020204" pitchFamily="34" charset="0"/>
                      <a:buChar char="•"/>
                    </a:pPr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Forces limiting an organizations value proposition</a:t>
                    </a:r>
                  </a:p>
                  <a:p>
                    <a:pPr marL="182880" indent="-182880">
                      <a:buFont typeface="Arial" panose="020B0604020202020204" pitchFamily="34" charset="0"/>
                      <a:buChar char="•"/>
                    </a:pPr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Lacking capabilities, skills, capital investments, etc.</a:t>
                    </a:r>
                  </a:p>
                </p:txBody>
              </p:sp>
            </p:grp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F61E11A5-3319-A281-AF53-C37EBB656D31}"/>
                    </a:ext>
                  </a:extLst>
                </p:cNvPr>
                <p:cNvSpPr/>
                <p:nvPr/>
              </p:nvSpPr>
              <p:spPr>
                <a:xfrm>
                  <a:off x="1080913" y="4550873"/>
                  <a:ext cx="4846320" cy="10972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Factors that are internal to the organization</a:t>
                  </a: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The organization has control over these</a:t>
                  </a: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They can be changed within the organization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6166DCC-5AD8-443E-86AD-F1E53D46EFC3}"/>
                  </a:ext>
                </a:extLst>
              </p:cNvPr>
              <p:cNvGrpSpPr/>
              <p:nvPr/>
            </p:nvGrpSpPr>
            <p:grpSpPr>
              <a:xfrm>
                <a:off x="6253881" y="1359403"/>
                <a:ext cx="4846320" cy="4288750"/>
                <a:chOff x="6253881" y="1359403"/>
                <a:chExt cx="4846320" cy="4288750"/>
              </a:xfrm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448EE638-D89C-218A-2DBE-854044B585D7}"/>
                    </a:ext>
                  </a:extLst>
                </p:cNvPr>
                <p:cNvSpPr/>
                <p:nvPr/>
              </p:nvSpPr>
              <p:spPr>
                <a:xfrm>
                  <a:off x="6253881" y="1359403"/>
                  <a:ext cx="4846320" cy="54864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External Factors</a:t>
                  </a:r>
                </a:p>
              </p:txBody>
            </p: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D0CF254B-1DE1-21BB-5971-9EB3E7516B87}"/>
                    </a:ext>
                  </a:extLst>
                </p:cNvPr>
                <p:cNvGrpSpPr/>
                <p:nvPr/>
              </p:nvGrpSpPr>
              <p:grpSpPr>
                <a:xfrm>
                  <a:off x="6253881" y="1946513"/>
                  <a:ext cx="4846320" cy="2560320"/>
                  <a:chOff x="5906218" y="2027721"/>
                  <a:chExt cx="4846320" cy="2560320"/>
                </a:xfrm>
              </p:grpSpPr>
              <p:sp>
                <p:nvSpPr>
                  <p:cNvPr id="13" name="Rectangle: Rounded Corners 12">
                    <a:extLst>
                      <a:ext uri="{FF2B5EF4-FFF2-40B4-BE49-F238E27FC236}">
                        <a16:creationId xmlns:a16="http://schemas.microsoft.com/office/drawing/2014/main" id="{F5434391-735A-2097-F0B8-DC2831F454B5}"/>
                      </a:ext>
                    </a:extLst>
                  </p:cNvPr>
                  <p:cNvSpPr/>
                  <p:nvPr/>
                </p:nvSpPr>
                <p:spPr>
                  <a:xfrm>
                    <a:off x="5906218" y="2027721"/>
                    <a:ext cx="2377440" cy="256032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2000" i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Opportunities</a:t>
                    </a:r>
                  </a:p>
                  <a:p>
                    <a:pPr marL="182880" indent="-182880">
                      <a:buFont typeface="Arial" panose="020B0604020202020204" pitchFamily="34" charset="0"/>
                      <a:buChar char="•"/>
                    </a:pPr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Forces that can be capitalized</a:t>
                    </a:r>
                  </a:p>
                  <a:p>
                    <a:pPr marL="182880" indent="-182880">
                      <a:buFont typeface="Arial" panose="020B0604020202020204" pitchFamily="34" charset="0"/>
                      <a:buChar char="•"/>
                    </a:pPr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Factors: Political, Economic, Social-Cultural, Technology, Environmental, Legal, etc.</a:t>
                    </a:r>
                  </a:p>
                </p:txBody>
              </p:sp>
              <p:sp>
                <p:nvSpPr>
                  <p:cNvPr id="14" name="Rectangle: Rounded Corners 13">
                    <a:extLst>
                      <a:ext uri="{FF2B5EF4-FFF2-40B4-BE49-F238E27FC236}">
                        <a16:creationId xmlns:a16="http://schemas.microsoft.com/office/drawing/2014/main" id="{01B67AF3-15E6-0729-CBF2-5BB0017840CB}"/>
                      </a:ext>
                    </a:extLst>
                  </p:cNvPr>
                  <p:cNvSpPr/>
                  <p:nvPr/>
                </p:nvSpPr>
                <p:spPr>
                  <a:xfrm>
                    <a:off x="8375098" y="2027721"/>
                    <a:ext cx="2377440" cy="256032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2000" i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Threats</a:t>
                    </a:r>
                  </a:p>
                  <a:p>
                    <a:pPr marL="182880" indent="-182880">
                      <a:buFont typeface="Arial" panose="020B0604020202020204" pitchFamily="34" charset="0"/>
                      <a:buChar char="•"/>
                    </a:pPr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Forces that can cause disruptions</a:t>
                    </a:r>
                  </a:p>
                  <a:p>
                    <a:pPr marL="182880" indent="-182880">
                      <a:buFont typeface="Arial" panose="020B0604020202020204" pitchFamily="34" charset="0"/>
                      <a:buChar char="•"/>
                    </a:pPr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Factors: Political, Economic, Social-Cultural, Technology, Environmental, Legal, etc.</a:t>
                    </a:r>
                  </a:p>
                </p:txBody>
              </p:sp>
            </p:grpSp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C15B090B-1A29-4F39-A59E-01538AFB7CA3}"/>
                    </a:ext>
                  </a:extLst>
                </p:cNvPr>
                <p:cNvSpPr/>
                <p:nvPr/>
              </p:nvSpPr>
              <p:spPr>
                <a:xfrm>
                  <a:off x="6253881" y="4550873"/>
                  <a:ext cx="4846320" cy="10972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Factors that are external to the organization</a:t>
                  </a: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The organization has no control over these</a:t>
                  </a: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They can’t be changed by the organization</a:t>
                  </a:r>
                </a:p>
              </p:txBody>
            </p:sp>
          </p:grp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DF9770B-0796-BC2C-8D6D-E4E60B9BAF62}"/>
                </a:ext>
              </a:extLst>
            </p:cNvPr>
            <p:cNvCxnSpPr/>
            <p:nvPr/>
          </p:nvCxnSpPr>
          <p:spPr>
            <a:xfrm>
              <a:off x="6092614" y="1526875"/>
              <a:ext cx="0" cy="3907767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4434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50B6D-EF0A-61F2-0487-5151099AC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S.W.O.T.’s Done, Now What?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0FDA4-62F1-3638-F9EF-1D868AAE4A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Start Strategic Planning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4D3DC2-5724-56FD-7FC6-6B68E35A6ECF}"/>
              </a:ext>
            </a:extLst>
          </p:cNvPr>
          <p:cNvGrpSpPr/>
          <p:nvPr/>
        </p:nvGrpSpPr>
        <p:grpSpPr>
          <a:xfrm>
            <a:off x="251384" y="2046207"/>
            <a:ext cx="11750680" cy="4206240"/>
            <a:chOff x="251384" y="1459615"/>
            <a:chExt cx="11750680" cy="420624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E443A00-E1A5-C366-3B59-4BE29F47B560}"/>
                </a:ext>
              </a:extLst>
            </p:cNvPr>
            <p:cNvGrpSpPr/>
            <p:nvPr/>
          </p:nvGrpSpPr>
          <p:grpSpPr>
            <a:xfrm>
              <a:off x="251384" y="1459615"/>
              <a:ext cx="6764848" cy="4206240"/>
              <a:chOff x="1966823" y="1863305"/>
              <a:chExt cx="6764848" cy="420624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FAD40E6-7855-16CB-EEAB-168F8C2091B8}"/>
                  </a:ext>
                </a:extLst>
              </p:cNvPr>
              <p:cNvSpPr/>
              <p:nvPr/>
            </p:nvSpPr>
            <p:spPr>
              <a:xfrm>
                <a:off x="1966823" y="1863305"/>
                <a:ext cx="3383280" cy="210312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i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Opportunities - Strengths (OS)</a:t>
                </a:r>
              </a:p>
              <a:p>
                <a:pPr algn="ctr"/>
                <a:r>
                  <a:rPr lang="en-US" sz="1600" i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(Strategies)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What strengths can be used to capitalize on opportunities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Define strategic initiatives by identifying the strength and the opportunity (S1, S3, O4)</a:t>
                </a:r>
              </a:p>
              <a:p>
                <a:endPara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05FB03E-4590-BC97-DB87-9C44D0383CF5}"/>
                  </a:ext>
                </a:extLst>
              </p:cNvPr>
              <p:cNvSpPr/>
              <p:nvPr/>
            </p:nvSpPr>
            <p:spPr>
              <a:xfrm>
                <a:off x="1966823" y="3966425"/>
                <a:ext cx="3383280" cy="210312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i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Opportunities - Weaknesses (OW)</a:t>
                </a:r>
              </a:p>
              <a:p>
                <a:pPr algn="ctr"/>
                <a:r>
                  <a:rPr lang="en-US" sz="1600" i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(Strategies)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What weaknesses if improved can be used to capitalize on opportunities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Define strategic initiatives by identifying the weakness and the opportunity (W2, O1, O3)</a:t>
                </a:r>
              </a:p>
              <a:p>
                <a:endPara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4D24524-1531-1795-324C-641F41BE35A0}"/>
                  </a:ext>
                </a:extLst>
              </p:cNvPr>
              <p:cNvSpPr/>
              <p:nvPr/>
            </p:nvSpPr>
            <p:spPr>
              <a:xfrm>
                <a:off x="5348391" y="1863305"/>
                <a:ext cx="3383280" cy="210312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i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Threats - Strengths (TS)</a:t>
                </a:r>
              </a:p>
              <a:p>
                <a:pPr algn="ctr"/>
                <a:r>
                  <a:rPr lang="en-US" sz="1600" i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(Strategies)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What strengths can be used to limit a threats impact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Define strategic initiatives by identifying the strength and the threat (S2, T2, T3)</a:t>
                </a:r>
              </a:p>
              <a:p>
                <a:endPara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F169C7B-383A-CD41-0CC2-656034EC6178}"/>
                  </a:ext>
                </a:extLst>
              </p:cNvPr>
              <p:cNvSpPr/>
              <p:nvPr/>
            </p:nvSpPr>
            <p:spPr>
              <a:xfrm>
                <a:off x="5348391" y="3966425"/>
                <a:ext cx="3383280" cy="210312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i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Threats - Weaknesses (TW)</a:t>
                </a:r>
              </a:p>
              <a:p>
                <a:pPr algn="ctr"/>
                <a:r>
                  <a:rPr lang="en-US" sz="1600" i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(Strategies)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What weaknesses if improved can be used to limit a threats impact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Define strategic initiatives by identifying the weakness and the threat (W2, W4, T1, T4)</a:t>
                </a:r>
              </a:p>
              <a:p>
                <a:endPara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3DCC207-AC57-D48C-D0D3-428396ED19EB}"/>
                </a:ext>
              </a:extLst>
            </p:cNvPr>
            <p:cNvGrpSpPr/>
            <p:nvPr/>
          </p:nvGrpSpPr>
          <p:grpSpPr>
            <a:xfrm>
              <a:off x="7135065" y="1459615"/>
              <a:ext cx="4866999" cy="3159834"/>
              <a:chOff x="7135065" y="1683897"/>
              <a:chExt cx="4866999" cy="315983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CF7215F-A89B-F517-30C2-6530F838A6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35065" y="2014268"/>
                <a:ext cx="4866999" cy="2829463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E1D20773-5A62-9EBC-BC0C-B07DCEA7E010}"/>
                  </a:ext>
                </a:extLst>
              </p:cNvPr>
              <p:cNvSpPr/>
              <p:nvPr/>
            </p:nvSpPr>
            <p:spPr>
              <a:xfrm>
                <a:off x="7135065" y="1683897"/>
                <a:ext cx="4866998" cy="274320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Example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981F5E1-7B17-94E5-5377-7A32D82438A9}"/>
              </a:ext>
            </a:extLst>
          </p:cNvPr>
          <p:cNvSpPr txBox="1"/>
          <p:nvPr/>
        </p:nvSpPr>
        <p:spPr>
          <a:xfrm>
            <a:off x="266511" y="1342004"/>
            <a:ext cx="1173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Value of Work: </a:t>
            </a:r>
            <a:r>
              <a:rPr lang="en-US" dirty="0"/>
              <a:t>It creates actionable strategies to strengthen a team or organization. A leader should create a draft and  then get team input for buy in. Not all initiatives need to be done, pick one or two to start with.</a:t>
            </a:r>
          </a:p>
        </p:txBody>
      </p:sp>
    </p:spTree>
    <p:extLst>
      <p:ext uri="{BB962C8B-B14F-4D97-AF65-F5344CB8AC3E}">
        <p14:creationId xmlns:p14="http://schemas.microsoft.com/office/powerpoint/2010/main" val="4125602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92D30-E6B7-0452-0B7D-A0BEDF965E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Turning Previous Work into a Visual Strategic Plan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9179E0-2BC0-4939-2A97-CAFE62F4F440}"/>
              </a:ext>
            </a:extLst>
          </p:cNvPr>
          <p:cNvGrpSpPr/>
          <p:nvPr/>
        </p:nvGrpSpPr>
        <p:grpSpPr>
          <a:xfrm>
            <a:off x="617122" y="275392"/>
            <a:ext cx="4737371" cy="513180"/>
            <a:chOff x="846754" y="2930525"/>
            <a:chExt cx="4737371" cy="513180"/>
          </a:xfrm>
        </p:grpSpPr>
        <p:sp>
          <p:nvSpPr>
            <p:cNvPr id="5" name="Flowchart: Off-page Connector 4">
              <a:extLst>
                <a:ext uri="{FF2B5EF4-FFF2-40B4-BE49-F238E27FC236}">
                  <a16:creationId xmlns:a16="http://schemas.microsoft.com/office/drawing/2014/main" id="{3F6FD544-88D3-199E-41D3-AC732B854A00}"/>
                </a:ext>
              </a:extLst>
            </p:cNvPr>
            <p:cNvSpPr/>
            <p:nvPr/>
          </p:nvSpPr>
          <p:spPr bwMode="auto">
            <a:xfrm>
              <a:off x="846754" y="2930525"/>
              <a:ext cx="575929" cy="513180"/>
            </a:xfrm>
            <a:prstGeom prst="flowChartOffpageConnector">
              <a:avLst/>
            </a:prstGeom>
            <a:solidFill>
              <a:schemeClr val="accent5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1B32FC-DB91-6422-5792-A94B039A23E8}"/>
                </a:ext>
              </a:extLst>
            </p:cNvPr>
            <p:cNvSpPr/>
            <p:nvPr/>
          </p:nvSpPr>
          <p:spPr bwMode="auto">
            <a:xfrm>
              <a:off x="1422683" y="2930525"/>
              <a:ext cx="3950737" cy="4105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1525E2-E5BC-74A7-6D76-ABE9BD908C15}"/>
                </a:ext>
              </a:extLst>
            </p:cNvPr>
            <p:cNvSpPr/>
            <p:nvPr/>
          </p:nvSpPr>
          <p:spPr bwMode="auto">
            <a:xfrm>
              <a:off x="5373419" y="2930525"/>
              <a:ext cx="210706" cy="4105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D27EC0-0430-EDDA-2CB7-052AF46B1A8A}"/>
                </a:ext>
              </a:extLst>
            </p:cNvPr>
            <p:cNvSpPr txBox="1"/>
            <p:nvPr/>
          </p:nvSpPr>
          <p:spPr>
            <a:xfrm>
              <a:off x="846754" y="3029071"/>
              <a:ext cx="572452" cy="29072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en-US" sz="188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Black" panose="00000A00000000000000" pitchFamily="2" charset="0"/>
                  <a:cs typeface="Mongolian Baiti" panose="03000500000000000000" pitchFamily="66" charset="0"/>
                </a:rPr>
                <a:t>07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164FCD-772D-D205-8F29-774C076810C7}"/>
                </a:ext>
              </a:extLst>
            </p:cNvPr>
            <p:cNvSpPr txBox="1"/>
            <p:nvPr/>
          </p:nvSpPr>
          <p:spPr>
            <a:xfrm>
              <a:off x="1415729" y="2940917"/>
              <a:ext cx="3964644" cy="383054"/>
            </a:xfrm>
            <a:prstGeom prst="rect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89" dirty="0">
                  <a:latin typeface="+mj-lt"/>
                </a:rPr>
                <a:t>Strategic Mapping</a:t>
              </a:r>
              <a:endParaRPr lang="en-SG" sz="1889" dirty="0">
                <a:latin typeface="+mj-lt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BEEF857-EB1C-50A3-1AEF-3F224B2E06EC}"/>
              </a:ext>
            </a:extLst>
          </p:cNvPr>
          <p:cNvGrpSpPr/>
          <p:nvPr/>
        </p:nvGrpSpPr>
        <p:grpSpPr>
          <a:xfrm>
            <a:off x="617122" y="1292679"/>
            <a:ext cx="9607984" cy="4821226"/>
            <a:chOff x="617122" y="1292679"/>
            <a:chExt cx="9607984" cy="482122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1363061-CD42-BA44-3598-5B50FF77D280}"/>
                </a:ext>
              </a:extLst>
            </p:cNvPr>
            <p:cNvGrpSpPr/>
            <p:nvPr/>
          </p:nvGrpSpPr>
          <p:grpSpPr>
            <a:xfrm>
              <a:off x="617122" y="1292679"/>
              <a:ext cx="7368418" cy="1097280"/>
              <a:chOff x="617122" y="1349829"/>
              <a:chExt cx="7368418" cy="109728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3384419E-78E5-E910-ECE1-1877B0C733E6}"/>
                  </a:ext>
                </a:extLst>
              </p:cNvPr>
              <p:cNvSpPr/>
              <p:nvPr/>
            </p:nvSpPr>
            <p:spPr>
              <a:xfrm>
                <a:off x="617122" y="1349829"/>
                <a:ext cx="2743200" cy="1097280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Mission, Vision, &amp; Values</a:t>
                </a: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9C4CCB02-EA6C-9ED0-C748-ED68DF78462C}"/>
                  </a:ext>
                </a:extLst>
              </p:cNvPr>
              <p:cNvGrpSpPr/>
              <p:nvPr/>
            </p:nvGrpSpPr>
            <p:grpSpPr>
              <a:xfrm>
                <a:off x="3416860" y="1396400"/>
                <a:ext cx="4568680" cy="1004138"/>
                <a:chOff x="3426997" y="1402861"/>
                <a:chExt cx="4568680" cy="1004138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403C1969-EAF4-CA72-57EE-5407CAD3E2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426997" y="1402861"/>
                  <a:ext cx="4498208" cy="548640"/>
                </a:xfrm>
                <a:prstGeom prst="rect">
                  <a:avLst/>
                </a:prstGeom>
              </p:spPr>
            </p:pic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DA6225E-D6B0-2C04-A183-E905D80B6975}"/>
                    </a:ext>
                  </a:extLst>
                </p:cNvPr>
                <p:cNvSpPr txBox="1"/>
                <p:nvPr/>
              </p:nvSpPr>
              <p:spPr>
                <a:xfrm>
                  <a:off x="3426997" y="1945334"/>
                  <a:ext cx="456868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These drive all strategies, so they need to be front, and center and alignment must be visible.</a:t>
                  </a:r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77E8154-D53D-82E7-BE80-3D6FF0D0A4CB}"/>
                </a:ext>
              </a:extLst>
            </p:cNvPr>
            <p:cNvGrpSpPr/>
            <p:nvPr/>
          </p:nvGrpSpPr>
          <p:grpSpPr>
            <a:xfrm>
              <a:off x="617122" y="2533994"/>
              <a:ext cx="7368418" cy="1097280"/>
              <a:chOff x="617122" y="2532748"/>
              <a:chExt cx="7368418" cy="109728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BD87890-4D42-3D05-CA81-83ED9DD7FDBE}"/>
                  </a:ext>
                </a:extLst>
              </p:cNvPr>
              <p:cNvSpPr/>
              <p:nvPr/>
            </p:nvSpPr>
            <p:spPr>
              <a:xfrm>
                <a:off x="617122" y="2532748"/>
                <a:ext cx="2743200" cy="1097280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S.W.O.T. into</a:t>
                </a:r>
              </a:p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Strategic Themes</a:t>
                </a: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43850746-711A-DE5A-D1A4-9FEC019B7B31}"/>
                  </a:ext>
                </a:extLst>
              </p:cNvPr>
              <p:cNvGrpSpPr/>
              <p:nvPr/>
            </p:nvGrpSpPr>
            <p:grpSpPr>
              <a:xfrm>
                <a:off x="3416860" y="2552132"/>
                <a:ext cx="4568680" cy="1018572"/>
                <a:chOff x="3429861" y="2552132"/>
                <a:chExt cx="4568680" cy="1018572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D53C56FD-5CA2-49BD-EEDE-9976C2F5BB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429861" y="2552132"/>
                  <a:ext cx="4318228" cy="548640"/>
                </a:xfrm>
                <a:prstGeom prst="rect">
                  <a:avLst/>
                </a:prstGeom>
              </p:spPr>
            </p:pic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461D926-A354-AE45-F6F2-98763A45947A}"/>
                    </a:ext>
                  </a:extLst>
                </p:cNvPr>
                <p:cNvSpPr txBox="1"/>
                <p:nvPr/>
              </p:nvSpPr>
              <p:spPr>
                <a:xfrm>
                  <a:off x="3429861" y="3109039"/>
                  <a:ext cx="456868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 theme will come out of the S.W.O.T. work, there can be as little as one, there shouldn’t be more than four.</a:t>
                  </a:r>
                </a:p>
              </p:txBody>
            </p:sp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CF76BA8-192D-DB13-5A2C-CCD669CA520D}"/>
                </a:ext>
              </a:extLst>
            </p:cNvPr>
            <p:cNvGrpSpPr/>
            <p:nvPr/>
          </p:nvGrpSpPr>
          <p:grpSpPr>
            <a:xfrm>
              <a:off x="617122" y="3775309"/>
              <a:ext cx="9304500" cy="1097280"/>
              <a:chOff x="617122" y="3735797"/>
              <a:chExt cx="9304500" cy="109728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9B24A8E3-6A26-0326-956C-D0CD20DF46BE}"/>
                  </a:ext>
                </a:extLst>
              </p:cNvPr>
              <p:cNvSpPr/>
              <p:nvPr/>
            </p:nvSpPr>
            <p:spPr>
              <a:xfrm>
                <a:off x="617122" y="3735797"/>
                <a:ext cx="2743200" cy="1097280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Mapping Connections Upward</a:t>
                </a: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5F601F5D-0B62-90C7-0C5D-EB4044DC6FCE}"/>
                  </a:ext>
                </a:extLst>
              </p:cNvPr>
              <p:cNvGrpSpPr/>
              <p:nvPr/>
            </p:nvGrpSpPr>
            <p:grpSpPr>
              <a:xfrm>
                <a:off x="3416860" y="3735797"/>
                <a:ext cx="6504762" cy="1097280"/>
                <a:chOff x="3483535" y="3735797"/>
                <a:chExt cx="6504762" cy="1097280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9E68D9AD-238D-D070-BE40-8EA02EEC34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83535" y="3735797"/>
                  <a:ext cx="3089709" cy="1097280"/>
                </a:xfrm>
                <a:prstGeom prst="rect">
                  <a:avLst/>
                </a:prstGeom>
              </p:spPr>
            </p:pic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CE8F585-067D-6CF3-8DE9-C75FABBD8BEA}"/>
                    </a:ext>
                  </a:extLst>
                </p:cNvPr>
                <p:cNvSpPr txBox="1"/>
                <p:nvPr/>
              </p:nvSpPr>
              <p:spPr>
                <a:xfrm>
                  <a:off x="6696457" y="3868938"/>
                  <a:ext cx="3291840" cy="83099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The categories can change, there should be three to four levels that are connected by a level below, but the below work can jump up more than one level.</a:t>
                  </a:r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904CF2A-30AA-566B-5096-2E76D1845EDA}"/>
                </a:ext>
              </a:extLst>
            </p:cNvPr>
            <p:cNvGrpSpPr/>
            <p:nvPr/>
          </p:nvGrpSpPr>
          <p:grpSpPr>
            <a:xfrm>
              <a:off x="617122" y="5016625"/>
              <a:ext cx="9607984" cy="1097280"/>
              <a:chOff x="617122" y="4921375"/>
              <a:chExt cx="9607984" cy="1097280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B97B80C-62CF-F495-9AB8-A004A1262782}"/>
                  </a:ext>
                </a:extLst>
              </p:cNvPr>
              <p:cNvSpPr/>
              <p:nvPr/>
            </p:nvSpPr>
            <p:spPr>
              <a:xfrm>
                <a:off x="617122" y="4921375"/>
                <a:ext cx="2743200" cy="1097280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Initiatives, Targets, &amp; Measures</a:t>
                </a:r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B488AD1E-5DC2-4147-1749-EEE2B4F31D08}"/>
                  </a:ext>
                </a:extLst>
              </p:cNvPr>
              <p:cNvGrpSpPr/>
              <p:nvPr/>
            </p:nvGrpSpPr>
            <p:grpSpPr>
              <a:xfrm>
                <a:off x="3416860" y="4921375"/>
                <a:ext cx="6808246" cy="1097280"/>
                <a:chOff x="3416860" y="4921375"/>
                <a:chExt cx="6808246" cy="1097280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0EA91D3F-FEBB-D2D2-0AC4-5485808832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416860" y="4921375"/>
                  <a:ext cx="4099948" cy="1097280"/>
                </a:xfrm>
                <a:prstGeom prst="rect">
                  <a:avLst/>
                </a:prstGeom>
              </p:spPr>
            </p:pic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7041080-654E-094B-9CD2-BCB6118BC0FC}"/>
                    </a:ext>
                  </a:extLst>
                </p:cNvPr>
                <p:cNvSpPr txBox="1"/>
                <p:nvPr/>
              </p:nvSpPr>
              <p:spPr>
                <a:xfrm>
                  <a:off x="7573346" y="5146850"/>
                  <a:ext cx="265176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Define specific strategic initiatives with targeted objectives, and measurement that present what success looks like</a:t>
                  </a:r>
                </a:p>
              </p:txBody>
            </p:sp>
          </p:grp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5F9EE38-F9A9-1BE7-6765-6F5286B9D61E}"/>
              </a:ext>
            </a:extLst>
          </p:cNvPr>
          <p:cNvGrpSpPr/>
          <p:nvPr/>
        </p:nvGrpSpPr>
        <p:grpSpPr>
          <a:xfrm>
            <a:off x="8977376" y="575147"/>
            <a:ext cx="2751827" cy="3200400"/>
            <a:chOff x="9145757" y="1492080"/>
            <a:chExt cx="2751827" cy="32004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F56B1D4-6807-D04A-AB12-0AFC8CA1C995}"/>
                </a:ext>
              </a:extLst>
            </p:cNvPr>
            <p:cNvSpPr/>
            <p:nvPr/>
          </p:nvSpPr>
          <p:spPr>
            <a:xfrm>
              <a:off x="9145757" y="1492080"/>
              <a:ext cx="2751827" cy="32004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C48395E-A6A6-EF61-3563-C63ACB916168}"/>
                </a:ext>
              </a:extLst>
            </p:cNvPr>
            <p:cNvSpPr txBox="1"/>
            <p:nvPr/>
          </p:nvSpPr>
          <p:spPr>
            <a:xfrm>
              <a:off x="9359660" y="2061231"/>
              <a:ext cx="2324021" cy="20621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cap="small" dirty="0">
                  <a:solidFill>
                    <a:srgbClr val="C00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This will be some of the hardest 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1568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8F769-0B48-EA34-C10D-1D2108776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Connections 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6DCF7-B47C-61DD-D2BE-CE6B6A4F66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Simplicity &amp; Conciseness is King, but Never Easy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A9CAD8-12C5-6D07-314B-1B9D678615E3}"/>
              </a:ext>
            </a:extLst>
          </p:cNvPr>
          <p:cNvGrpSpPr/>
          <p:nvPr/>
        </p:nvGrpSpPr>
        <p:grpSpPr>
          <a:xfrm>
            <a:off x="1314449" y="1281374"/>
            <a:ext cx="9296400" cy="4607955"/>
            <a:chOff x="1295399" y="1328999"/>
            <a:chExt cx="9296400" cy="46079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D03DE7-AFB9-53A0-5399-8B993129C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5399" y="1328999"/>
              <a:ext cx="9296400" cy="394190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1A43CA-A3E9-742F-D6EF-F82580209828}"/>
                </a:ext>
              </a:extLst>
            </p:cNvPr>
            <p:cNvSpPr txBox="1"/>
            <p:nvPr/>
          </p:nvSpPr>
          <p:spPr>
            <a:xfrm>
              <a:off x="1325879" y="5290623"/>
              <a:ext cx="92354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 picture will tell the story of a team’s or organization’s direction, what they’re going to do and how they do it. This may appear simple, but that’s only because a lot of work will go into doing it.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9973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>
            <a:extLst>
              <a:ext uri="{FF2B5EF4-FFF2-40B4-BE49-F238E27FC236}">
                <a16:creationId xmlns:a16="http://schemas.microsoft.com/office/drawing/2014/main" id="{48AFFAB9-773D-566D-D0D6-90BE6101FB2C}"/>
              </a:ext>
            </a:extLst>
          </p:cNvPr>
          <p:cNvGrpSpPr/>
          <p:nvPr/>
        </p:nvGrpSpPr>
        <p:grpSpPr>
          <a:xfrm>
            <a:off x="444596" y="946218"/>
            <a:ext cx="11311128" cy="5811701"/>
            <a:chOff x="444596" y="153732"/>
            <a:chExt cx="11311128" cy="5811701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DD956FF0-8A08-FF66-AF22-01D2C297544D}"/>
                </a:ext>
              </a:extLst>
            </p:cNvPr>
            <p:cNvGrpSpPr/>
            <p:nvPr/>
          </p:nvGrpSpPr>
          <p:grpSpPr>
            <a:xfrm>
              <a:off x="444596" y="153732"/>
              <a:ext cx="11302808" cy="1525578"/>
              <a:chOff x="432113" y="833001"/>
              <a:chExt cx="11302808" cy="1525578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130E7635-4ECF-B692-941D-A07657D1E177}"/>
                  </a:ext>
                </a:extLst>
              </p:cNvPr>
              <p:cNvGrpSpPr/>
              <p:nvPr/>
            </p:nvGrpSpPr>
            <p:grpSpPr>
              <a:xfrm>
                <a:off x="432113" y="1484293"/>
                <a:ext cx="11302808" cy="274320"/>
                <a:chOff x="432113" y="1491235"/>
                <a:chExt cx="11302808" cy="274320"/>
              </a:xfrm>
            </p:grpSpPr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AAB02F2B-EEAF-3219-208D-DCF1515360CB}"/>
                    </a:ext>
                  </a:extLst>
                </p:cNvPr>
                <p:cNvSpPr/>
                <p:nvPr/>
              </p:nvSpPr>
              <p:spPr>
                <a:xfrm>
                  <a:off x="432113" y="1491235"/>
                  <a:ext cx="1097280" cy="274320"/>
                </a:xfrm>
                <a:prstGeom prst="roundRect">
                  <a:avLst/>
                </a:prstGeom>
                <a:solidFill>
                  <a:srgbClr val="62A6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Themes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576A3995-F4C2-093B-06AD-2E80DB573F7A}"/>
                    </a:ext>
                  </a:extLst>
                </p:cNvPr>
                <p:cNvSpPr/>
                <p:nvPr/>
              </p:nvSpPr>
              <p:spPr>
                <a:xfrm>
                  <a:off x="1567701" y="1491235"/>
                  <a:ext cx="3383280" cy="274320"/>
                </a:xfrm>
                <a:prstGeom prst="rect">
                  <a:avLst/>
                </a:prstGeom>
                <a:noFill/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i="1" dirty="0">
                      <a:solidFill>
                        <a:schemeClr val="tx2">
                          <a:lumMod val="7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Career Development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F07F2DE9-30F9-D4F4-228F-AC992EEA5F27}"/>
                    </a:ext>
                  </a:extLst>
                </p:cNvPr>
                <p:cNvSpPr/>
                <p:nvPr/>
              </p:nvSpPr>
              <p:spPr>
                <a:xfrm>
                  <a:off x="4959671" y="1491235"/>
                  <a:ext cx="3383280" cy="274320"/>
                </a:xfrm>
                <a:prstGeom prst="rect">
                  <a:avLst/>
                </a:prstGeom>
                <a:noFill/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i="1" dirty="0">
                      <a:solidFill>
                        <a:schemeClr val="tx2">
                          <a:lumMod val="7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Tools</a:t>
                  </a:r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B33353C7-6EC2-CA55-7F1C-96AAC71000B9}"/>
                    </a:ext>
                  </a:extLst>
                </p:cNvPr>
                <p:cNvSpPr/>
                <p:nvPr/>
              </p:nvSpPr>
              <p:spPr>
                <a:xfrm>
                  <a:off x="8351641" y="1491235"/>
                  <a:ext cx="3383280" cy="274320"/>
                </a:xfrm>
                <a:prstGeom prst="rect">
                  <a:avLst/>
                </a:prstGeom>
                <a:noFill/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i="1" dirty="0">
                      <a:solidFill>
                        <a:schemeClr val="tx2">
                          <a:lumMod val="7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Communications</a:t>
                  </a: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BC0B1C65-E897-59AD-E374-7E3FD8221EEE}"/>
                  </a:ext>
                </a:extLst>
              </p:cNvPr>
              <p:cNvGrpSpPr/>
              <p:nvPr/>
            </p:nvGrpSpPr>
            <p:grpSpPr>
              <a:xfrm>
                <a:off x="432113" y="1809939"/>
                <a:ext cx="11297682" cy="548640"/>
                <a:chOff x="203510" y="1184296"/>
                <a:chExt cx="11297682" cy="548640"/>
              </a:xfrm>
            </p:grpSpPr>
            <p:sp>
              <p:nvSpPr>
                <p:cNvPr id="72" name="Rectangle: Rounded Corners 71">
                  <a:extLst>
                    <a:ext uri="{FF2B5EF4-FFF2-40B4-BE49-F238E27FC236}">
                      <a16:creationId xmlns:a16="http://schemas.microsoft.com/office/drawing/2014/main" id="{F312D3BA-903A-CD1B-C056-FE319223D2C5}"/>
                    </a:ext>
                  </a:extLst>
                </p:cNvPr>
                <p:cNvSpPr/>
                <p:nvPr/>
              </p:nvSpPr>
              <p:spPr>
                <a:xfrm>
                  <a:off x="203510" y="1184296"/>
                  <a:ext cx="1097280" cy="548640"/>
                </a:xfrm>
                <a:prstGeom prst="roundRect">
                  <a:avLst/>
                </a:prstGeom>
                <a:solidFill>
                  <a:srgbClr val="62A6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Strategic</a:t>
                  </a:r>
                </a:p>
                <a:p>
                  <a:pPr algn="ctr"/>
                  <a:r>
                    <a:rPr lang="en-US" sz="14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Objectives</a:t>
                  </a: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F5B7057D-5E5F-C01B-E717-142155EF5A19}"/>
                    </a:ext>
                  </a:extLst>
                </p:cNvPr>
                <p:cNvSpPr/>
                <p:nvPr/>
              </p:nvSpPr>
              <p:spPr>
                <a:xfrm>
                  <a:off x="1339098" y="1184296"/>
                  <a:ext cx="3383280" cy="548640"/>
                </a:xfrm>
                <a:prstGeom prst="rect">
                  <a:avLst/>
                </a:prstGeom>
                <a:noFill/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1000" dirty="0">
                      <a:solidFill>
                        <a:schemeClr val="tx2">
                          <a:lumMod val="7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Individual paths for team members that include education requirements, skill building opportunities, and defined opportunities that encourage professional growth.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B05C2F5F-B5FA-5FFA-12F4-E4644AB66D02}"/>
                    </a:ext>
                  </a:extLst>
                </p:cNvPr>
                <p:cNvSpPr/>
                <p:nvPr/>
              </p:nvSpPr>
              <p:spPr>
                <a:xfrm>
                  <a:off x="4731068" y="1184296"/>
                  <a:ext cx="3383280" cy="548640"/>
                </a:xfrm>
                <a:prstGeom prst="rect">
                  <a:avLst/>
                </a:prstGeom>
                <a:noFill/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1000" dirty="0">
                      <a:solidFill>
                        <a:schemeClr val="tx2">
                          <a:lumMod val="7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Review of cloud-based portfolio management and project management tools and determine if any are a right fit from Global Project Implementations.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DEE800A3-8DD4-6099-1D06-866077FFC30F}"/>
                    </a:ext>
                  </a:extLst>
                </p:cNvPr>
                <p:cNvSpPr/>
                <p:nvPr/>
              </p:nvSpPr>
              <p:spPr>
                <a:xfrm>
                  <a:off x="8117912" y="1184296"/>
                  <a:ext cx="3383280" cy="548640"/>
                </a:xfrm>
                <a:prstGeom prst="rect">
                  <a:avLst/>
                </a:prstGeom>
                <a:noFill/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1000" dirty="0">
                      <a:solidFill>
                        <a:schemeClr val="tx2">
                          <a:lumMod val="7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Create a rhythm of communications with Commercial, Tech Solutions, Account Management, and Program Management for updates on Pipeline and changes to products or services.</a:t>
                  </a:r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A8B16BB-5DEF-4BE5-D8E3-F1034829F5F0}"/>
                  </a:ext>
                </a:extLst>
              </p:cNvPr>
              <p:cNvGrpSpPr/>
              <p:nvPr/>
            </p:nvGrpSpPr>
            <p:grpSpPr>
              <a:xfrm>
                <a:off x="432113" y="833001"/>
                <a:ext cx="11297682" cy="274320"/>
                <a:chOff x="432113" y="833001"/>
                <a:chExt cx="11297682" cy="274320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A2FFBE34-7358-1CCF-385D-E6378CBEB891}"/>
                    </a:ext>
                  </a:extLst>
                </p:cNvPr>
                <p:cNvSpPr/>
                <p:nvPr/>
              </p:nvSpPr>
              <p:spPr>
                <a:xfrm>
                  <a:off x="1570811" y="833001"/>
                  <a:ext cx="10158984" cy="274320"/>
                </a:xfrm>
                <a:prstGeom prst="rect">
                  <a:avLst/>
                </a:prstGeom>
                <a:noFill/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tx2">
                          <a:lumMod val="7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Execute Customer and Organizational Strategies</a:t>
                  </a:r>
                </a:p>
              </p:txBody>
            </p:sp>
            <p:sp>
              <p:nvSpPr>
                <p:cNvPr id="76" name="Rectangle: Rounded Corners 75">
                  <a:extLst>
                    <a:ext uri="{FF2B5EF4-FFF2-40B4-BE49-F238E27FC236}">
                      <a16:creationId xmlns:a16="http://schemas.microsoft.com/office/drawing/2014/main" id="{8A1D6F28-CEDB-3402-9B78-9FE4AA5BDB5A}"/>
                    </a:ext>
                  </a:extLst>
                </p:cNvPr>
                <p:cNvSpPr/>
                <p:nvPr/>
              </p:nvSpPr>
              <p:spPr>
                <a:xfrm>
                  <a:off x="432113" y="833001"/>
                  <a:ext cx="1097280" cy="274320"/>
                </a:xfrm>
                <a:prstGeom prst="roundRect">
                  <a:avLst/>
                </a:prstGeom>
                <a:solidFill>
                  <a:srgbClr val="62A6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Mission</a:t>
                  </a:r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A7AE7CEE-62FC-E85E-7A7C-BCD12444DB98}"/>
                  </a:ext>
                </a:extLst>
              </p:cNvPr>
              <p:cNvGrpSpPr/>
              <p:nvPr/>
            </p:nvGrpSpPr>
            <p:grpSpPr>
              <a:xfrm>
                <a:off x="432113" y="1158647"/>
                <a:ext cx="11297682" cy="274320"/>
                <a:chOff x="432113" y="1162118"/>
                <a:chExt cx="11297682" cy="274320"/>
              </a:xfrm>
            </p:grpSpPr>
            <p:sp>
              <p:nvSpPr>
                <p:cNvPr id="83" name="Rectangle: Rounded Corners 82">
                  <a:extLst>
                    <a:ext uri="{FF2B5EF4-FFF2-40B4-BE49-F238E27FC236}">
                      <a16:creationId xmlns:a16="http://schemas.microsoft.com/office/drawing/2014/main" id="{C89ABC22-14D6-C84E-9487-4009D8EA12BE}"/>
                    </a:ext>
                  </a:extLst>
                </p:cNvPr>
                <p:cNvSpPr/>
                <p:nvPr/>
              </p:nvSpPr>
              <p:spPr>
                <a:xfrm>
                  <a:off x="432113" y="1162118"/>
                  <a:ext cx="1097280" cy="274320"/>
                </a:xfrm>
                <a:prstGeom prst="roundRect">
                  <a:avLst/>
                </a:prstGeom>
                <a:solidFill>
                  <a:srgbClr val="62A6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Vision</a:t>
                  </a:r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0A779C42-72B0-3D09-1B57-4F6248E8FEFF}"/>
                    </a:ext>
                  </a:extLst>
                </p:cNvPr>
                <p:cNvSpPr/>
                <p:nvPr/>
              </p:nvSpPr>
              <p:spPr>
                <a:xfrm>
                  <a:off x="1567701" y="1162118"/>
                  <a:ext cx="10162094" cy="274320"/>
                </a:xfrm>
                <a:prstGeom prst="rect">
                  <a:avLst/>
                </a:prstGeom>
                <a:noFill/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tx2">
                          <a:lumMod val="7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Global Project Management Capable of Delivering Complex Strategies </a:t>
                  </a:r>
                </a:p>
              </p:txBody>
            </p:sp>
          </p:grpSp>
        </p:grp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13443831-AE03-278D-C3E8-4D2DF595F645}"/>
                </a:ext>
              </a:extLst>
            </p:cNvPr>
            <p:cNvSpPr/>
            <p:nvPr/>
          </p:nvSpPr>
          <p:spPr>
            <a:xfrm>
              <a:off x="444596" y="5691113"/>
              <a:ext cx="11311128" cy="274320"/>
            </a:xfrm>
            <a:prstGeom prst="roundRect">
              <a:avLst/>
            </a:prstGeom>
            <a:solidFill>
              <a:srgbClr val="62A6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Core Values </a:t>
              </a:r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∙ Trust ◊ Learning</a:t>
              </a: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7736E963-0632-8C4F-8FDA-DDB30CC464FC}"/>
                </a:ext>
              </a:extLst>
            </p:cNvPr>
            <p:cNvGrpSpPr/>
            <p:nvPr/>
          </p:nvGrpSpPr>
          <p:grpSpPr>
            <a:xfrm>
              <a:off x="444596" y="1725007"/>
              <a:ext cx="11306444" cy="3941319"/>
              <a:chOff x="444596" y="1725007"/>
              <a:chExt cx="11306444" cy="3941319"/>
            </a:xfrm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B59C6D16-C222-21FE-C3B4-20CE33623FAA}"/>
                  </a:ext>
                </a:extLst>
              </p:cNvPr>
              <p:cNvGrpSpPr/>
              <p:nvPr/>
            </p:nvGrpSpPr>
            <p:grpSpPr>
              <a:xfrm>
                <a:off x="444596" y="1725007"/>
                <a:ext cx="11306444" cy="274320"/>
                <a:chOff x="444596" y="1725007"/>
                <a:chExt cx="11306444" cy="274320"/>
              </a:xfrm>
            </p:grpSpPr>
            <p:sp>
              <p:nvSpPr>
                <p:cNvPr id="89" name="Rectangle: Rounded Corners 88">
                  <a:extLst>
                    <a:ext uri="{FF2B5EF4-FFF2-40B4-BE49-F238E27FC236}">
                      <a16:creationId xmlns:a16="http://schemas.microsoft.com/office/drawing/2014/main" id="{A490F6DE-1F6A-4AE3-2798-4CD1B8CB4B64}"/>
                    </a:ext>
                  </a:extLst>
                </p:cNvPr>
                <p:cNvSpPr/>
                <p:nvPr/>
              </p:nvSpPr>
              <p:spPr>
                <a:xfrm>
                  <a:off x="444596" y="1725007"/>
                  <a:ext cx="6190488" cy="274320"/>
                </a:xfrm>
                <a:prstGeom prst="roundRect">
                  <a:avLst/>
                </a:prstGeom>
                <a:solidFill>
                  <a:srgbClr val="62A6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40" dirty="0">
                      <a:solidFill>
                        <a:schemeClr val="tx2">
                          <a:lumMod val="75000"/>
                        </a:schemeClr>
                      </a:solidFill>
                    </a:rPr>
                    <a:t>Strategic Objectives and Strategy Map</a:t>
                  </a:r>
                </a:p>
              </p:txBody>
            </p:sp>
            <p:sp>
              <p:nvSpPr>
                <p:cNvPr id="90" name="Rectangle: Rounded Corners 89">
                  <a:extLst>
                    <a:ext uri="{FF2B5EF4-FFF2-40B4-BE49-F238E27FC236}">
                      <a16:creationId xmlns:a16="http://schemas.microsoft.com/office/drawing/2014/main" id="{A4421676-4105-F2B3-94EC-260BC0C9C626}"/>
                    </a:ext>
                  </a:extLst>
                </p:cNvPr>
                <p:cNvSpPr/>
                <p:nvPr/>
              </p:nvSpPr>
              <p:spPr>
                <a:xfrm>
                  <a:off x="6639039" y="1725007"/>
                  <a:ext cx="1700784" cy="274320"/>
                </a:xfrm>
                <a:prstGeom prst="roundRect">
                  <a:avLst/>
                </a:prstGeom>
                <a:solidFill>
                  <a:srgbClr val="62A6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40" dirty="0">
                      <a:solidFill>
                        <a:schemeClr val="tx2">
                          <a:lumMod val="75000"/>
                        </a:schemeClr>
                      </a:solidFill>
                    </a:rPr>
                    <a:t>Initiatives</a:t>
                  </a:r>
                </a:p>
              </p:txBody>
            </p:sp>
            <p:sp>
              <p:nvSpPr>
                <p:cNvPr id="91" name="Rectangle: Rounded Corners 90">
                  <a:extLst>
                    <a:ext uri="{FF2B5EF4-FFF2-40B4-BE49-F238E27FC236}">
                      <a16:creationId xmlns:a16="http://schemas.microsoft.com/office/drawing/2014/main" id="{33DD525C-3102-6A78-91D9-59CA014CBA78}"/>
                    </a:ext>
                  </a:extLst>
                </p:cNvPr>
                <p:cNvSpPr/>
                <p:nvPr/>
              </p:nvSpPr>
              <p:spPr>
                <a:xfrm>
                  <a:off x="8344648" y="1725007"/>
                  <a:ext cx="1700784" cy="274320"/>
                </a:xfrm>
                <a:prstGeom prst="roundRect">
                  <a:avLst/>
                </a:prstGeom>
                <a:solidFill>
                  <a:srgbClr val="62A6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40" dirty="0">
                      <a:solidFill>
                        <a:schemeClr val="tx2">
                          <a:lumMod val="75000"/>
                        </a:schemeClr>
                      </a:solidFill>
                    </a:rPr>
                    <a:t>Objectives</a:t>
                  </a:r>
                </a:p>
              </p:txBody>
            </p:sp>
            <p:sp>
              <p:nvSpPr>
                <p:cNvPr id="92" name="Rectangle: Rounded Corners 91">
                  <a:extLst>
                    <a:ext uri="{FF2B5EF4-FFF2-40B4-BE49-F238E27FC236}">
                      <a16:creationId xmlns:a16="http://schemas.microsoft.com/office/drawing/2014/main" id="{DA045A7E-D0C7-CBD1-C1AE-AC157A422F8E}"/>
                    </a:ext>
                  </a:extLst>
                </p:cNvPr>
                <p:cNvSpPr/>
                <p:nvPr/>
              </p:nvSpPr>
              <p:spPr>
                <a:xfrm>
                  <a:off x="10050256" y="1725007"/>
                  <a:ext cx="1700784" cy="274320"/>
                </a:xfrm>
                <a:prstGeom prst="roundRect">
                  <a:avLst/>
                </a:prstGeom>
                <a:solidFill>
                  <a:srgbClr val="62A6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40" dirty="0">
                      <a:solidFill>
                        <a:schemeClr val="tx2">
                          <a:lumMod val="75000"/>
                        </a:schemeClr>
                      </a:solidFill>
                    </a:rPr>
                    <a:t>Measures</a:t>
                  </a:r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0051C893-D2F8-9BCF-E809-661696CC2C9F}"/>
                  </a:ext>
                </a:extLst>
              </p:cNvPr>
              <p:cNvGrpSpPr/>
              <p:nvPr/>
            </p:nvGrpSpPr>
            <p:grpSpPr>
              <a:xfrm>
                <a:off x="444596" y="2014421"/>
                <a:ext cx="11306444" cy="3651905"/>
                <a:chOff x="444596" y="2014421"/>
                <a:chExt cx="11306444" cy="3651905"/>
              </a:xfrm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BF8ABDC6-6966-CDB5-DFAB-156CF55E4695}"/>
                    </a:ext>
                  </a:extLst>
                </p:cNvPr>
                <p:cNvSpPr/>
                <p:nvPr/>
              </p:nvSpPr>
              <p:spPr>
                <a:xfrm>
                  <a:off x="444596" y="3840857"/>
                  <a:ext cx="6190488" cy="914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60" dirty="0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A8BF853C-A671-59BB-EC9F-7BC62B989771}"/>
                    </a:ext>
                  </a:extLst>
                </p:cNvPr>
                <p:cNvSpPr/>
                <p:nvPr/>
              </p:nvSpPr>
              <p:spPr>
                <a:xfrm>
                  <a:off x="444596" y="4751926"/>
                  <a:ext cx="6190488" cy="9144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60" dirty="0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42C34D80-63F7-3608-8B75-0E245EA06FA6}"/>
                    </a:ext>
                  </a:extLst>
                </p:cNvPr>
                <p:cNvSpPr/>
                <p:nvPr/>
              </p:nvSpPr>
              <p:spPr>
                <a:xfrm>
                  <a:off x="10050256" y="2014421"/>
                  <a:ext cx="1700784" cy="914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Time from “Go” to First Capability, and from Capability to Closure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408BB69A-53A3-0F08-8EDE-AC365C611964}"/>
                    </a:ext>
                  </a:extLst>
                </p:cNvPr>
                <p:cNvSpPr/>
                <p:nvPr/>
              </p:nvSpPr>
              <p:spPr>
                <a:xfrm>
                  <a:off x="8344648" y="2014421"/>
                  <a:ext cx="1700784" cy="914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Tracking Key Project Dates in Portfolio Tool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FD60EE3-68C6-B806-B315-5E2FF1FF46B5}"/>
                    </a:ext>
                  </a:extLst>
                </p:cNvPr>
                <p:cNvSpPr/>
                <p:nvPr/>
              </p:nvSpPr>
              <p:spPr>
                <a:xfrm>
                  <a:off x="8344648" y="2922560"/>
                  <a:ext cx="1700784" cy="9144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TBD</a:t>
                  </a:r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3B20F51C-06C9-A8D3-7AD2-0A0D6ED007F1}"/>
                    </a:ext>
                  </a:extLst>
                </p:cNvPr>
                <p:cNvSpPr/>
                <p:nvPr/>
              </p:nvSpPr>
              <p:spPr>
                <a:xfrm>
                  <a:off x="8344648" y="3840857"/>
                  <a:ext cx="1700784" cy="914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Increased PM Credentials</a:t>
                  </a:r>
                </a:p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Increased PM Tools</a:t>
                  </a:r>
                </a:p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Globally Sharing Knowledge &amp; Experiences</a:t>
                  </a:r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BCB972D1-A064-666D-B165-B501883CB903}"/>
                    </a:ext>
                  </a:extLst>
                </p:cNvPr>
                <p:cNvSpPr/>
                <p:nvPr/>
              </p:nvSpPr>
              <p:spPr>
                <a:xfrm>
                  <a:off x="8344648" y="4751926"/>
                  <a:ext cx="1700784" cy="9144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Two-Three Annual Sessions</a:t>
                  </a:r>
                </a:p>
                <a:p>
                  <a:endPara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Two-Three Tools Evaluated</a:t>
                  </a:r>
                </a:p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Quarterly Hosted Sessions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1E9A9FC5-D664-3832-0575-76B3DECD3A1E}"/>
                    </a:ext>
                  </a:extLst>
                </p:cNvPr>
                <p:cNvSpPr/>
                <p:nvPr/>
              </p:nvSpPr>
              <p:spPr>
                <a:xfrm>
                  <a:off x="6639039" y="2014421"/>
                  <a:ext cx="1700784" cy="914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Historical Tracking of Project Milestones</a:t>
                  </a:r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EABEFAD-C511-44B2-6D82-940284E7BE80}"/>
                    </a:ext>
                  </a:extLst>
                </p:cNvPr>
                <p:cNvSpPr/>
                <p:nvPr/>
              </p:nvSpPr>
              <p:spPr>
                <a:xfrm>
                  <a:off x="444596" y="2014421"/>
                  <a:ext cx="6190488" cy="914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60" dirty="0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B9AAFDB0-5DCB-6141-F821-AE71D5DC6082}"/>
                    </a:ext>
                  </a:extLst>
                </p:cNvPr>
                <p:cNvSpPr/>
                <p:nvPr/>
              </p:nvSpPr>
              <p:spPr>
                <a:xfrm>
                  <a:off x="444596" y="2922560"/>
                  <a:ext cx="6190488" cy="9144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60" dirty="0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4B00FA98-5D3E-E7BA-8400-206A7DA50CD4}"/>
                    </a:ext>
                  </a:extLst>
                </p:cNvPr>
                <p:cNvSpPr/>
                <p:nvPr/>
              </p:nvSpPr>
              <p:spPr>
                <a:xfrm>
                  <a:off x="6639039" y="2922560"/>
                  <a:ext cx="1700784" cy="9144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None Currently</a:t>
                  </a:r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88401B42-6BBC-DD95-013B-22163F16AAF4}"/>
                    </a:ext>
                  </a:extLst>
                </p:cNvPr>
                <p:cNvSpPr/>
                <p:nvPr/>
              </p:nvSpPr>
              <p:spPr>
                <a:xfrm>
                  <a:off x="6639039" y="3840857"/>
                  <a:ext cx="1700784" cy="914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Expanding PM Knowledge</a:t>
                  </a:r>
                </a:p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Tool Chest Expansion</a:t>
                  </a:r>
                </a:p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Knowledge &amp; Experience Sharing</a:t>
                  </a:r>
                </a:p>
                <a:p>
                  <a:pPr marL="205740" indent="-205740">
                    <a:buFont typeface="Arial" panose="020B0604020202020204" pitchFamily="34" charset="0"/>
                    <a:buChar char="•"/>
                  </a:pPr>
                  <a:endPara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205740" indent="-205740">
                    <a:buFont typeface="Arial" panose="020B0604020202020204" pitchFamily="34" charset="0"/>
                    <a:buChar char="•"/>
                  </a:pPr>
                  <a:endPara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205740" indent="-205740">
                    <a:buFont typeface="Arial" panose="020B0604020202020204" pitchFamily="34" charset="0"/>
                    <a:buChar char="•"/>
                  </a:pPr>
                  <a:endPara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205740" indent="-205740">
                    <a:buFont typeface="Arial" panose="020B0604020202020204" pitchFamily="34" charset="0"/>
                    <a:buChar char="•"/>
                  </a:pPr>
                  <a:endPara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205740" indent="-205740">
                    <a:buFont typeface="Arial" panose="020B0604020202020204" pitchFamily="34" charset="0"/>
                    <a:buChar char="•"/>
                  </a:pPr>
                  <a:endPara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7135DD9C-9299-E26D-AFCE-D69AD8E68EC2}"/>
                    </a:ext>
                  </a:extLst>
                </p:cNvPr>
                <p:cNvSpPr/>
                <p:nvPr/>
              </p:nvSpPr>
              <p:spPr>
                <a:xfrm>
                  <a:off x="6639039" y="4751926"/>
                  <a:ext cx="1700784" cy="9144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Career and Performance Development Sessions</a:t>
                  </a:r>
                </a:p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PM Tool Evaluations</a:t>
                  </a:r>
                </a:p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Facilitated Cross Functional Knowledge Sharing   </a:t>
                  </a:r>
                </a:p>
                <a:p>
                  <a:pPr marL="205740" indent="-205740">
                    <a:buFont typeface="Arial" panose="020B0604020202020204" pitchFamily="34" charset="0"/>
                    <a:buChar char="•"/>
                  </a:pPr>
                  <a:endPara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64231929-0FFB-E333-4B06-19AB58199055}"/>
                    </a:ext>
                  </a:extLst>
                </p:cNvPr>
                <p:cNvSpPr/>
                <p:nvPr/>
              </p:nvSpPr>
              <p:spPr>
                <a:xfrm>
                  <a:off x="10050256" y="2922560"/>
                  <a:ext cx="1700784" cy="9144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TBD</a:t>
                  </a:r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C98924F1-92DE-52D0-E1A9-10DA4A312508}"/>
                    </a:ext>
                  </a:extLst>
                </p:cNvPr>
                <p:cNvSpPr/>
                <p:nvPr/>
              </p:nvSpPr>
              <p:spPr>
                <a:xfrm>
                  <a:off x="10050256" y="3840857"/>
                  <a:ext cx="1700784" cy="914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# of Credentials Achieved</a:t>
                  </a:r>
                </a:p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# of New Tools Added</a:t>
                  </a:r>
                </a:p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# of Global Participants in Sharing Sessions</a:t>
                  </a:r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C5B714C1-0346-E140-E23A-5A7DC493F0C9}"/>
                    </a:ext>
                  </a:extLst>
                </p:cNvPr>
                <p:cNvSpPr/>
                <p:nvPr/>
              </p:nvSpPr>
              <p:spPr>
                <a:xfrm>
                  <a:off x="10050256" y="4751926"/>
                  <a:ext cx="1700784" cy="9144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Per Person # of Sessions Performed</a:t>
                  </a:r>
                </a:p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# of Tools Evaluated</a:t>
                  </a:r>
                </a:p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# of Quarterly Hosted Sessions</a:t>
                  </a:r>
                </a:p>
                <a:p>
                  <a:pPr marL="205740" indent="-20574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endPara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205740" indent="-205740">
                    <a:buFont typeface="Arial" panose="020B0604020202020204" pitchFamily="34" charset="0"/>
                    <a:buChar char="•"/>
                  </a:pPr>
                  <a:endPara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EEE6D542-EBBD-612E-5769-CA79DE05B643}"/>
                    </a:ext>
                  </a:extLst>
                </p:cNvPr>
                <p:cNvSpPr txBox="1"/>
                <p:nvPr/>
              </p:nvSpPr>
              <p:spPr>
                <a:xfrm>
                  <a:off x="467703" y="2030772"/>
                  <a:ext cx="1185464" cy="313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Financial</a:t>
                  </a:r>
                </a:p>
              </p:txBody>
            </p:sp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A121D934-4796-CA24-F45C-65E5D2B89AA5}"/>
                    </a:ext>
                  </a:extLst>
                </p:cNvPr>
                <p:cNvSpPr txBox="1"/>
                <p:nvPr/>
              </p:nvSpPr>
              <p:spPr>
                <a:xfrm>
                  <a:off x="450283" y="2936135"/>
                  <a:ext cx="1005840" cy="5486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Customer Experience</a:t>
                  </a:r>
                </a:p>
              </p:txBody>
            </p: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17A35EFC-0583-4C3B-367D-817B90E210BF}"/>
                    </a:ext>
                  </a:extLst>
                </p:cNvPr>
                <p:cNvSpPr txBox="1"/>
                <p:nvPr/>
              </p:nvSpPr>
              <p:spPr>
                <a:xfrm>
                  <a:off x="452829" y="3846791"/>
                  <a:ext cx="1005840" cy="313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Improving</a:t>
                  </a: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698C101C-7D6E-00AE-F61A-7E349220471B}"/>
                    </a:ext>
                  </a:extLst>
                </p:cNvPr>
                <p:cNvSpPr txBox="1"/>
                <p:nvPr/>
              </p:nvSpPr>
              <p:spPr>
                <a:xfrm>
                  <a:off x="457563" y="4759648"/>
                  <a:ext cx="128016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Capabilities / Competencies</a:t>
                  </a:r>
                </a:p>
              </p:txBody>
            </p:sp>
          </p:grpSp>
          <p:sp>
            <p:nvSpPr>
              <p:cNvPr id="116" name="Rectangle: Rounded Corners 115">
                <a:extLst>
                  <a:ext uri="{FF2B5EF4-FFF2-40B4-BE49-F238E27FC236}">
                    <a16:creationId xmlns:a16="http://schemas.microsoft.com/office/drawing/2014/main" id="{FFF959D1-B186-E899-9F2C-E3E4584E326F}"/>
                  </a:ext>
                </a:extLst>
              </p:cNvPr>
              <p:cNvSpPr/>
              <p:nvPr/>
            </p:nvSpPr>
            <p:spPr>
              <a:xfrm>
                <a:off x="1522600" y="3935987"/>
                <a:ext cx="5029200" cy="7315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  <p:sp>
            <p:nvSpPr>
              <p:cNvPr id="117" name="Rectangle: Rounded Corners 116">
                <a:extLst>
                  <a:ext uri="{FF2B5EF4-FFF2-40B4-BE49-F238E27FC236}">
                    <a16:creationId xmlns:a16="http://schemas.microsoft.com/office/drawing/2014/main" id="{C1AAB232-A32E-C020-DB00-D3ECFCC06E56}"/>
                  </a:ext>
                </a:extLst>
              </p:cNvPr>
              <p:cNvSpPr/>
              <p:nvPr/>
            </p:nvSpPr>
            <p:spPr>
              <a:xfrm>
                <a:off x="1505182" y="2098549"/>
                <a:ext cx="3337560" cy="731520"/>
              </a:xfrm>
              <a:prstGeom prst="roundRect">
                <a:avLst/>
              </a:prstGeom>
              <a:solidFill>
                <a:srgbClr val="8987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8FE71C9C-ECCA-9CE4-AA4A-941670C470CA}"/>
                  </a:ext>
                </a:extLst>
              </p:cNvPr>
              <p:cNvSpPr/>
              <p:nvPr/>
            </p:nvSpPr>
            <p:spPr>
              <a:xfrm>
                <a:off x="1580475" y="4874988"/>
                <a:ext cx="1463040" cy="64008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Career Path Discussions</a:t>
                </a: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355A88DD-79DC-A2B1-C657-C3A661BCD534}"/>
                  </a:ext>
                </a:extLst>
              </p:cNvPr>
              <p:cNvSpPr/>
              <p:nvPr/>
            </p:nvSpPr>
            <p:spPr>
              <a:xfrm>
                <a:off x="3305680" y="4874988"/>
                <a:ext cx="1463040" cy="64008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Cloud Based PM Tool Experiences</a:t>
                </a: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B82BAE13-04B4-6ED7-975F-D837F2D00465}"/>
                  </a:ext>
                </a:extLst>
              </p:cNvPr>
              <p:cNvSpPr/>
              <p:nvPr/>
            </p:nvSpPr>
            <p:spPr>
              <a:xfrm>
                <a:off x="5011968" y="4874988"/>
                <a:ext cx="1463040" cy="64008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Cross Functional Virtual Meetings</a:t>
                </a:r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78B4E046-C83D-743D-6AD6-9A581E4BC18E}"/>
                  </a:ext>
                </a:extLst>
              </p:cNvPr>
              <p:cNvSpPr/>
              <p:nvPr/>
            </p:nvSpPr>
            <p:spPr>
              <a:xfrm>
                <a:off x="1580642" y="3981707"/>
                <a:ext cx="1463040" cy="6400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Team Member Engagement</a:t>
                </a: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4988D0C7-1CF7-B0D5-C252-DCA232870482}"/>
                  </a:ext>
                </a:extLst>
              </p:cNvPr>
              <p:cNvSpPr/>
              <p:nvPr/>
            </p:nvSpPr>
            <p:spPr>
              <a:xfrm>
                <a:off x="3301114" y="3981707"/>
                <a:ext cx="1463040" cy="6400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Tool Chest Flexibility</a:t>
                </a: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4F4F1AE5-3C47-2905-5B1B-2A8FCDB3B4B0}"/>
                  </a:ext>
                </a:extLst>
              </p:cNvPr>
              <p:cNvSpPr/>
              <p:nvPr/>
            </p:nvSpPr>
            <p:spPr>
              <a:xfrm>
                <a:off x="5011968" y="3981707"/>
                <a:ext cx="1463040" cy="6400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Shared Knowledge / Experience</a:t>
                </a:r>
              </a:p>
            </p:txBody>
          </p: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259D8C48-C076-261C-CADB-062E719C4187}"/>
                  </a:ext>
                </a:extLst>
              </p:cNvPr>
              <p:cNvSpPr/>
              <p:nvPr/>
            </p:nvSpPr>
            <p:spPr>
              <a:xfrm>
                <a:off x="2370887" y="3025898"/>
                <a:ext cx="3337560" cy="73152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19AB5483-DFE8-9F8B-47EC-7AB414649D49}"/>
                  </a:ext>
                </a:extLst>
              </p:cNvPr>
              <p:cNvSpPr/>
              <p:nvPr/>
            </p:nvSpPr>
            <p:spPr>
              <a:xfrm>
                <a:off x="4143441" y="3071618"/>
                <a:ext cx="1463040" cy="64008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Control of Project Risk</a:t>
                </a: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2323951A-FBE2-F553-5AD4-E2B2F77AD7EE}"/>
                  </a:ext>
                </a:extLst>
              </p:cNvPr>
              <p:cNvSpPr/>
              <p:nvPr/>
            </p:nvSpPr>
            <p:spPr>
              <a:xfrm>
                <a:off x="1580475" y="2144269"/>
                <a:ext cx="1463040" cy="64008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Improved Speed to Service</a:t>
                </a: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AC0A4FF2-ED43-D432-FED0-A77B9F23E47A}"/>
                  </a:ext>
                </a:extLst>
              </p:cNvPr>
              <p:cNvSpPr/>
              <p:nvPr/>
            </p:nvSpPr>
            <p:spPr>
              <a:xfrm>
                <a:off x="3297389" y="2144269"/>
                <a:ext cx="1463040" cy="64008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Growth of Services Provided</a:t>
                </a: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01BBCFEC-D865-68C4-B7C5-C7C383DCCD6C}"/>
                  </a:ext>
                </a:extLst>
              </p:cNvPr>
              <p:cNvSpPr/>
              <p:nvPr/>
            </p:nvSpPr>
            <p:spPr>
              <a:xfrm>
                <a:off x="5014304" y="2144269"/>
                <a:ext cx="1463040" cy="64008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Increased Financial Strength </a:t>
                </a: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C3EC8D5F-8B47-E9C5-B88A-270AEC65B2B8}"/>
                  </a:ext>
                </a:extLst>
              </p:cNvPr>
              <p:cNvSpPr/>
              <p:nvPr/>
            </p:nvSpPr>
            <p:spPr>
              <a:xfrm>
                <a:off x="2426526" y="3071618"/>
                <a:ext cx="1463040" cy="64008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Professional Project Management</a:t>
                </a:r>
              </a:p>
            </p:txBody>
          </p:sp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1449770F-AD56-5295-B82E-A65EFEFEE9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11995" y="4621787"/>
                <a:ext cx="0" cy="228600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283D5D65-F806-4901-FB18-729C41C641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3837" y="4621787"/>
                <a:ext cx="0" cy="228600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BF2EFDC6-8540-BEF4-11E2-EF3FB32356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3173962" y="2371040"/>
                <a:ext cx="0" cy="186538"/>
              </a:xfrm>
              <a:prstGeom prst="straightConnector1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>
                <a:extLst>
                  <a:ext uri="{FF2B5EF4-FFF2-40B4-BE49-F238E27FC236}">
                    <a16:creationId xmlns:a16="http://schemas.microsoft.com/office/drawing/2014/main" id="{A01E53FD-E07F-B5CB-D1CD-51FF3ED47BD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3194341" y="4208478"/>
                <a:ext cx="0" cy="186538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25ACCE0D-5AF8-D764-C027-4AA25AD1FE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14133" y="3709415"/>
                <a:ext cx="0" cy="228600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>
                <a:extLst>
                  <a:ext uri="{FF2B5EF4-FFF2-40B4-BE49-F238E27FC236}">
                    <a16:creationId xmlns:a16="http://schemas.microsoft.com/office/drawing/2014/main" id="{F012FC3A-BCBC-FEDA-723E-FDB6A5EC343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039667" y="3298389"/>
                <a:ext cx="0" cy="186538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>
                <a:extLst>
                  <a:ext uri="{FF2B5EF4-FFF2-40B4-BE49-F238E27FC236}">
                    <a16:creationId xmlns:a16="http://schemas.microsoft.com/office/drawing/2014/main" id="{B5883324-B87B-28B6-D2B2-6873E62718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28909" y="2793061"/>
                <a:ext cx="0" cy="228600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Arrow Connector 136">
                <a:extLst>
                  <a:ext uri="{FF2B5EF4-FFF2-40B4-BE49-F238E27FC236}">
                    <a16:creationId xmlns:a16="http://schemas.microsoft.com/office/drawing/2014/main" id="{6C76FD4E-8187-66AE-04B2-96D54CA452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51158" y="4621787"/>
                <a:ext cx="0" cy="228600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>
                <a:extLst>
                  <a:ext uri="{FF2B5EF4-FFF2-40B4-BE49-F238E27FC236}">
                    <a16:creationId xmlns:a16="http://schemas.microsoft.com/office/drawing/2014/main" id="{1E5935C1-A358-6AA1-CA2D-E2F8A5E0FF8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918699" y="4208478"/>
                <a:ext cx="0" cy="186538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>
                <a:extLst>
                  <a:ext uri="{FF2B5EF4-FFF2-40B4-BE49-F238E27FC236}">
                    <a16:creationId xmlns:a16="http://schemas.microsoft.com/office/drawing/2014/main" id="{7A8B4C27-B8A4-D619-341E-E6843D0D214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878885" y="2371040"/>
                <a:ext cx="0" cy="186538"/>
              </a:xfrm>
              <a:prstGeom prst="straightConnector1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2" name="Title 141">
            <a:extLst>
              <a:ext uri="{FF2B5EF4-FFF2-40B4-BE49-F238E27FC236}">
                <a16:creationId xmlns:a16="http://schemas.microsoft.com/office/drawing/2014/main" id="{9654F1DA-50BF-6994-EA05-C819F4E56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Mapping Example: Global Project Mgt.</a:t>
            </a:r>
          </a:p>
        </p:txBody>
      </p:sp>
    </p:spTree>
    <p:extLst>
      <p:ext uri="{BB962C8B-B14F-4D97-AF65-F5344CB8AC3E}">
        <p14:creationId xmlns:p14="http://schemas.microsoft.com/office/powerpoint/2010/main" val="932926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92D30-E6B7-0452-0B7D-A0BEDF965E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How We Present Ourselves &amp; How We are Perceived by Others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9179E0-2BC0-4939-2A97-CAFE62F4F440}"/>
              </a:ext>
            </a:extLst>
          </p:cNvPr>
          <p:cNvGrpSpPr/>
          <p:nvPr/>
        </p:nvGrpSpPr>
        <p:grpSpPr>
          <a:xfrm>
            <a:off x="617122" y="275392"/>
            <a:ext cx="4737371" cy="513180"/>
            <a:chOff x="846754" y="2930525"/>
            <a:chExt cx="4737371" cy="513180"/>
          </a:xfrm>
        </p:grpSpPr>
        <p:sp>
          <p:nvSpPr>
            <p:cNvPr id="5" name="Flowchart: Off-page Connector 4">
              <a:extLst>
                <a:ext uri="{FF2B5EF4-FFF2-40B4-BE49-F238E27FC236}">
                  <a16:creationId xmlns:a16="http://schemas.microsoft.com/office/drawing/2014/main" id="{3F6FD544-88D3-199E-41D3-AC732B854A00}"/>
                </a:ext>
              </a:extLst>
            </p:cNvPr>
            <p:cNvSpPr/>
            <p:nvPr/>
          </p:nvSpPr>
          <p:spPr bwMode="auto">
            <a:xfrm>
              <a:off x="846754" y="2930525"/>
              <a:ext cx="575929" cy="513180"/>
            </a:xfrm>
            <a:prstGeom prst="flowChartOffpageConnector">
              <a:avLst/>
            </a:prstGeom>
            <a:solidFill>
              <a:schemeClr val="accent5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1B32FC-DB91-6422-5792-A94B039A23E8}"/>
                </a:ext>
              </a:extLst>
            </p:cNvPr>
            <p:cNvSpPr/>
            <p:nvPr/>
          </p:nvSpPr>
          <p:spPr bwMode="auto">
            <a:xfrm>
              <a:off x="1422683" y="2930525"/>
              <a:ext cx="3950737" cy="4105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1525E2-E5BC-74A7-6D76-ABE9BD908C15}"/>
                </a:ext>
              </a:extLst>
            </p:cNvPr>
            <p:cNvSpPr/>
            <p:nvPr/>
          </p:nvSpPr>
          <p:spPr bwMode="auto">
            <a:xfrm>
              <a:off x="5373419" y="2930525"/>
              <a:ext cx="210706" cy="4105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D27EC0-0430-EDDA-2CB7-052AF46B1A8A}"/>
                </a:ext>
              </a:extLst>
            </p:cNvPr>
            <p:cNvSpPr txBox="1"/>
            <p:nvPr/>
          </p:nvSpPr>
          <p:spPr>
            <a:xfrm>
              <a:off x="846754" y="3029071"/>
              <a:ext cx="572452" cy="29072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en-US" sz="188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Black" panose="00000A00000000000000" pitchFamily="2" charset="0"/>
                  <a:cs typeface="Mongolian Baiti" panose="03000500000000000000" pitchFamily="66" charset="0"/>
                </a:rPr>
                <a:t>08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164FCD-772D-D205-8F29-774C076810C7}"/>
                </a:ext>
              </a:extLst>
            </p:cNvPr>
            <p:cNvSpPr txBox="1"/>
            <p:nvPr/>
          </p:nvSpPr>
          <p:spPr>
            <a:xfrm>
              <a:off x="1415729" y="2940917"/>
              <a:ext cx="3964644" cy="383054"/>
            </a:xfrm>
            <a:prstGeom prst="rect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89" dirty="0">
                  <a:latin typeface="+mj-lt"/>
                </a:rPr>
                <a:t>Branding &amp; Mind Mapping</a:t>
              </a:r>
              <a:endParaRPr lang="en-SG" sz="1889" dirty="0"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2B7A37-A343-F894-27C9-D475A0D36F09}"/>
              </a:ext>
            </a:extLst>
          </p:cNvPr>
          <p:cNvGrpSpPr/>
          <p:nvPr/>
        </p:nvGrpSpPr>
        <p:grpSpPr>
          <a:xfrm>
            <a:off x="1350547" y="1156478"/>
            <a:ext cx="9474616" cy="5539740"/>
            <a:chOff x="1350547" y="1156478"/>
            <a:chExt cx="9474616" cy="553974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22F2C7D-D938-1D2E-3873-8D98F5FDB1DB}"/>
                </a:ext>
              </a:extLst>
            </p:cNvPr>
            <p:cNvGrpSpPr/>
            <p:nvPr/>
          </p:nvGrpSpPr>
          <p:grpSpPr>
            <a:xfrm>
              <a:off x="1350547" y="1156478"/>
              <a:ext cx="9474616" cy="3291840"/>
              <a:chOff x="1350547" y="1156478"/>
              <a:chExt cx="9474616" cy="329184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6FF1EA0-92A9-CB77-0EC8-E5431DA3EA50}"/>
                  </a:ext>
                </a:extLst>
              </p:cNvPr>
              <p:cNvGrpSpPr/>
              <p:nvPr/>
            </p:nvGrpSpPr>
            <p:grpSpPr>
              <a:xfrm>
                <a:off x="1350547" y="1156478"/>
                <a:ext cx="4572000" cy="3291840"/>
                <a:chOff x="1350547" y="1156478"/>
                <a:chExt cx="4572000" cy="3291840"/>
              </a:xfrm>
            </p:grpSpPr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CAAC4DE0-9482-F3E3-EC6C-2018C498FCFD}"/>
                    </a:ext>
                  </a:extLst>
                </p:cNvPr>
                <p:cNvSpPr/>
                <p:nvPr/>
              </p:nvSpPr>
              <p:spPr>
                <a:xfrm>
                  <a:off x="1350547" y="1156478"/>
                  <a:ext cx="4572000" cy="4572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i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Branding Matrix</a:t>
                  </a: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F91717FF-C27C-2BBE-947B-20F896E95E62}"/>
                    </a:ext>
                  </a:extLst>
                </p:cNvPr>
                <p:cNvSpPr/>
                <p:nvPr/>
              </p:nvSpPr>
              <p:spPr>
                <a:xfrm>
                  <a:off x="1350547" y="1613678"/>
                  <a:ext cx="4572000" cy="283464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Aligns Core Brand with Values and Culture Internally and Externally.</a:t>
                  </a: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What’s the organization’s personality and how does it express itself.</a:t>
                  </a: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What do relationships and market position look like to others.</a:t>
                  </a: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The competencies in the organization with the offered value proposition.</a:t>
                  </a: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endParaRPr lang="en-US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39FCC58-7855-5589-BA7C-12AEF09C56F2}"/>
                  </a:ext>
                </a:extLst>
              </p:cNvPr>
              <p:cNvGrpSpPr/>
              <p:nvPr/>
            </p:nvGrpSpPr>
            <p:grpSpPr>
              <a:xfrm>
                <a:off x="6253163" y="1156478"/>
                <a:ext cx="4572000" cy="3291840"/>
                <a:chOff x="6253163" y="1156478"/>
                <a:chExt cx="4572000" cy="3291840"/>
              </a:xfrm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BD6E4F55-09B6-BF12-DEDE-369DB30697C2}"/>
                    </a:ext>
                  </a:extLst>
                </p:cNvPr>
                <p:cNvSpPr/>
                <p:nvPr/>
              </p:nvSpPr>
              <p:spPr>
                <a:xfrm>
                  <a:off x="6253163" y="1156478"/>
                  <a:ext cx="4572000" cy="4572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i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Mind Mapping</a:t>
                  </a: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68AA0AA6-792E-0DA0-3968-4E8E110EF4FC}"/>
                    </a:ext>
                  </a:extLst>
                </p:cNvPr>
                <p:cNvSpPr/>
                <p:nvPr/>
              </p:nvSpPr>
              <p:spPr>
                <a:xfrm>
                  <a:off x="6253163" y="1613678"/>
                  <a:ext cx="4572000" cy="283464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What does an organization want to be in the hearts and minds of people.</a:t>
                  </a: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How does the organization see itself and how does it present externally?</a:t>
                  </a: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Mapping can go as deep as needed.</a:t>
                  </a: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endParaRPr lang="en-US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endParaRPr lang="en-US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14" name="Picture 13" descr="A blue and white cloud with text&#10;&#10;Description automatically generated">
              <a:extLst>
                <a:ext uri="{FF2B5EF4-FFF2-40B4-BE49-F238E27FC236}">
                  <a16:creationId xmlns:a16="http://schemas.microsoft.com/office/drawing/2014/main" id="{AFBAD384-966E-E421-7DA3-491506B91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4708" y="4448318"/>
              <a:ext cx="2943678" cy="2247900"/>
            </a:xfrm>
            <a:prstGeom prst="rect">
              <a:avLst/>
            </a:prstGeom>
          </p:spPr>
        </p:pic>
        <p:pic>
          <p:nvPicPr>
            <p:cNvPr id="18" name="Picture 17" descr="A couple of heads with brain and heart&#10;&#10;Description automatically generated">
              <a:extLst>
                <a:ext uri="{FF2B5EF4-FFF2-40B4-BE49-F238E27FC236}">
                  <a16:creationId xmlns:a16="http://schemas.microsoft.com/office/drawing/2014/main" id="{6F0248AF-9B1A-51E2-97BF-713DDF532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2972" y="4777030"/>
              <a:ext cx="2552381" cy="15904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5825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64CC-703E-86C9-5997-653982D3B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Branding Matrix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FCAF8-C44F-03B8-FEEF-148B9F9CC4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How Does the Organization or Team Align Internally &amp; Externally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4034CCF-B4BC-C292-C53B-848F47C908D9}"/>
              </a:ext>
            </a:extLst>
          </p:cNvPr>
          <p:cNvGrpSpPr/>
          <p:nvPr/>
        </p:nvGrpSpPr>
        <p:grpSpPr>
          <a:xfrm>
            <a:off x="1698592" y="1198562"/>
            <a:ext cx="8620096" cy="5462074"/>
            <a:chOff x="1507014" y="1071551"/>
            <a:chExt cx="8620096" cy="546207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C6A7A5-61FB-A7F5-2D14-854B72A37D3F}"/>
                </a:ext>
              </a:extLst>
            </p:cNvPr>
            <p:cNvSpPr txBox="1"/>
            <p:nvPr/>
          </p:nvSpPr>
          <p:spPr>
            <a:xfrm>
              <a:off x="8298310" y="4412432"/>
              <a:ext cx="1828800" cy="1554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u="sng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Usage</a:t>
              </a:r>
            </a:p>
            <a:p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Internal &amp; external communications about how the organization defines itself and how it functions; also helps drive what’s being established at the core.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E8B91CF-126D-E09F-522B-60AD4C940661}"/>
                </a:ext>
              </a:extLst>
            </p:cNvPr>
            <p:cNvSpPr/>
            <p:nvPr/>
          </p:nvSpPr>
          <p:spPr>
            <a:xfrm>
              <a:off x="2035121" y="1462639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Value Proposition</a:t>
              </a:r>
              <a:endParaRPr lang="en-US" sz="667" dirty="0">
                <a:solidFill>
                  <a:schemeClr val="tx1"/>
                </a:solidFill>
              </a:endParaRPr>
            </a:p>
            <a:p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 problem is being solved &amp; how?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2F81A6-03CA-D049-BCFF-6579A3ABE78C}"/>
                </a:ext>
              </a:extLst>
            </p:cNvPr>
            <p:cNvSpPr/>
            <p:nvPr/>
          </p:nvSpPr>
          <p:spPr>
            <a:xfrm>
              <a:off x="2035121" y="3061587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Expression</a:t>
              </a:r>
              <a:endParaRPr lang="en-US" sz="667" dirty="0">
                <a:solidFill>
                  <a:schemeClr val="tx1"/>
                </a:solidFill>
              </a:endParaRPr>
            </a:p>
            <a:p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 way an organization communicates and expresses itself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BBD4EC-7546-1DB7-9B9F-437518CCA376}"/>
                </a:ext>
              </a:extLst>
            </p:cNvPr>
            <p:cNvSpPr/>
            <p:nvPr/>
          </p:nvSpPr>
          <p:spPr>
            <a:xfrm>
              <a:off x="2035121" y="4656426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Vision &amp; Mission</a:t>
              </a:r>
              <a:endParaRPr lang="en-US" sz="667" dirty="0">
                <a:solidFill>
                  <a:schemeClr val="tx1"/>
                </a:solidFill>
              </a:endParaRPr>
            </a:p>
            <a:p>
              <a:r>
                <a:rPr lang="en-US" sz="1400" b="1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Vision: </a:t>
              </a: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How does the organization or team accomplish objectives</a:t>
              </a:r>
            </a:p>
            <a:p>
              <a:r>
                <a:rPr lang="en-US" sz="1400" b="1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Mission: </a:t>
              </a: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 is the core function of the organization or team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86F741-48C6-1B31-4975-EFB10CADE1B2}"/>
                </a:ext>
              </a:extLst>
            </p:cNvPr>
            <p:cNvSpPr/>
            <p:nvPr/>
          </p:nvSpPr>
          <p:spPr>
            <a:xfrm>
              <a:off x="4085052" y="1462639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Relationships</a:t>
              </a:r>
              <a:endParaRPr lang="en-US" sz="667" dirty="0">
                <a:solidFill>
                  <a:schemeClr val="tx1"/>
                </a:solidFill>
              </a:endParaRPr>
            </a:p>
            <a:p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 nature of relationships with key stakeholders.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B6375A-6167-D55C-BFB7-7803182F0CD2}"/>
                </a:ext>
              </a:extLst>
            </p:cNvPr>
            <p:cNvSpPr/>
            <p:nvPr/>
          </p:nvSpPr>
          <p:spPr>
            <a:xfrm>
              <a:off x="4085052" y="3061587"/>
              <a:ext cx="2057400" cy="1600200"/>
            </a:xfrm>
            <a:prstGeom prst="rect">
              <a:avLst/>
            </a:prstGeom>
            <a:solidFill>
              <a:srgbClr val="6CABF8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Brand Core</a:t>
              </a:r>
            </a:p>
            <a:p>
              <a:endParaRPr lang="en-US" sz="667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What’s the promise and what are the core values that sum up what the brand stands for?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3423933-7448-6AE7-505E-6DE1180E265B}"/>
                </a:ext>
              </a:extLst>
            </p:cNvPr>
            <p:cNvSpPr/>
            <p:nvPr/>
          </p:nvSpPr>
          <p:spPr>
            <a:xfrm>
              <a:off x="4085052" y="4656426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  <a:endParaRPr lang="en-US" sz="667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 are the organization’s or team’s attitude and how do they work &amp; behave?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C2F299-21D8-567B-10E3-4BB7F2D9E682}"/>
                </a:ext>
              </a:extLst>
            </p:cNvPr>
            <p:cNvSpPr/>
            <p:nvPr/>
          </p:nvSpPr>
          <p:spPr>
            <a:xfrm>
              <a:off x="6143608" y="4656426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Competences</a:t>
              </a:r>
              <a:endParaRPr lang="en-US" sz="667" dirty="0">
                <a:solidFill>
                  <a:schemeClr val="tx1"/>
                </a:solidFill>
              </a:endParaRPr>
            </a:p>
            <a:p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 the organization or team are good at, and what makes them better than most?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0D6C35-126F-0D65-1213-33AA0357E5B2}"/>
                </a:ext>
              </a:extLst>
            </p:cNvPr>
            <p:cNvSpPr/>
            <p:nvPr/>
          </p:nvSpPr>
          <p:spPr>
            <a:xfrm>
              <a:off x="6143608" y="1462639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Position</a:t>
              </a:r>
              <a:endParaRPr lang="en-US" sz="667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 market position and what’s in the hearts &amp; minds of key stakeholders?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142DF42-1FCD-89EE-DE40-C11701DA8C66}"/>
                </a:ext>
              </a:extLst>
            </p:cNvPr>
            <p:cNvSpPr/>
            <p:nvPr/>
          </p:nvSpPr>
          <p:spPr>
            <a:xfrm>
              <a:off x="6143608" y="3061587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Personality</a:t>
              </a:r>
              <a:endParaRPr lang="en-US" sz="667" dirty="0">
                <a:solidFill>
                  <a:schemeClr val="tx1"/>
                </a:solidFill>
              </a:endParaRPr>
            </a:p>
            <a:p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 combination of human characteristics or qualities forms the character?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3B49F5-176A-4094-8D47-FCD8408C7531}"/>
                </a:ext>
              </a:extLst>
            </p:cNvPr>
            <p:cNvSpPr txBox="1"/>
            <p:nvPr/>
          </p:nvSpPr>
          <p:spPr>
            <a:xfrm rot="16200000">
              <a:off x="1195115" y="1567222"/>
              <a:ext cx="1097280" cy="274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EXTERNAL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217B91-4963-E2B9-4962-0E368B4CDC77}"/>
                </a:ext>
              </a:extLst>
            </p:cNvPr>
            <p:cNvSpPr txBox="1"/>
            <p:nvPr/>
          </p:nvSpPr>
          <p:spPr>
            <a:xfrm rot="16200000">
              <a:off x="1195115" y="5428074"/>
              <a:ext cx="1097280" cy="274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INTERNAL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97B0B3-52D4-DE27-17E1-1EFEA63C7897}"/>
                </a:ext>
              </a:extLst>
            </p:cNvPr>
            <p:cNvSpPr txBox="1"/>
            <p:nvPr/>
          </p:nvSpPr>
          <p:spPr>
            <a:xfrm rot="16200000">
              <a:off x="729774" y="3724527"/>
              <a:ext cx="1828800" cy="274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EXTERNAL / INTERNAL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F79B6D9-B43C-2CA9-DE46-4292C650A4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2317" y="4340701"/>
              <a:ext cx="2421607" cy="2016962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69FCE7B-964F-DC6E-056F-76A6F345D7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8062" y="1365711"/>
              <a:ext cx="2743200" cy="2194560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4A2FA5F-B4DA-0009-672B-FA44BD109F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32317" y="1397336"/>
              <a:ext cx="2421607" cy="1952099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C53523E-5E31-D250-B3B3-BBDB868B7B52}"/>
                </a:ext>
              </a:extLst>
            </p:cNvPr>
            <p:cNvCxnSpPr>
              <a:cxnSpLocks/>
            </p:cNvCxnSpPr>
            <p:nvPr/>
          </p:nvCxnSpPr>
          <p:spPr>
            <a:xfrm>
              <a:off x="5794085" y="4340703"/>
              <a:ext cx="2527177" cy="2002946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22BE890-0C58-EBDE-493E-BD54DFA43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7450" y="3981940"/>
              <a:ext cx="2468880" cy="0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6F6FA0C-AB05-D7E2-276A-6278070FFD3A}"/>
                </a:ext>
              </a:extLst>
            </p:cNvPr>
            <p:cNvCxnSpPr>
              <a:cxnSpLocks/>
            </p:cNvCxnSpPr>
            <p:nvPr/>
          </p:nvCxnSpPr>
          <p:spPr>
            <a:xfrm>
              <a:off x="5940359" y="3981940"/>
              <a:ext cx="2468880" cy="0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78698E-CF0D-1553-42B4-6CFBC9947E30}"/>
                </a:ext>
              </a:extLst>
            </p:cNvPr>
            <p:cNvSpPr txBox="1"/>
            <p:nvPr/>
          </p:nvSpPr>
          <p:spPr>
            <a:xfrm>
              <a:off x="8331762" y="1183867"/>
              <a:ext cx="8254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14D0E9-A891-C972-341B-210B3611E65C}"/>
                </a:ext>
              </a:extLst>
            </p:cNvPr>
            <p:cNvSpPr txBox="1"/>
            <p:nvPr/>
          </p:nvSpPr>
          <p:spPr>
            <a:xfrm>
              <a:off x="8331762" y="6256626"/>
              <a:ext cx="11036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COMPETITION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0FC172-9D33-23FE-404C-7D2B708865FE}"/>
                </a:ext>
              </a:extLst>
            </p:cNvPr>
            <p:cNvSpPr txBox="1"/>
            <p:nvPr/>
          </p:nvSpPr>
          <p:spPr>
            <a:xfrm>
              <a:off x="4649508" y="1071551"/>
              <a:ext cx="10636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INTERACTION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9117390-B8AE-752E-0784-9B38BDF321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9612" y="1322366"/>
              <a:ext cx="0" cy="2106634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0E30423-5292-5507-E655-3C2AD561A8FD}"/>
                </a:ext>
              </a:extLst>
            </p:cNvPr>
            <p:cNvCxnSpPr>
              <a:cxnSpLocks/>
            </p:cNvCxnSpPr>
            <p:nvPr/>
          </p:nvCxnSpPr>
          <p:spPr>
            <a:xfrm>
              <a:off x="5089612" y="4340701"/>
              <a:ext cx="0" cy="2103231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091A0BC-9090-2044-FA29-30827815B38C}"/>
                </a:ext>
              </a:extLst>
            </p:cNvPr>
            <p:cNvSpPr txBox="1"/>
            <p:nvPr/>
          </p:nvSpPr>
          <p:spPr>
            <a:xfrm>
              <a:off x="8298310" y="1565399"/>
              <a:ext cx="1828800" cy="1645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u="sng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Alignment</a:t>
              </a:r>
            </a:p>
            <a:p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There needs to be clear alignment on the diagonal paths (Strategy &amp; Competition), the vertical path (Interaction), and the horizontal path (communications).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8B593DB-92A0-2445-2ECC-8CD28894801C}"/>
                </a:ext>
              </a:extLst>
            </p:cNvPr>
            <p:cNvSpPr txBox="1"/>
            <p:nvPr/>
          </p:nvSpPr>
          <p:spPr>
            <a:xfrm>
              <a:off x="8409239" y="3841487"/>
              <a:ext cx="14410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COMMUNICATIONS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1400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ED17457-6BA5-667D-BFB9-4525535F51E1}"/>
              </a:ext>
            </a:extLst>
          </p:cNvPr>
          <p:cNvGrpSpPr/>
          <p:nvPr/>
        </p:nvGrpSpPr>
        <p:grpSpPr>
          <a:xfrm>
            <a:off x="5586484" y="0"/>
            <a:ext cx="6605514" cy="6858000"/>
            <a:chOff x="4349261" y="0"/>
            <a:chExt cx="7842738" cy="6858000"/>
          </a:xfrm>
          <a:solidFill>
            <a:schemeClr val="tx2">
              <a:lumMod val="25000"/>
              <a:lumOff val="75000"/>
            </a:schemeClr>
          </a:solidFill>
        </p:grpSpPr>
        <p:sp>
          <p:nvSpPr>
            <p:cNvPr id="3" name="Right Triangle 2">
              <a:extLst>
                <a:ext uri="{FF2B5EF4-FFF2-40B4-BE49-F238E27FC236}">
                  <a16:creationId xmlns:a16="http://schemas.microsoft.com/office/drawing/2014/main" id="{A68CF372-E782-6E1D-4E58-F155930B7D00}"/>
                </a:ext>
              </a:extLst>
            </p:cNvPr>
            <p:cNvSpPr/>
            <p:nvPr/>
          </p:nvSpPr>
          <p:spPr>
            <a:xfrm flipH="1">
              <a:off x="4349261" y="0"/>
              <a:ext cx="6860344" cy="68580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2F9FEF5E-3A4C-1EC4-81D8-C582350C1CED}"/>
                </a:ext>
              </a:extLst>
            </p:cNvPr>
            <p:cNvSpPr/>
            <p:nvPr/>
          </p:nvSpPr>
          <p:spPr>
            <a:xfrm rot="10800000" flipH="1">
              <a:off x="11209605" y="0"/>
              <a:ext cx="982394" cy="99880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AE6A0950-28CF-5C0A-681C-C959312A66E8}"/>
              </a:ext>
            </a:extLst>
          </p:cNvPr>
          <p:cNvSpPr/>
          <p:nvPr/>
        </p:nvSpPr>
        <p:spPr>
          <a:xfrm flipH="1">
            <a:off x="6482687" y="0"/>
            <a:ext cx="5709312" cy="6858000"/>
          </a:xfrm>
          <a:prstGeom prst="rtTriangl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9B309F-BAE9-1B0C-7BC8-A1FBA6FFD2AA}"/>
              </a:ext>
            </a:extLst>
          </p:cNvPr>
          <p:cNvSpPr/>
          <p:nvPr/>
        </p:nvSpPr>
        <p:spPr>
          <a:xfrm>
            <a:off x="8732741" y="3936325"/>
            <a:ext cx="317452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/>
                <a:solidFill>
                  <a:schemeClr val="bg1">
                    <a:lumMod val="95000"/>
                  </a:schemeClr>
                </a:solidFill>
              </a:rPr>
              <a:t>What is</a:t>
            </a:r>
          </a:p>
          <a:p>
            <a:pPr algn="ctr"/>
            <a:r>
              <a:rPr lang="en-US" sz="6000" b="1" dirty="0">
                <a:ln/>
                <a:solidFill>
                  <a:schemeClr val="bg1">
                    <a:lumMod val="95000"/>
                  </a:schemeClr>
                </a:solidFill>
              </a:rPr>
              <a:t>Strategy?</a:t>
            </a:r>
          </a:p>
        </p:txBody>
      </p:sp>
    </p:spTree>
    <p:extLst>
      <p:ext uri="{BB962C8B-B14F-4D97-AF65-F5344CB8AC3E}">
        <p14:creationId xmlns:p14="http://schemas.microsoft.com/office/powerpoint/2010/main" val="2380852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97A28-2F89-37F2-9E31-302DA0B13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Hearts &amp; Minds of Others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0025E6-F46F-8EAC-93E1-16A5BC18D5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Example: Clarity Execution</a:t>
            </a:r>
          </a:p>
        </p:txBody>
      </p: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9502D1E5-DD55-3685-984B-70258D731E37}"/>
              </a:ext>
            </a:extLst>
          </p:cNvPr>
          <p:cNvGrpSpPr/>
          <p:nvPr/>
        </p:nvGrpSpPr>
        <p:grpSpPr>
          <a:xfrm>
            <a:off x="335316" y="720312"/>
            <a:ext cx="11653153" cy="5020580"/>
            <a:chOff x="106716" y="834612"/>
            <a:chExt cx="11653153" cy="502058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7C3FBA2-2B95-4400-1633-EC47C5B16C96}"/>
                </a:ext>
              </a:extLst>
            </p:cNvPr>
            <p:cNvGrpSpPr/>
            <p:nvPr/>
          </p:nvGrpSpPr>
          <p:grpSpPr>
            <a:xfrm>
              <a:off x="4452732" y="3152957"/>
              <a:ext cx="2468880" cy="914400"/>
              <a:chOff x="4785710" y="2971800"/>
              <a:chExt cx="2468880" cy="91440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39457960-1611-3F85-193D-36D6EF2C50B5}"/>
                  </a:ext>
                </a:extLst>
              </p:cNvPr>
              <p:cNvSpPr/>
              <p:nvPr/>
            </p:nvSpPr>
            <p:spPr>
              <a:xfrm>
                <a:off x="4785710" y="2971800"/>
                <a:ext cx="2468880" cy="914400"/>
              </a:xfrm>
              <a:prstGeom prst="roundRect">
                <a:avLst/>
              </a:prstGeom>
              <a:noFill/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 descr="A black and blue logo&#10;&#10;Description automatically generated">
                <a:extLst>
                  <a:ext uri="{FF2B5EF4-FFF2-40B4-BE49-F238E27FC236}">
                    <a16:creationId xmlns:a16="http://schemas.microsoft.com/office/drawing/2014/main" id="{0E33F70A-1733-9306-DEB9-83D8B8DF21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2234" y="3108960"/>
                <a:ext cx="2035833" cy="640080"/>
              </a:xfrm>
              <a:prstGeom prst="rect">
                <a:avLst/>
              </a:prstGeom>
            </p:spPr>
          </p:pic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F45A236-C8BB-7A98-CFAD-AA603B504B27}"/>
                </a:ext>
              </a:extLst>
            </p:cNvPr>
            <p:cNvSpPr/>
            <p:nvPr/>
          </p:nvSpPr>
          <p:spPr>
            <a:xfrm>
              <a:off x="6626760" y="2123849"/>
              <a:ext cx="1554480" cy="64008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Educator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3A6AD11-DD6C-3FFB-5E4A-AD3608340BAD}"/>
                </a:ext>
              </a:extLst>
            </p:cNvPr>
            <p:cNvSpPr/>
            <p:nvPr/>
          </p:nvSpPr>
          <p:spPr>
            <a:xfrm>
              <a:off x="3287296" y="2141197"/>
              <a:ext cx="1554480" cy="64008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Customers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F9B448C-B962-12AF-89E0-4E3271196EF5}"/>
                </a:ext>
              </a:extLst>
            </p:cNvPr>
            <p:cNvSpPr/>
            <p:nvPr/>
          </p:nvSpPr>
          <p:spPr>
            <a:xfrm>
              <a:off x="3366366" y="4500285"/>
              <a:ext cx="1554480" cy="64008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 Management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3E80C2C-3997-5E63-9674-A42961FD7C6D}"/>
                </a:ext>
              </a:extLst>
            </p:cNvPr>
            <p:cNvSpPr/>
            <p:nvPr/>
          </p:nvSpPr>
          <p:spPr>
            <a:xfrm>
              <a:off x="6626760" y="4445727"/>
              <a:ext cx="1554480" cy="64008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Strategy Management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0628159-26B9-8B54-5204-D994133C9F93}"/>
                </a:ext>
              </a:extLst>
            </p:cNvPr>
            <p:cNvSpPr/>
            <p:nvPr/>
          </p:nvSpPr>
          <p:spPr>
            <a:xfrm>
              <a:off x="7678320" y="1474933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Guest Speaker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C606BD9-9249-A178-3822-3A9EC9FF87E4}"/>
                </a:ext>
              </a:extLst>
            </p:cNvPr>
            <p:cNvSpPr/>
            <p:nvPr/>
          </p:nvSpPr>
          <p:spPr>
            <a:xfrm>
              <a:off x="8347730" y="2215289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Courses / Programs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5C6B201-5FC5-7D97-17CE-375064506B1F}"/>
                </a:ext>
              </a:extLst>
            </p:cNvPr>
            <p:cNvSpPr/>
            <p:nvPr/>
          </p:nvSpPr>
          <p:spPr>
            <a:xfrm>
              <a:off x="7678320" y="2955645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Mentor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59B4788-AC43-239C-2E56-C36F3E372B35}"/>
                </a:ext>
              </a:extLst>
            </p:cNvPr>
            <p:cNvSpPr/>
            <p:nvPr/>
          </p:nvSpPr>
          <p:spPr>
            <a:xfrm>
              <a:off x="8181240" y="3801782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Portfolio Management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80D7625-2712-83AD-F9DD-C040DC94AF61}"/>
                </a:ext>
              </a:extLst>
            </p:cNvPr>
            <p:cNvSpPr/>
            <p:nvPr/>
          </p:nvSpPr>
          <p:spPr>
            <a:xfrm>
              <a:off x="8347730" y="4537167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Business Planning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057B2A4-D6F2-C40D-36CE-CCE7556FE438}"/>
                </a:ext>
              </a:extLst>
            </p:cNvPr>
            <p:cNvSpPr/>
            <p:nvPr/>
          </p:nvSpPr>
          <p:spPr>
            <a:xfrm>
              <a:off x="8181240" y="5310051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Strategic Planning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758CA9A-E137-DEF1-9E6F-F6760FBFFED2}"/>
                </a:ext>
              </a:extLst>
            </p:cNvPr>
            <p:cNvSpPr/>
            <p:nvPr/>
          </p:nvSpPr>
          <p:spPr>
            <a:xfrm>
              <a:off x="6901080" y="5327108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Strategy Execution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5CA0EED-CE06-873F-2A45-8CB2F72C4F8D}"/>
                </a:ext>
              </a:extLst>
            </p:cNvPr>
            <p:cNvSpPr/>
            <p:nvPr/>
          </p:nvSpPr>
          <p:spPr>
            <a:xfrm>
              <a:off x="2863445" y="3856340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Team Development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114A5A-4001-9BFD-8183-02BDEDD585F8}"/>
                </a:ext>
              </a:extLst>
            </p:cNvPr>
            <p:cNvSpPr/>
            <p:nvPr/>
          </p:nvSpPr>
          <p:spPr>
            <a:xfrm>
              <a:off x="2194036" y="4591725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Tools &amp; Methods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DCCD299-B118-4942-C272-85EDF02FA2E0}"/>
                </a:ext>
              </a:extLst>
            </p:cNvPr>
            <p:cNvSpPr/>
            <p:nvPr/>
          </p:nvSpPr>
          <p:spPr>
            <a:xfrm>
              <a:off x="2816800" y="5327108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 Leader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D521B14-0CE7-0699-2E26-4993875AC16E}"/>
                </a:ext>
              </a:extLst>
            </p:cNvPr>
            <p:cNvSpPr/>
            <p:nvPr/>
          </p:nvSpPr>
          <p:spPr>
            <a:xfrm>
              <a:off x="2784376" y="1490910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For Profits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60AC44A-DF56-9B07-5D92-804B7EFE6746}"/>
                </a:ext>
              </a:extLst>
            </p:cNvPr>
            <p:cNvSpPr/>
            <p:nvPr/>
          </p:nvSpPr>
          <p:spPr>
            <a:xfrm>
              <a:off x="2114966" y="2233089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Education Providers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671579A-6660-56F1-6217-FA7FF2599AAB}"/>
                </a:ext>
              </a:extLst>
            </p:cNvPr>
            <p:cNvSpPr/>
            <p:nvPr/>
          </p:nvSpPr>
          <p:spPr>
            <a:xfrm>
              <a:off x="2784376" y="2971621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Professional Organizations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9AE6502-0A51-B70E-B996-9906925B0E7E}"/>
                </a:ext>
              </a:extLst>
            </p:cNvPr>
            <p:cNvSpPr/>
            <p:nvPr/>
          </p:nvSpPr>
          <p:spPr>
            <a:xfrm>
              <a:off x="4064536" y="1485938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Nonprofits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68B4648-697C-6AA7-A2AB-C31B3884D55D}"/>
                </a:ext>
              </a:extLst>
            </p:cNvPr>
            <p:cNvGrpSpPr/>
            <p:nvPr/>
          </p:nvGrpSpPr>
          <p:grpSpPr>
            <a:xfrm>
              <a:off x="8291675" y="834612"/>
              <a:ext cx="1497526" cy="261610"/>
              <a:chOff x="9342347" y="1518063"/>
              <a:chExt cx="1497526" cy="26161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9A9EBA4-F5A2-361E-5131-AAEFED95ED45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149752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Careers in Project Mgt.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AF9A879-11B5-FAD9-6733-5D0440F2C5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9590" y="1753795"/>
                <a:ext cx="14630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DDB004A-6EA0-D2A6-DB8A-41C06E1186A8}"/>
                </a:ext>
              </a:extLst>
            </p:cNvPr>
            <p:cNvGrpSpPr/>
            <p:nvPr/>
          </p:nvGrpSpPr>
          <p:grpSpPr>
            <a:xfrm>
              <a:off x="8897763" y="1108365"/>
              <a:ext cx="1963999" cy="261610"/>
              <a:chOff x="9342347" y="1518063"/>
              <a:chExt cx="1963999" cy="261610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49D2AF5-671F-9E4E-30A3-16E255512EDD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196399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Project/Program/Strategy Mgt.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3C895DD-2F90-1B67-D622-2FDFD0E0C6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4226" y="1753795"/>
                <a:ext cx="19202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9087D1F-0FBC-4243-090D-476CBF4AF263}"/>
                </a:ext>
              </a:extLst>
            </p:cNvPr>
            <p:cNvGrpSpPr/>
            <p:nvPr/>
          </p:nvGrpSpPr>
          <p:grpSpPr>
            <a:xfrm>
              <a:off x="8897763" y="1382118"/>
              <a:ext cx="933269" cy="261610"/>
              <a:chOff x="9343852" y="1518063"/>
              <a:chExt cx="933269" cy="261610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49B6579-BCF8-4D78-CC0C-69D151AC62B9}"/>
                  </a:ext>
                </a:extLst>
              </p:cNvPr>
              <p:cNvSpPr txBox="1"/>
              <p:nvPr/>
            </p:nvSpPr>
            <p:spPr>
              <a:xfrm>
                <a:off x="9343852" y="1518063"/>
                <a:ext cx="93326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Product Mgt.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E56D748-A28F-457E-B69F-9FF0AB1A9B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3286" y="1753795"/>
                <a:ext cx="9144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35D535C-D801-8908-CCA3-5AF12C3A95C6}"/>
                </a:ext>
              </a:extLst>
            </p:cNvPr>
            <p:cNvGrpSpPr/>
            <p:nvPr/>
          </p:nvGrpSpPr>
          <p:grpSpPr>
            <a:xfrm>
              <a:off x="8897763" y="1655872"/>
              <a:ext cx="2010487" cy="261610"/>
              <a:chOff x="9342347" y="1518063"/>
              <a:chExt cx="2010487" cy="261610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5D1729A-6901-8D2C-F0BB-912E68705789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201048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Change Mgt. / Changing Culture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149BF53-E3CA-09F8-F115-C9163E65F6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4226" y="1753795"/>
                <a:ext cx="19202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B006932-BBFC-48D1-7E9C-5722C16FDAA1}"/>
                </a:ext>
              </a:extLst>
            </p:cNvPr>
            <p:cNvGrpSpPr/>
            <p:nvPr/>
          </p:nvGrpSpPr>
          <p:grpSpPr>
            <a:xfrm>
              <a:off x="9447851" y="2074356"/>
              <a:ext cx="1963999" cy="261610"/>
              <a:chOff x="9342347" y="1518063"/>
              <a:chExt cx="1963999" cy="261610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F75DF76-8D4C-3145-A18E-25BD56495EB9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196399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Project/Program/Strategy Mgt.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F80D1DF-2275-ECAF-174C-E5A3B725D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09946" y="1753795"/>
                <a:ext cx="18288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E7A9BB3-7652-60C1-EDDC-BAFE6456BF59}"/>
                </a:ext>
              </a:extLst>
            </p:cNvPr>
            <p:cNvGrpSpPr/>
            <p:nvPr/>
          </p:nvGrpSpPr>
          <p:grpSpPr>
            <a:xfrm>
              <a:off x="9478482" y="2390908"/>
              <a:ext cx="1731564" cy="261610"/>
              <a:chOff x="9342347" y="1518063"/>
              <a:chExt cx="1731564" cy="261610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306BF84-2BC9-F7F7-1F2C-815F0FED86F2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173156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8 to 40 Hours Course Work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45CFB18-E4A3-303C-0E37-69BE14D698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85169" y="1753795"/>
                <a:ext cx="164592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33ADD05-8D4E-6330-5193-D171C81CA010}"/>
                </a:ext>
              </a:extLst>
            </p:cNvPr>
            <p:cNvGrpSpPr/>
            <p:nvPr/>
          </p:nvGrpSpPr>
          <p:grpSpPr>
            <a:xfrm>
              <a:off x="8776257" y="2704109"/>
              <a:ext cx="1330814" cy="261610"/>
              <a:chOff x="9342347" y="1518063"/>
              <a:chExt cx="1330814" cy="26161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5AB929E-4811-ED6D-FE0C-DA3DA2636BD5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13308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Individuals &amp; Teams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F37940-EB25-6D9D-0FB9-7023E03738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7674" y="1753795"/>
                <a:ext cx="12801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635C97B-6F4C-D114-2C8C-42C0CA5E1DA4}"/>
                </a:ext>
              </a:extLst>
            </p:cNvPr>
            <p:cNvGrpSpPr/>
            <p:nvPr/>
          </p:nvGrpSpPr>
          <p:grpSpPr>
            <a:xfrm>
              <a:off x="8776257" y="2977863"/>
              <a:ext cx="1374094" cy="261610"/>
              <a:chOff x="9343852" y="1518063"/>
              <a:chExt cx="1374094" cy="261610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809C8CC-8A1D-AF26-1C8F-798A5387B083}"/>
                  </a:ext>
                </a:extLst>
              </p:cNvPr>
              <p:cNvSpPr txBox="1"/>
              <p:nvPr/>
            </p:nvSpPr>
            <p:spPr>
              <a:xfrm>
                <a:off x="9343852" y="1518063"/>
                <a:ext cx="13740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Career Development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2CE08B4-9EAA-BB3B-3C13-C3E9C5BC5C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0819" y="1753795"/>
                <a:ext cx="12801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AD5F771-7575-E8C5-41FC-78D9C1BD7E92}"/>
                </a:ext>
              </a:extLst>
            </p:cNvPr>
            <p:cNvGrpSpPr/>
            <p:nvPr/>
          </p:nvGrpSpPr>
          <p:grpSpPr>
            <a:xfrm>
              <a:off x="8776257" y="3251616"/>
              <a:ext cx="1561646" cy="261610"/>
              <a:chOff x="9342347" y="1518063"/>
              <a:chExt cx="1561646" cy="261610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D8B956D-03EA-DA8B-D180-E254082B42B0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156164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Mid-Level to Sr. Leaders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A3E8A323-A187-83A4-C0D4-B2AE9EE53C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1650" y="1753795"/>
                <a:ext cx="14630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B86C4D6-851B-3A8C-EAD9-75D41C7398E4}"/>
                </a:ext>
              </a:extLst>
            </p:cNvPr>
            <p:cNvGrpSpPr/>
            <p:nvPr/>
          </p:nvGrpSpPr>
          <p:grpSpPr>
            <a:xfrm>
              <a:off x="9363059" y="3567450"/>
              <a:ext cx="1904689" cy="261610"/>
              <a:chOff x="9376576" y="1518063"/>
              <a:chExt cx="1904689" cy="261610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BEBE116-67DB-73D2-138A-4715E107720F}"/>
                  </a:ext>
                </a:extLst>
              </p:cNvPr>
              <p:cNvSpPr txBox="1"/>
              <p:nvPr/>
            </p:nvSpPr>
            <p:spPr>
              <a:xfrm>
                <a:off x="9376576" y="1518063"/>
                <a:ext cx="190468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Project/Program Prioritization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E576903-E88C-32AE-3F2B-A993C597B8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14520" y="1753795"/>
                <a:ext cx="18288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31854B1-45BC-F768-C4CA-AA0B5CBA9A08}"/>
                </a:ext>
              </a:extLst>
            </p:cNvPr>
            <p:cNvGrpSpPr/>
            <p:nvPr/>
          </p:nvGrpSpPr>
          <p:grpSpPr>
            <a:xfrm>
              <a:off x="9363059" y="3802387"/>
              <a:ext cx="1513556" cy="261610"/>
              <a:chOff x="9343852" y="1518063"/>
              <a:chExt cx="1513556" cy="261610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4F2B160-9985-3842-0297-6BE7EE9F2AE2}"/>
                  </a:ext>
                </a:extLst>
              </p:cNvPr>
              <p:cNvSpPr txBox="1"/>
              <p:nvPr/>
            </p:nvSpPr>
            <p:spPr>
              <a:xfrm>
                <a:off x="9343852" y="1518063"/>
                <a:ext cx="151355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Resource Management</a:t>
                </a: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410DFCFB-D05C-712E-63AD-C7555F7462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14830" y="1753795"/>
                <a:ext cx="13716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5016C2F-F6F3-20FF-6151-4062CBFCE081}"/>
                </a:ext>
              </a:extLst>
            </p:cNvPr>
            <p:cNvGrpSpPr/>
            <p:nvPr/>
          </p:nvGrpSpPr>
          <p:grpSpPr>
            <a:xfrm>
              <a:off x="9363059" y="4037323"/>
              <a:ext cx="2396810" cy="261610"/>
              <a:chOff x="9342347" y="1518063"/>
              <a:chExt cx="2396810" cy="261610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85DA611-9374-A9F6-ED09-B50574D89623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239681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Schedules, Cost, Risk, Communications</a:t>
                </a:r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CC4725A-C700-74D5-EE2F-3A1CBFF20E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7752" y="1753795"/>
                <a:ext cx="22860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C2E8E64-8D48-502F-C51F-864429D94DE7}"/>
                </a:ext>
              </a:extLst>
            </p:cNvPr>
            <p:cNvGrpSpPr/>
            <p:nvPr/>
          </p:nvGrpSpPr>
          <p:grpSpPr>
            <a:xfrm>
              <a:off x="9520060" y="4306858"/>
              <a:ext cx="1095172" cy="261610"/>
              <a:chOff x="9376576" y="1518063"/>
              <a:chExt cx="1095172" cy="261610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634CA50-D81F-11BB-D93B-A06FFAA8F2B9}"/>
                  </a:ext>
                </a:extLst>
              </p:cNvPr>
              <p:cNvSpPr txBox="1"/>
              <p:nvPr/>
            </p:nvSpPr>
            <p:spPr>
              <a:xfrm>
                <a:off x="9376576" y="1518063"/>
                <a:ext cx="109517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Market Analysis</a:t>
                </a: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BF6B383-F135-A5D5-D5A8-272ED8C4C3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1242" y="1753795"/>
                <a:ext cx="10058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C9486EA-0CA2-F1B4-5219-4D52AB0A1182}"/>
                </a:ext>
              </a:extLst>
            </p:cNvPr>
            <p:cNvGrpSpPr/>
            <p:nvPr/>
          </p:nvGrpSpPr>
          <p:grpSpPr>
            <a:xfrm>
              <a:off x="9520060" y="4541795"/>
              <a:ext cx="1146468" cy="261610"/>
              <a:chOff x="9343852" y="1518063"/>
              <a:chExt cx="1146468" cy="261610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2553512-9FBB-F86B-47BA-1731A67857C1}"/>
                  </a:ext>
                </a:extLst>
              </p:cNvPr>
              <p:cNvSpPr txBox="1"/>
              <p:nvPr/>
            </p:nvSpPr>
            <p:spPr>
              <a:xfrm>
                <a:off x="9343852" y="1518063"/>
                <a:ext cx="114646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Solution Viability</a:t>
                </a: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24461C06-0FA2-5572-3F08-5C9541B161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14166" y="1753795"/>
                <a:ext cx="10058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8DBA1EB-9EE5-20A7-6F44-DB4EFC0A1F3E}"/>
                </a:ext>
              </a:extLst>
            </p:cNvPr>
            <p:cNvGrpSpPr/>
            <p:nvPr/>
          </p:nvGrpSpPr>
          <p:grpSpPr>
            <a:xfrm>
              <a:off x="9520060" y="4776731"/>
              <a:ext cx="1563248" cy="261610"/>
              <a:chOff x="9342347" y="1518063"/>
              <a:chExt cx="1563248" cy="261610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13D2A87-1136-C317-D170-92FAAB499FFA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156324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Organization Alignment</a:t>
                </a:r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80A5087E-576E-DD93-355B-5CBFD8E36B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38171" y="1753795"/>
                <a:ext cx="13716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44022DCA-F72E-DD6E-6C32-09F21B6305C5}"/>
                </a:ext>
              </a:extLst>
            </p:cNvPr>
            <p:cNvGrpSpPr/>
            <p:nvPr/>
          </p:nvGrpSpPr>
          <p:grpSpPr>
            <a:xfrm>
              <a:off x="9268017" y="5089201"/>
              <a:ext cx="2313454" cy="261610"/>
              <a:chOff x="9367959" y="1518063"/>
              <a:chExt cx="2313454" cy="261610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B9C3618-7486-CA45-F9FE-36AA2A0486DB}"/>
                  </a:ext>
                </a:extLst>
              </p:cNvPr>
              <p:cNvSpPr txBox="1"/>
              <p:nvPr/>
            </p:nvSpPr>
            <p:spPr>
              <a:xfrm>
                <a:off x="9367959" y="1518063"/>
                <a:ext cx="231345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S.W.O.T. Analysis / Identify Initiatives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6538620E-7D24-2BE5-2F14-8B2D7EFE41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7406" y="1753795"/>
                <a:ext cx="21945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0BC4DB2-240F-53E9-912A-BAFEB273942F}"/>
                </a:ext>
              </a:extLst>
            </p:cNvPr>
            <p:cNvGrpSpPr/>
            <p:nvPr/>
          </p:nvGrpSpPr>
          <p:grpSpPr>
            <a:xfrm>
              <a:off x="9268017" y="5341392"/>
              <a:ext cx="1548822" cy="261610"/>
              <a:chOff x="9352484" y="1518063"/>
              <a:chExt cx="1548822" cy="261610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73418BD-E4B0-3989-4CC4-E900C5A0C3F3}"/>
                  </a:ext>
                </a:extLst>
              </p:cNvPr>
              <p:cNvSpPr txBox="1"/>
              <p:nvPr/>
            </p:nvSpPr>
            <p:spPr>
              <a:xfrm>
                <a:off x="9352484" y="1518063"/>
                <a:ext cx="154882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Strategic Road Mapping</a:t>
                </a: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D93516CB-CEC9-83D3-778C-3385621738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5375" y="1753795"/>
                <a:ext cx="14630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AED78B4-1B2F-39C8-E38D-EA2882C68B29}"/>
                </a:ext>
              </a:extLst>
            </p:cNvPr>
            <p:cNvGrpSpPr/>
            <p:nvPr/>
          </p:nvGrpSpPr>
          <p:grpSpPr>
            <a:xfrm>
              <a:off x="9268017" y="5593582"/>
              <a:ext cx="1657826" cy="261610"/>
              <a:chOff x="9359601" y="1466307"/>
              <a:chExt cx="1657826" cy="261610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3FE5490-2988-EF51-6645-1102542C3D4E}"/>
                  </a:ext>
                </a:extLst>
              </p:cNvPr>
              <p:cNvSpPr txBox="1"/>
              <p:nvPr/>
            </p:nvSpPr>
            <p:spPr>
              <a:xfrm>
                <a:off x="9359601" y="1466307"/>
                <a:ext cx="165782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Organization Socialization</a:t>
                </a: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E85EFCC-4BC5-825B-4E57-181C047DEE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6994" y="1702039"/>
                <a:ext cx="14630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4F3DB70F-F0FF-7E68-272F-46AC25B826AB}"/>
                </a:ext>
              </a:extLst>
            </p:cNvPr>
            <p:cNvGrpSpPr/>
            <p:nvPr/>
          </p:nvGrpSpPr>
          <p:grpSpPr>
            <a:xfrm>
              <a:off x="5223114" y="5068127"/>
              <a:ext cx="1540806" cy="261610"/>
              <a:chOff x="9367959" y="1518063"/>
              <a:chExt cx="1540806" cy="261610"/>
            </a:xfrm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46C7BD63-EABA-89E7-B5AF-C580785E9FEB}"/>
                  </a:ext>
                </a:extLst>
              </p:cNvPr>
              <p:cNvSpPr txBox="1"/>
              <p:nvPr/>
            </p:nvSpPr>
            <p:spPr>
              <a:xfrm>
                <a:off x="9367959" y="1518063"/>
                <a:ext cx="154080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&amp; Program Mgt.</a:t>
                </a:r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F04641D2-E1D1-5BA7-B73F-E9CE00E572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2562" y="1753795"/>
                <a:ext cx="13716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65A5A3-7CCB-81FE-03DB-B84D5F1A9392}"/>
                </a:ext>
              </a:extLst>
            </p:cNvPr>
            <p:cNvGrpSpPr/>
            <p:nvPr/>
          </p:nvGrpSpPr>
          <p:grpSpPr>
            <a:xfrm>
              <a:off x="5352956" y="5320318"/>
              <a:ext cx="1410964" cy="261610"/>
              <a:chOff x="9352484" y="1518063"/>
              <a:chExt cx="1410964" cy="261610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156CAED-A28D-3A28-4ED8-42C51964E736}"/>
                  </a:ext>
                </a:extLst>
              </p:cNvPr>
              <p:cNvSpPr txBox="1"/>
              <p:nvPr/>
            </p:nvSpPr>
            <p:spPr>
              <a:xfrm>
                <a:off x="9352484" y="1518063"/>
                <a:ext cx="141096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Change Management</a:t>
                </a:r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8AB645CD-77F6-378F-C660-8F18F8BB05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17886" y="1753795"/>
                <a:ext cx="12801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F011104C-9DF8-2956-8359-2CD0EE8DBE36}"/>
                </a:ext>
              </a:extLst>
            </p:cNvPr>
            <p:cNvGrpSpPr/>
            <p:nvPr/>
          </p:nvGrpSpPr>
          <p:grpSpPr>
            <a:xfrm>
              <a:off x="5593407" y="5572508"/>
              <a:ext cx="1170513" cy="261610"/>
              <a:chOff x="9359601" y="1466307"/>
              <a:chExt cx="1170513" cy="261610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9D40FEED-B541-2C3F-9DA1-F343782EC777}"/>
                  </a:ext>
                </a:extLst>
              </p:cNvPr>
              <p:cNvSpPr txBox="1"/>
              <p:nvPr/>
            </p:nvSpPr>
            <p:spPr>
              <a:xfrm>
                <a:off x="9359601" y="1466307"/>
                <a:ext cx="117051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Stakeholder Mgt.</a:t>
                </a: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81EE2433-863D-63AA-8569-D501E997C2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1937" y="1702039"/>
                <a:ext cx="10058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4D9B3B5A-5D25-C469-5C5F-51C0C025061D}"/>
                </a:ext>
              </a:extLst>
            </p:cNvPr>
            <p:cNvGrpSpPr/>
            <p:nvPr/>
          </p:nvGrpSpPr>
          <p:grpSpPr>
            <a:xfrm>
              <a:off x="741091" y="5220006"/>
              <a:ext cx="2010487" cy="261610"/>
              <a:chOff x="8962523" y="1518063"/>
              <a:chExt cx="2010487" cy="261610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9DBDC20-33E0-1B16-3446-ADA57B5547D7}"/>
                  </a:ext>
                </a:extLst>
              </p:cNvPr>
              <p:cNvSpPr txBox="1"/>
              <p:nvPr/>
            </p:nvSpPr>
            <p:spPr>
              <a:xfrm>
                <a:off x="8962523" y="1518063"/>
                <a:ext cx="201048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Applied Project &amp; Program Mgt.</a:t>
                </a: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4B302F7F-FD25-0168-7A35-AFFC96DE20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21244" y="1753795"/>
                <a:ext cx="18288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83EBE996-8B23-8B8D-8F93-083395E0E863}"/>
                </a:ext>
              </a:extLst>
            </p:cNvPr>
            <p:cNvGrpSpPr/>
            <p:nvPr/>
          </p:nvGrpSpPr>
          <p:grpSpPr>
            <a:xfrm>
              <a:off x="973527" y="5472197"/>
              <a:ext cx="1778051" cy="261610"/>
              <a:chOff x="8955672" y="1518063"/>
              <a:chExt cx="1778051" cy="261610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4E0474F1-D611-19DC-0028-E325C6657C9B}"/>
                  </a:ext>
                </a:extLst>
              </p:cNvPr>
              <p:cNvSpPr txBox="1"/>
              <p:nvPr/>
            </p:nvSpPr>
            <p:spPr>
              <a:xfrm>
                <a:off x="8955672" y="1518063"/>
                <a:ext cx="177805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err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</a:t>
                </a:r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Portfolio Management</a:t>
                </a: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F4870A3A-A95F-0E64-617B-A3703F745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21737" y="1753795"/>
                <a:ext cx="164592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5505D766-1A16-199F-F35B-D23FF67B1D4B}"/>
                </a:ext>
              </a:extLst>
            </p:cNvPr>
            <p:cNvGrpSpPr/>
            <p:nvPr/>
          </p:nvGrpSpPr>
          <p:grpSpPr>
            <a:xfrm>
              <a:off x="106716" y="4333330"/>
              <a:ext cx="2004075" cy="261610"/>
              <a:chOff x="9566365" y="1518063"/>
              <a:chExt cx="2004075" cy="261610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629CBAA0-B0B0-DBEC-2B3C-A72919604CE7}"/>
                  </a:ext>
                </a:extLst>
              </p:cNvPr>
              <p:cNvSpPr txBox="1"/>
              <p:nvPr/>
            </p:nvSpPr>
            <p:spPr>
              <a:xfrm>
                <a:off x="9566365" y="1518063"/>
                <a:ext cx="200407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Repository of Tools &amp; Processes</a:t>
                </a: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93182168-0C20-5655-2CDC-75F50667B5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08282" y="1753795"/>
                <a:ext cx="19202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2455286D-0DAB-67B1-1010-247CA1243BB5}"/>
                </a:ext>
              </a:extLst>
            </p:cNvPr>
            <p:cNvGrpSpPr/>
            <p:nvPr/>
          </p:nvGrpSpPr>
          <p:grpSpPr>
            <a:xfrm>
              <a:off x="749657" y="4559049"/>
              <a:ext cx="1314784" cy="261610"/>
              <a:chOff x="9367873" y="1518063"/>
              <a:chExt cx="1314784" cy="261610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F81265F-0B9B-6580-7F8B-2C1D621BA0CC}"/>
                  </a:ext>
                </a:extLst>
              </p:cNvPr>
              <p:cNvSpPr txBox="1"/>
              <p:nvPr/>
            </p:nvSpPr>
            <p:spPr>
              <a:xfrm>
                <a:off x="9367873" y="1518063"/>
                <a:ext cx="131478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Application of Tools</a:t>
                </a:r>
              </a:p>
            </p:txBody>
          </p: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3FFBC39E-62DC-19DA-445C-8803464E60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85185" y="1753795"/>
                <a:ext cx="12801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533AE5D7-3DCB-B4AF-299A-C869B4787BD2}"/>
                </a:ext>
              </a:extLst>
            </p:cNvPr>
            <p:cNvGrpSpPr/>
            <p:nvPr/>
          </p:nvGrpSpPr>
          <p:grpSpPr>
            <a:xfrm>
              <a:off x="448504" y="4811239"/>
              <a:ext cx="1688283" cy="261610"/>
              <a:chOff x="8609105" y="1466307"/>
              <a:chExt cx="1688283" cy="261610"/>
            </a:xfrm>
          </p:grpSpPr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259D86F1-B159-AFFF-97DA-1E0D9C82505D}"/>
                  </a:ext>
                </a:extLst>
              </p:cNvPr>
              <p:cNvSpPr txBox="1"/>
              <p:nvPr/>
            </p:nvSpPr>
            <p:spPr>
              <a:xfrm>
                <a:off x="8609105" y="1466307"/>
                <a:ext cx="168828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Standard &amp; Agile Methods</a:t>
                </a:r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2FBF63E1-BEA1-A536-94EC-912C998841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6006" y="1702039"/>
                <a:ext cx="155448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78BD0692-472D-D890-BB0A-437925587F69}"/>
                </a:ext>
              </a:extLst>
            </p:cNvPr>
            <p:cNvGrpSpPr/>
            <p:nvPr/>
          </p:nvGrpSpPr>
          <p:grpSpPr>
            <a:xfrm>
              <a:off x="1294651" y="3549309"/>
              <a:ext cx="1372492" cy="261610"/>
              <a:chOff x="9566365" y="1518063"/>
              <a:chExt cx="1372492" cy="261610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F0E015-CD98-AA54-7786-FF33DF44C17A}"/>
                  </a:ext>
                </a:extLst>
              </p:cNvPr>
              <p:cNvSpPr txBox="1"/>
              <p:nvPr/>
            </p:nvSpPr>
            <p:spPr>
              <a:xfrm>
                <a:off x="9566365" y="1518063"/>
                <a:ext cx="137249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Individuals &amp; Groups</a:t>
                </a:r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B261B6B-F51D-1E11-6317-62F747465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2531" y="1753795"/>
                <a:ext cx="12801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4E31B73-7848-95FE-D309-9BC462F276C5}"/>
                </a:ext>
              </a:extLst>
            </p:cNvPr>
            <p:cNvGrpSpPr/>
            <p:nvPr/>
          </p:nvGrpSpPr>
          <p:grpSpPr>
            <a:xfrm>
              <a:off x="1008995" y="3780720"/>
              <a:ext cx="1705916" cy="261610"/>
              <a:chOff x="9100486" y="1518063"/>
              <a:chExt cx="1705916" cy="261610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DEDD769A-B52A-FE98-B748-380BED55DC1D}"/>
                  </a:ext>
                </a:extLst>
              </p:cNvPr>
              <p:cNvSpPr txBox="1"/>
              <p:nvPr/>
            </p:nvSpPr>
            <p:spPr>
              <a:xfrm>
                <a:off x="9100486" y="1518063"/>
                <a:ext cx="170591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PM Organization Structure</a:t>
                </a: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3CDDE135-7418-5010-C52F-BD3591EB58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21924" y="1753795"/>
                <a:ext cx="14630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D96405B-09A1-D2EE-721C-BCB1C23BF19C}"/>
                </a:ext>
              </a:extLst>
            </p:cNvPr>
            <p:cNvGrpSpPr/>
            <p:nvPr/>
          </p:nvGrpSpPr>
          <p:grpSpPr>
            <a:xfrm>
              <a:off x="759348" y="4012132"/>
              <a:ext cx="1935145" cy="261610"/>
              <a:chOff x="8177787" y="1466307"/>
              <a:chExt cx="1935145" cy="261610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ABA888A-4907-E7BD-645A-C15F00336FAB}"/>
                  </a:ext>
                </a:extLst>
              </p:cNvPr>
              <p:cNvSpPr txBox="1"/>
              <p:nvPr/>
            </p:nvSpPr>
            <p:spPr>
              <a:xfrm>
                <a:off x="8177787" y="1466307"/>
                <a:ext cx="19351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Build Sustainable Org &amp; Teams</a:t>
                </a:r>
              </a:p>
            </p:txBody>
          </p: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30823FE-C63B-ABFF-EB7C-654DFBBC2A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76679" y="1702039"/>
                <a:ext cx="17373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8A8FF783-AA9A-5E2A-5BA4-51027EC3BC15}"/>
                </a:ext>
              </a:extLst>
            </p:cNvPr>
            <p:cNvGrpSpPr/>
            <p:nvPr/>
          </p:nvGrpSpPr>
          <p:grpSpPr>
            <a:xfrm>
              <a:off x="1059545" y="2878762"/>
              <a:ext cx="1628972" cy="261610"/>
              <a:chOff x="8962523" y="1518063"/>
              <a:chExt cx="1628972" cy="261610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7E0A458D-E7A1-BFB0-8883-485B0C50D013}"/>
                  </a:ext>
                </a:extLst>
              </p:cNvPr>
              <p:cNvSpPr txBox="1"/>
              <p:nvPr/>
            </p:nvSpPr>
            <p:spPr>
              <a:xfrm>
                <a:off x="8962523" y="1518063"/>
                <a:ext cx="162897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Professional Conferences</a:t>
                </a:r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1ED25E12-01A1-3858-8391-874DBFF974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45489" y="1753795"/>
                <a:ext cx="14630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1D4DA5E5-048A-A2BA-9160-34E42CFB4FF6}"/>
                </a:ext>
              </a:extLst>
            </p:cNvPr>
            <p:cNvGrpSpPr/>
            <p:nvPr/>
          </p:nvGrpSpPr>
          <p:grpSpPr>
            <a:xfrm>
              <a:off x="980998" y="3130953"/>
              <a:ext cx="1707519" cy="261610"/>
              <a:chOff x="8955672" y="1518063"/>
              <a:chExt cx="1707519" cy="261610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51D6070C-5F90-E20D-A056-A975D4FCF647}"/>
                  </a:ext>
                </a:extLst>
              </p:cNvPr>
              <p:cNvSpPr txBox="1"/>
              <p:nvPr/>
            </p:nvSpPr>
            <p:spPr>
              <a:xfrm>
                <a:off x="8955672" y="1518063"/>
                <a:ext cx="170751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Mgt. Organizations</a:t>
                </a:r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AC980D7D-0273-5873-3832-AE46C5BAA4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2191" y="1753795"/>
                <a:ext cx="155448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36E9ECEF-00B1-F6DF-15FE-16D35CA543A8}"/>
                </a:ext>
              </a:extLst>
            </p:cNvPr>
            <p:cNvGrpSpPr/>
            <p:nvPr/>
          </p:nvGrpSpPr>
          <p:grpSpPr>
            <a:xfrm>
              <a:off x="397184" y="2003804"/>
              <a:ext cx="1662635" cy="261610"/>
              <a:chOff x="8893506" y="1543941"/>
              <a:chExt cx="1662635" cy="261610"/>
            </a:xfrm>
          </p:grpSpPr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AECB7B4F-EDAA-3277-828F-4BA81789B78F}"/>
                  </a:ext>
                </a:extLst>
              </p:cNvPr>
              <p:cNvSpPr txBox="1"/>
              <p:nvPr/>
            </p:nvSpPr>
            <p:spPr>
              <a:xfrm>
                <a:off x="8893506" y="1543941"/>
                <a:ext cx="166263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Under &amp; Graduate </a:t>
                </a:r>
                <a:r>
                  <a:rPr lang="en-US" sz="1100" dirty="0" err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Prgms</a:t>
                </a:r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D680461A-AAAA-C728-7CD6-54677091F3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3303" y="1779673"/>
                <a:ext cx="14630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A809677B-718A-45BC-D93B-609EE50736E5}"/>
                </a:ext>
              </a:extLst>
            </p:cNvPr>
            <p:cNvGrpSpPr/>
            <p:nvPr/>
          </p:nvGrpSpPr>
          <p:grpSpPr>
            <a:xfrm>
              <a:off x="352300" y="2462455"/>
              <a:ext cx="1707519" cy="261610"/>
              <a:chOff x="8955672" y="1518063"/>
              <a:chExt cx="1707519" cy="261610"/>
            </a:xfrm>
          </p:grpSpPr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749A1969-2EC7-3C18-67A0-D3F10AE441EB}"/>
                  </a:ext>
                </a:extLst>
              </p:cNvPr>
              <p:cNvSpPr txBox="1"/>
              <p:nvPr/>
            </p:nvSpPr>
            <p:spPr>
              <a:xfrm>
                <a:off x="8955672" y="1518063"/>
                <a:ext cx="170751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Mgt. Organizations</a:t>
                </a:r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83FE4FC6-976D-D07A-B8D0-E64927E0CF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2191" y="1753795"/>
                <a:ext cx="155448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4FE8A018-E954-1016-AA3C-C9A1E0A46B39}"/>
                </a:ext>
              </a:extLst>
            </p:cNvPr>
            <p:cNvGrpSpPr/>
            <p:nvPr/>
          </p:nvGrpSpPr>
          <p:grpSpPr>
            <a:xfrm>
              <a:off x="708167" y="2233129"/>
              <a:ext cx="1351652" cy="261610"/>
              <a:chOff x="8893506" y="1543941"/>
              <a:chExt cx="1351652" cy="261610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E6173820-6A3B-42D9-DF87-A953DD55A790}"/>
                  </a:ext>
                </a:extLst>
              </p:cNvPr>
              <p:cNvSpPr txBox="1"/>
              <p:nvPr/>
            </p:nvSpPr>
            <p:spPr>
              <a:xfrm>
                <a:off x="8893506" y="1543941"/>
                <a:ext cx="135165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H.S. Business </a:t>
                </a:r>
                <a:r>
                  <a:rPr lang="en-US" sz="1100" dirty="0" err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Prgms</a:t>
                </a:r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AD18F752-BC05-61E0-F79A-AF7E16E20F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74972" y="1779673"/>
                <a:ext cx="118872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946EF78C-030C-BB05-2A3F-89956D31CA61}"/>
                </a:ext>
              </a:extLst>
            </p:cNvPr>
            <p:cNvGrpSpPr/>
            <p:nvPr/>
          </p:nvGrpSpPr>
          <p:grpSpPr>
            <a:xfrm>
              <a:off x="1228840" y="1375384"/>
              <a:ext cx="1428596" cy="261610"/>
              <a:chOff x="8962523" y="1518063"/>
              <a:chExt cx="1428596" cy="261610"/>
            </a:xfrm>
          </p:grpSpPr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C5149669-7451-60ED-9663-36BA7C353904}"/>
                  </a:ext>
                </a:extLst>
              </p:cNvPr>
              <p:cNvSpPr txBox="1"/>
              <p:nvPr/>
            </p:nvSpPr>
            <p:spPr>
              <a:xfrm>
                <a:off x="8962523" y="1518063"/>
                <a:ext cx="142859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Contract Assignments</a:t>
                </a:r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20BCFC90-EAF2-B97E-A9A7-B3C207A1F7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6741" y="1753795"/>
                <a:ext cx="12801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84D5620E-2C32-9746-D402-7B51A2A514CE}"/>
                </a:ext>
              </a:extLst>
            </p:cNvPr>
            <p:cNvGrpSpPr/>
            <p:nvPr/>
          </p:nvGrpSpPr>
          <p:grpSpPr>
            <a:xfrm>
              <a:off x="1491732" y="1627575"/>
              <a:ext cx="1165704" cy="261610"/>
              <a:chOff x="8955672" y="1518063"/>
              <a:chExt cx="1165704" cy="261610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1F068B75-370B-A693-6DAB-BFCD664FBE5B}"/>
                  </a:ext>
                </a:extLst>
              </p:cNvPr>
              <p:cNvSpPr txBox="1"/>
              <p:nvPr/>
            </p:nvSpPr>
            <p:spPr>
              <a:xfrm>
                <a:off x="8955672" y="1518063"/>
                <a:ext cx="116570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Remote &amp; Onsite</a:t>
                </a:r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61747A1D-8B46-63FF-F034-3208FB122F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5604" y="1753795"/>
                <a:ext cx="10058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6D435BF-FA6B-430D-F343-9AADB63C2E6A}"/>
                </a:ext>
              </a:extLst>
            </p:cNvPr>
            <p:cNvGrpSpPr/>
            <p:nvPr/>
          </p:nvGrpSpPr>
          <p:grpSpPr>
            <a:xfrm>
              <a:off x="5172864" y="1424081"/>
              <a:ext cx="1208985" cy="261610"/>
              <a:chOff x="8962523" y="1518063"/>
              <a:chExt cx="1208985" cy="261610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FAAADC13-5377-7A3B-39BF-668C9265E0B4}"/>
                  </a:ext>
                </a:extLst>
              </p:cNvPr>
              <p:cNvSpPr txBox="1"/>
              <p:nvPr/>
            </p:nvSpPr>
            <p:spPr>
              <a:xfrm>
                <a:off x="8962523" y="1518063"/>
                <a:ext cx="120898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501c3 / c4 Corps. </a:t>
                </a:r>
              </a:p>
            </p:txBody>
          </p: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90F83D09-ED4B-3234-7434-D426113D85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18375" y="1753795"/>
                <a:ext cx="109728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B63C28AA-260F-8013-E9A0-D2DD813B6064}"/>
                </a:ext>
              </a:extLst>
            </p:cNvPr>
            <p:cNvGrpSpPr/>
            <p:nvPr/>
          </p:nvGrpSpPr>
          <p:grpSpPr>
            <a:xfrm>
              <a:off x="5172864" y="1676272"/>
              <a:ext cx="1128835" cy="261610"/>
              <a:chOff x="8955672" y="1518063"/>
              <a:chExt cx="1128835" cy="261610"/>
            </a:xfrm>
          </p:grpSpPr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F54BF713-D5FD-E7BA-053C-213D026C09FE}"/>
                  </a:ext>
                </a:extLst>
              </p:cNvPr>
              <p:cNvSpPr txBox="1"/>
              <p:nvPr/>
            </p:nvSpPr>
            <p:spPr>
              <a:xfrm>
                <a:off x="8955672" y="1518063"/>
                <a:ext cx="112883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Local &amp; Regional</a:t>
                </a:r>
              </a:p>
            </p:txBody>
          </p: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3022DFD9-BDC2-5943-3149-F725EC147F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17169" y="1753795"/>
                <a:ext cx="10058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FCF8EEFB-BD1A-BAEA-7811-A4EA5077A9CF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H="1" flipV="1">
              <a:off x="4064536" y="2781277"/>
              <a:ext cx="449145" cy="431269"/>
            </a:xfrm>
            <a:prstGeom prst="straightConnector1">
              <a:avLst/>
            </a:prstGeom>
            <a:ln w="5715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C7F4EF46-82CA-7F4F-01BB-47DD23DD6629}"/>
                </a:ext>
              </a:extLst>
            </p:cNvPr>
            <p:cNvCxnSpPr>
              <a:cxnSpLocks/>
              <a:endCxn id="8" idx="2"/>
            </p:cNvCxnSpPr>
            <p:nvPr/>
          </p:nvCxnSpPr>
          <p:spPr>
            <a:xfrm flipV="1">
              <a:off x="6901080" y="2763929"/>
              <a:ext cx="502920" cy="448617"/>
            </a:xfrm>
            <a:prstGeom prst="straightConnector1">
              <a:avLst/>
            </a:prstGeom>
            <a:ln w="5715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21BEB762-1D49-63B2-8580-0F47E178548B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>
              <a:off x="6884179" y="4024352"/>
              <a:ext cx="519821" cy="421375"/>
            </a:xfrm>
            <a:prstGeom prst="straightConnector1">
              <a:avLst/>
            </a:prstGeom>
            <a:ln w="5715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7143D2D8-3E04-3145-30F3-F8AC378DA247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 flipH="1">
              <a:off x="4143606" y="4024352"/>
              <a:ext cx="340633" cy="475933"/>
            </a:xfrm>
            <a:prstGeom prst="straightConnector1">
              <a:avLst/>
            </a:prstGeom>
            <a:ln w="5715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686C852-3A78-39C4-CD07-BB9856F22E08}"/>
                </a:ext>
              </a:extLst>
            </p:cNvPr>
            <p:cNvCxnSpPr>
              <a:stCxn id="9" idx="0"/>
              <a:endCxn id="25" idx="2"/>
            </p:cNvCxnSpPr>
            <p:nvPr/>
          </p:nvCxnSpPr>
          <p:spPr>
            <a:xfrm flipV="1">
              <a:off x="4064536" y="1943138"/>
              <a:ext cx="502920" cy="198059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D2B06BC9-E77C-5BC3-6074-ADEE441D1D81}"/>
                </a:ext>
              </a:extLst>
            </p:cNvPr>
            <p:cNvCxnSpPr>
              <a:cxnSpLocks/>
              <a:stCxn id="9" idx="0"/>
              <a:endCxn id="22" idx="2"/>
            </p:cNvCxnSpPr>
            <p:nvPr/>
          </p:nvCxnSpPr>
          <p:spPr>
            <a:xfrm flipH="1" flipV="1">
              <a:off x="3287296" y="1948110"/>
              <a:ext cx="777240" cy="193087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19AE53F6-D3C7-81C5-D92A-64E929BA7DD8}"/>
                </a:ext>
              </a:extLst>
            </p:cNvPr>
            <p:cNvCxnSpPr>
              <a:cxnSpLocks/>
              <a:stCxn id="9" idx="1"/>
              <a:endCxn id="23" idx="3"/>
            </p:cNvCxnSpPr>
            <p:nvPr/>
          </p:nvCxnSpPr>
          <p:spPr>
            <a:xfrm flipH="1">
              <a:off x="3120806" y="2461237"/>
              <a:ext cx="166490" cy="452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CEB9E493-6F72-6FF8-369C-DED82F8CB921}"/>
                </a:ext>
              </a:extLst>
            </p:cNvPr>
            <p:cNvCxnSpPr>
              <a:cxnSpLocks/>
              <a:endCxn id="24" idx="0"/>
            </p:cNvCxnSpPr>
            <p:nvPr/>
          </p:nvCxnSpPr>
          <p:spPr>
            <a:xfrm flipH="1">
              <a:off x="3287296" y="2739872"/>
              <a:ext cx="64382" cy="231749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027BB2EC-E641-B28A-4EA9-C77E5C7B8D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50939" y="4298933"/>
              <a:ext cx="106335" cy="200527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8273B6FE-CC84-61EB-C11B-EF21CF4EF585}"/>
                </a:ext>
              </a:extLst>
            </p:cNvPr>
            <p:cNvCxnSpPr>
              <a:cxnSpLocks/>
              <a:stCxn id="10" idx="1"/>
              <a:endCxn id="20" idx="3"/>
            </p:cNvCxnSpPr>
            <p:nvPr/>
          </p:nvCxnSpPr>
          <p:spPr>
            <a:xfrm flipH="1">
              <a:off x="3199876" y="4820325"/>
              <a:ext cx="166490" cy="0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E52F6D88-5D9F-AD0E-3C1A-3F62C72986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00185" y="5140365"/>
              <a:ext cx="90212" cy="210446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40C61887-17C7-54F8-D0B2-6A17FD46B3D6}"/>
                </a:ext>
              </a:extLst>
            </p:cNvPr>
            <p:cNvCxnSpPr>
              <a:cxnSpLocks/>
              <a:stCxn id="11" idx="2"/>
              <a:endCxn id="18" idx="0"/>
            </p:cNvCxnSpPr>
            <p:nvPr/>
          </p:nvCxnSpPr>
          <p:spPr>
            <a:xfrm>
              <a:off x="7404000" y="5085807"/>
              <a:ext cx="0" cy="241301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B1006FFD-BB72-CC59-A1F0-BA513CEE9FAA}"/>
                </a:ext>
              </a:extLst>
            </p:cNvPr>
            <p:cNvCxnSpPr>
              <a:cxnSpLocks/>
            </p:cNvCxnSpPr>
            <p:nvPr/>
          </p:nvCxnSpPr>
          <p:spPr>
            <a:xfrm>
              <a:off x="8138464" y="5068127"/>
              <a:ext cx="209266" cy="252191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999D903E-988E-DF96-073A-4669AB38349C}"/>
                </a:ext>
              </a:extLst>
            </p:cNvPr>
            <p:cNvCxnSpPr>
              <a:cxnSpLocks/>
              <a:stCxn id="11" idx="3"/>
              <a:endCxn id="16" idx="1"/>
            </p:cNvCxnSpPr>
            <p:nvPr/>
          </p:nvCxnSpPr>
          <p:spPr>
            <a:xfrm>
              <a:off x="8181240" y="4765767"/>
              <a:ext cx="166490" cy="0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25641E23-C8A9-F7D3-E18A-5273D06C47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7932" y="4273055"/>
              <a:ext cx="95165" cy="210171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FA464856-934F-7153-4517-54C42C884941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H="1" flipV="1">
              <a:off x="8138464" y="2754702"/>
              <a:ext cx="42776" cy="200943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E98B8AC9-00E1-3EE8-45E0-F5F2662909EE}"/>
                </a:ext>
              </a:extLst>
            </p:cNvPr>
            <p:cNvCxnSpPr>
              <a:cxnSpLocks/>
              <a:stCxn id="13" idx="1"/>
              <a:endCxn id="8" idx="3"/>
            </p:cNvCxnSpPr>
            <p:nvPr/>
          </p:nvCxnSpPr>
          <p:spPr>
            <a:xfrm flipH="1">
              <a:off x="8181240" y="2443889"/>
              <a:ext cx="166490" cy="0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E3C46C93-BE40-E56C-E218-C87F72F84A39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flipH="1">
              <a:off x="8147932" y="1932133"/>
              <a:ext cx="33308" cy="208812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44053588-CADD-0CFB-4920-664616AD8F40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V="1">
              <a:off x="8181240" y="1070344"/>
              <a:ext cx="127678" cy="404589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363C1563-D32D-AB8D-0A1F-02600EB394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4160" y="1335283"/>
              <a:ext cx="245102" cy="159558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FFAF0FCE-5998-5511-DA34-EF559902EC90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V="1">
              <a:off x="8684160" y="1616909"/>
              <a:ext cx="226484" cy="86624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649CE1C6-D28E-CD57-95A7-0C3A47C0BC8E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>
              <a:off x="8684160" y="1703533"/>
              <a:ext cx="251460" cy="187352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1369D48A-4E48-9A4D-2FC8-8D842F0A28F1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V="1">
              <a:off x="9353570" y="2296074"/>
              <a:ext cx="203510" cy="147815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5182003B-C3A7-8860-BBF4-BF4473F5BAD9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9353570" y="2443889"/>
              <a:ext cx="203510" cy="191545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E0B76BE8-6C14-1D72-1CA0-FB41DE05E8A2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V="1">
              <a:off x="8684160" y="2950674"/>
              <a:ext cx="139064" cy="233571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255DE117-9F02-BF13-3A77-E29BC179F783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8684160" y="3184245"/>
              <a:ext cx="166490" cy="36182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5193E364-12FB-AEBC-20BA-D1011636789E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8684160" y="3184245"/>
              <a:ext cx="166490" cy="315247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1AC31017-E718-5A9D-8363-6208E667F380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9187080" y="3812694"/>
              <a:ext cx="213923" cy="217688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C911E158-A5DA-2B04-234D-01725314610F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9187080" y="4030382"/>
              <a:ext cx="268245" cy="0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6B5FD37F-CF2D-49CC-6F41-07A36119A16A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9187080" y="4030382"/>
              <a:ext cx="268245" cy="254595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EFAE6133-D36F-8192-4ADD-965D1227FA71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 flipV="1">
              <a:off x="9353570" y="4550418"/>
              <a:ext cx="203510" cy="215349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CB7CAB55-1CFA-0AB7-473D-B779A965D19C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9353570" y="4765767"/>
              <a:ext cx="262314" cy="8623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875B7DC4-0FBD-5510-D11B-155032C8C870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9353570" y="4765767"/>
              <a:ext cx="262314" cy="249038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A27BB342-14B3-DE94-7DDA-1DB294E24F68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V="1">
              <a:off x="9187080" y="5308475"/>
              <a:ext cx="166490" cy="230176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82945809-03D7-7E9E-E16A-9677DFAC555B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9187080" y="5538651"/>
              <a:ext cx="166490" cy="43277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5D1D6590-C118-DAEF-E991-291BCD3AD5A0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9187080" y="5538651"/>
              <a:ext cx="166490" cy="282161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1706E08D-4964-5706-4064-143AF8B6B382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>
              <a:off x="6639368" y="5301231"/>
              <a:ext cx="261712" cy="254477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38A5549C-1F59-17C3-A596-1B4CB0F9693E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>
              <a:off x="6695340" y="5555708"/>
              <a:ext cx="205740" cy="0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BD30CD16-5273-B64E-2270-E50329E7ABF1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 flipV="1">
              <a:off x="6619766" y="5555708"/>
              <a:ext cx="281314" cy="247976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D01B7ACE-4985-7425-C0EE-6BC3B4EA5463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2668359" y="5555708"/>
              <a:ext cx="148441" cy="161640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B6DAD77F-C305-955A-96F5-DE1313345888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>
              <a:off x="2677661" y="5472197"/>
              <a:ext cx="139139" cy="83511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D816D98F-73BD-73E8-6FF2-DFB2F5359403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>
              <a:off x="2078984" y="4794780"/>
              <a:ext cx="115052" cy="25545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CDB2DC07-C6D3-DC9F-2F9A-6B556F6C8952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>
              <a:off x="2064441" y="4559049"/>
              <a:ext cx="129595" cy="261276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8BD45297-0318-1A48-0DDD-5EAA2FE6B438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 flipV="1">
              <a:off x="2017127" y="4820325"/>
              <a:ext cx="176909" cy="226646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FEA71259-F87D-939B-1EFA-7E24CC12B6B3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2604550" y="3780720"/>
              <a:ext cx="258895" cy="304220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6864B3C2-334A-7104-3E61-80CD59F89DDF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2595600" y="4024352"/>
              <a:ext cx="267845" cy="60588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265444FD-34EB-1D71-4885-53D1E0EEFF51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 flipV="1">
              <a:off x="2570780" y="4084940"/>
              <a:ext cx="292665" cy="152400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78E06F80-CEDD-093F-21C5-368E4B84B315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>
              <a:off x="2604550" y="3120429"/>
              <a:ext cx="179826" cy="79792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1EE41DC7-30D1-CFE9-FD39-88DF650048DB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 flipV="1">
              <a:off x="2539900" y="3200221"/>
              <a:ext cx="244476" cy="173035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29A4BCD7-D449-D9EE-1D08-0624D6B1B38B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>
              <a:off x="1943138" y="2239536"/>
              <a:ext cx="171828" cy="222153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73FA0E8F-0A0D-73DB-80FD-B1216A8E9FDB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 flipV="1">
              <a:off x="1911456" y="2461689"/>
              <a:ext cx="203510" cy="10524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D3644D25-978A-7E86-E4AE-7B6F85B71104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 flipV="1">
              <a:off x="1945916" y="2461689"/>
              <a:ext cx="169050" cy="231404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9B3E48F3-FABC-310B-0E15-8F523250179B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2584010" y="1616909"/>
              <a:ext cx="200366" cy="102601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0A48E0A2-0742-135B-FA67-1F5DAADF1779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flipV="1">
              <a:off x="2501269" y="1719510"/>
              <a:ext cx="283107" cy="143797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6C9729C0-758B-B902-F4D5-7D83FDC85F83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 flipV="1">
              <a:off x="5070376" y="1668209"/>
              <a:ext cx="160296" cy="46329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235C41DF-6234-0E9F-FA83-25F2B3456DD0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>
              <a:off x="5070376" y="1714538"/>
              <a:ext cx="160296" cy="205530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161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CE3FFF1-A41B-83AA-7FD5-B1847A4EBDDF}"/>
              </a:ext>
            </a:extLst>
          </p:cNvPr>
          <p:cNvGrpSpPr/>
          <p:nvPr/>
        </p:nvGrpSpPr>
        <p:grpSpPr>
          <a:xfrm>
            <a:off x="1559957" y="1874520"/>
            <a:ext cx="9072086" cy="3108960"/>
            <a:chOff x="185261" y="171270"/>
            <a:chExt cx="9072086" cy="310896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9260868-A3BA-232A-157B-A4ED675E000C}"/>
                </a:ext>
              </a:extLst>
            </p:cNvPr>
            <p:cNvSpPr txBox="1"/>
            <p:nvPr/>
          </p:nvSpPr>
          <p:spPr>
            <a:xfrm>
              <a:off x="185261" y="694699"/>
              <a:ext cx="6632734" cy="132343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39000">
                  <a:schemeClr val="bg1">
                    <a:lumMod val="95000"/>
                  </a:schemeClr>
                </a:gs>
                <a:gs pos="81000">
                  <a:schemeClr val="bg1">
                    <a:lumMod val="95000"/>
                    <a:alpha val="24000"/>
                  </a:schemeClr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effectLst>
              <a:softEdge rad="635000"/>
            </a:effectLst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“The belief in this work comes from the act of doing it.”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8D97BC5-0ACF-4436-C13C-4E85E9173FBC}"/>
                </a:ext>
              </a:extLst>
            </p:cNvPr>
            <p:cNvSpPr/>
            <p:nvPr/>
          </p:nvSpPr>
          <p:spPr>
            <a:xfrm>
              <a:off x="6514147" y="171270"/>
              <a:ext cx="2743200" cy="3108960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4F98F43-64E1-65C4-1159-8EAEA6B78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73" y="3721388"/>
            <a:ext cx="2435524" cy="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18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47B7-273C-E347-23B4-C29719E2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7200" dirty="0"/>
              <a:t>Thank You</a:t>
            </a:r>
          </a:p>
        </p:txBody>
      </p:sp>
      <p:pic>
        <p:nvPicPr>
          <p:cNvPr id="6" name="Content Placeholder 5" descr="A person standing on a crossroad&#10;&#10;Description automatically generated">
            <a:extLst>
              <a:ext uri="{FF2B5EF4-FFF2-40B4-BE49-F238E27FC236}">
                <a16:creationId xmlns:a16="http://schemas.microsoft.com/office/drawing/2014/main" id="{4941E558-6682-CBB9-FCEC-27B67B7B3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25" y="616743"/>
            <a:ext cx="5084763" cy="508476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BE4775-1126-08AB-D429-321AFED78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Gerald Jeffs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clarityexecution.com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www.linkedin.com/in/gerryjeffs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jeffsgerry@gmail.com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925-487-5982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Tracy, CA</a:t>
            </a:r>
          </a:p>
        </p:txBody>
      </p:sp>
      <p:pic>
        <p:nvPicPr>
          <p:cNvPr id="5" name="Picture 4" descr="A logo with blue and black text&#10;&#10;Description automatically generated">
            <a:extLst>
              <a:ext uri="{FF2B5EF4-FFF2-40B4-BE49-F238E27FC236}">
                <a16:creationId xmlns:a16="http://schemas.microsoft.com/office/drawing/2014/main" id="{C541A2F7-AE2E-6220-2A31-75C4A4653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743" y="569298"/>
            <a:ext cx="3905795" cy="13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89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092C846-D4D8-17D6-8DD3-36B8882BB2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How Others Define Strategy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F7D0EB-26DB-9951-3115-F228547B33A4}"/>
              </a:ext>
            </a:extLst>
          </p:cNvPr>
          <p:cNvGrpSpPr/>
          <p:nvPr/>
        </p:nvGrpSpPr>
        <p:grpSpPr>
          <a:xfrm>
            <a:off x="479106" y="1242432"/>
            <a:ext cx="9418320" cy="5170289"/>
            <a:chOff x="401457" y="1578870"/>
            <a:chExt cx="9418320" cy="517028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276C7FC-A025-015F-9D0F-51845590C67E}"/>
                </a:ext>
              </a:extLst>
            </p:cNvPr>
            <p:cNvSpPr txBox="1"/>
            <p:nvPr/>
          </p:nvSpPr>
          <p:spPr>
            <a:xfrm>
              <a:off x="401457" y="1578870"/>
              <a:ext cx="94183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u="sng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Value for Shareholders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600" dirty="0">
                  <a:solidFill>
                    <a:srgbClr val="002060"/>
                  </a:solidFill>
                </a:rPr>
                <a:t>Kaplan, R. S., &amp; Norton, D. P. (2004). Strategy Maps. Harvard Business School Press.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21A56D-51B3-ACC0-A27A-65FA6E9AC6EB}"/>
                </a:ext>
              </a:extLst>
            </p:cNvPr>
            <p:cNvSpPr txBox="1"/>
            <p:nvPr/>
          </p:nvSpPr>
          <p:spPr>
            <a:xfrm>
              <a:off x="401457" y="2348240"/>
              <a:ext cx="94183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u="sng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Competitive Advantage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600" dirty="0">
                  <a:solidFill>
                    <a:srgbClr val="002060"/>
                  </a:solidFill>
                </a:rPr>
                <a:t>Pearce II, J. A., &amp; de Kluyver, C. A. (2015). Strategic Management. Business Expert Press.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BD42DD-14E2-6537-C1F6-FEA29A645D80}"/>
                </a:ext>
              </a:extLst>
            </p:cNvPr>
            <p:cNvSpPr txBox="1"/>
            <p:nvPr/>
          </p:nvSpPr>
          <p:spPr>
            <a:xfrm>
              <a:off x="401457" y="3117610"/>
              <a:ext cx="94183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u="sng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Superior Performance Relative to Competitors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600" dirty="0">
                  <a:solidFill>
                    <a:srgbClr val="002060"/>
                  </a:solidFill>
                </a:rPr>
                <a:t>Rothaermel, F. T. (2017). Strategic Management. McGraw Hill.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5A7456-A0A0-E16A-D0E7-6E20EB537324}"/>
                </a:ext>
              </a:extLst>
            </p:cNvPr>
            <p:cNvSpPr txBox="1"/>
            <p:nvPr/>
          </p:nvSpPr>
          <p:spPr>
            <a:xfrm>
              <a:off x="401457" y="3886980"/>
              <a:ext cx="94183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u="sng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How a Business is Going  to  Compete</a:t>
              </a:r>
            </a:p>
            <a:p>
              <a:r>
                <a:rPr lang="en-US" sz="1600" dirty="0">
                  <a:solidFill>
                    <a:srgbClr val="002060"/>
                  </a:solidFill>
                </a:rPr>
                <a:t>Porter, M. (1980). Competitive Strategy. The Free Press.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457D50-A7EA-8DA0-858D-6AF7A538B63B}"/>
                </a:ext>
              </a:extLst>
            </p:cNvPr>
            <p:cNvSpPr txBox="1"/>
            <p:nvPr/>
          </p:nvSpPr>
          <p:spPr>
            <a:xfrm>
              <a:off x="401457" y="4656350"/>
              <a:ext cx="94183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u="sng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Plan for Achieving Goals and Objectives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en-US" sz="1600" dirty="0">
                  <a:solidFill>
                    <a:srgbClr val="002060"/>
                  </a:solidFill>
                </a:rPr>
                <a:t>Nickols, F. (2008). Strategy, Strategic Management, Strategic Planning, and Strategic Thinking.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880AC0-D454-99FD-14E4-ACDD21108450}"/>
                </a:ext>
              </a:extLst>
            </p:cNvPr>
            <p:cNvSpPr txBox="1"/>
            <p:nvPr/>
          </p:nvSpPr>
          <p:spPr>
            <a:xfrm>
              <a:off x="401457" y="5425720"/>
              <a:ext cx="94183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u="sng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Building Capabilities &amp; Competencies for Differentiation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en-US" sz="1600" dirty="0">
                  <a:solidFill>
                    <a:srgbClr val="002060"/>
                  </a:solidFill>
                </a:rPr>
                <a:t>Gerald Jeffs (2019), Strategy &amp; Project Management Professional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1FCCBF-98EA-1C7A-1E4A-DF57D4C48509}"/>
              </a:ext>
            </a:extLst>
          </p:cNvPr>
          <p:cNvGrpSpPr/>
          <p:nvPr/>
        </p:nvGrpSpPr>
        <p:grpSpPr>
          <a:xfrm>
            <a:off x="9145757" y="1492080"/>
            <a:ext cx="2751827" cy="3200400"/>
            <a:chOff x="9145757" y="1492080"/>
            <a:chExt cx="2751827" cy="32004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3F737D9-965A-6FF2-0399-4CE8B9CDBEAA}"/>
                </a:ext>
              </a:extLst>
            </p:cNvPr>
            <p:cNvSpPr/>
            <p:nvPr/>
          </p:nvSpPr>
          <p:spPr>
            <a:xfrm>
              <a:off x="9145757" y="1492080"/>
              <a:ext cx="2751827" cy="32004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6876E4-56BA-0219-E3FD-E2D999CBA4D1}"/>
                </a:ext>
              </a:extLst>
            </p:cNvPr>
            <p:cNvSpPr txBox="1"/>
            <p:nvPr/>
          </p:nvSpPr>
          <p:spPr>
            <a:xfrm>
              <a:off x="9359660" y="2061229"/>
              <a:ext cx="2324021" cy="20621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cap="small" dirty="0">
                  <a:solidFill>
                    <a:srgbClr val="C00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There is no one right answer, only opinions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C4B40D3-B34A-142F-7381-A01FB6521C47}"/>
              </a:ext>
            </a:extLst>
          </p:cNvPr>
          <p:cNvGrpSpPr/>
          <p:nvPr/>
        </p:nvGrpSpPr>
        <p:grpSpPr>
          <a:xfrm>
            <a:off x="617122" y="275392"/>
            <a:ext cx="4737371" cy="513180"/>
            <a:chOff x="846754" y="2930525"/>
            <a:chExt cx="4737371" cy="513180"/>
          </a:xfrm>
        </p:grpSpPr>
        <p:sp>
          <p:nvSpPr>
            <p:cNvPr id="18" name="Flowchart: Off-page Connector 17">
              <a:extLst>
                <a:ext uri="{FF2B5EF4-FFF2-40B4-BE49-F238E27FC236}">
                  <a16:creationId xmlns:a16="http://schemas.microsoft.com/office/drawing/2014/main" id="{CA50A87F-67C3-FADC-A13C-D34D3D23E71A}"/>
                </a:ext>
              </a:extLst>
            </p:cNvPr>
            <p:cNvSpPr/>
            <p:nvPr/>
          </p:nvSpPr>
          <p:spPr bwMode="auto">
            <a:xfrm>
              <a:off x="846754" y="2930525"/>
              <a:ext cx="575929" cy="513180"/>
            </a:xfrm>
            <a:prstGeom prst="flowChartOffpageConnector">
              <a:avLst/>
            </a:prstGeom>
            <a:solidFill>
              <a:schemeClr val="accent5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A1088A8-7A7C-BA10-EC16-A27FAB6C7ECD}"/>
                </a:ext>
              </a:extLst>
            </p:cNvPr>
            <p:cNvSpPr/>
            <p:nvPr/>
          </p:nvSpPr>
          <p:spPr bwMode="auto">
            <a:xfrm>
              <a:off x="1422683" y="2930525"/>
              <a:ext cx="3950737" cy="4105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BC61E83-95D9-137B-7309-0C47FB38E3BA}"/>
                </a:ext>
              </a:extLst>
            </p:cNvPr>
            <p:cNvSpPr/>
            <p:nvPr/>
          </p:nvSpPr>
          <p:spPr bwMode="auto">
            <a:xfrm>
              <a:off x="5373419" y="2930525"/>
              <a:ext cx="210706" cy="4105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84EE3F-5C51-90C4-F051-72EA32052312}"/>
                </a:ext>
              </a:extLst>
            </p:cNvPr>
            <p:cNvSpPr txBox="1"/>
            <p:nvPr/>
          </p:nvSpPr>
          <p:spPr>
            <a:xfrm>
              <a:off x="846754" y="3029071"/>
              <a:ext cx="572452" cy="29072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en-US" sz="188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Black" panose="00000A00000000000000" pitchFamily="2" charset="0"/>
                  <a:cs typeface="Mongolian Baiti" panose="03000500000000000000" pitchFamily="66" charset="0"/>
                </a:rPr>
                <a:t>01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6AE372-FEB8-9A09-3211-B380C9505BA2}"/>
                </a:ext>
              </a:extLst>
            </p:cNvPr>
            <p:cNvSpPr txBox="1"/>
            <p:nvPr/>
          </p:nvSpPr>
          <p:spPr>
            <a:xfrm>
              <a:off x="1415729" y="2940917"/>
              <a:ext cx="3964644" cy="383054"/>
            </a:xfrm>
            <a:prstGeom prst="rect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89" dirty="0">
                  <a:latin typeface="+mj-lt"/>
                </a:rPr>
                <a:t>What is Strategy &amp; Strategy Mgt.</a:t>
              </a:r>
              <a:endParaRPr lang="en-SG" sz="1889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850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4E56E-6016-0443-C76E-61D797CCF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46EED-B6A1-7A5F-D746-5722B16595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Strategic Projects or Portfolios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3354EC-7FC9-CDDE-A231-1D2C4A51BB5E}"/>
              </a:ext>
            </a:extLst>
          </p:cNvPr>
          <p:cNvGrpSpPr/>
          <p:nvPr/>
        </p:nvGrpSpPr>
        <p:grpSpPr>
          <a:xfrm>
            <a:off x="1147583" y="1425132"/>
            <a:ext cx="9500041" cy="4069105"/>
            <a:chOff x="1130330" y="1359879"/>
            <a:chExt cx="9500041" cy="406910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1BD4843-4111-51AF-31E0-E50120D5385E}"/>
                </a:ext>
              </a:extLst>
            </p:cNvPr>
            <p:cNvGrpSpPr/>
            <p:nvPr/>
          </p:nvGrpSpPr>
          <p:grpSpPr>
            <a:xfrm>
              <a:off x="1130330" y="1359879"/>
              <a:ext cx="2901796" cy="4069105"/>
              <a:chOff x="1130330" y="1359879"/>
              <a:chExt cx="2901796" cy="4069105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6899308A-38FA-FDA8-7449-48464B045513}"/>
                  </a:ext>
                </a:extLst>
              </p:cNvPr>
              <p:cNvSpPr/>
              <p:nvPr/>
            </p:nvSpPr>
            <p:spPr>
              <a:xfrm rot="16200000">
                <a:off x="-181164" y="3267550"/>
                <a:ext cx="3117861" cy="494874"/>
              </a:xfrm>
              <a:custGeom>
                <a:avLst/>
                <a:gdLst>
                  <a:gd name="connsiteX0" fmla="*/ 0 w 3117861"/>
                  <a:gd name="connsiteY0" fmla="*/ 0 h 494874"/>
                  <a:gd name="connsiteX1" fmla="*/ 3117861 w 3117861"/>
                  <a:gd name="connsiteY1" fmla="*/ 0 h 494874"/>
                  <a:gd name="connsiteX2" fmla="*/ 3117861 w 3117861"/>
                  <a:gd name="connsiteY2" fmla="*/ 494874 h 494874"/>
                  <a:gd name="connsiteX3" fmla="*/ 0 w 3117861"/>
                  <a:gd name="connsiteY3" fmla="*/ 494874 h 494874"/>
                  <a:gd name="connsiteX4" fmla="*/ 0 w 3117861"/>
                  <a:gd name="connsiteY4" fmla="*/ 0 h 49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7861" h="494874">
                    <a:moveTo>
                      <a:pt x="0" y="0"/>
                    </a:moveTo>
                    <a:lnTo>
                      <a:pt x="3117861" y="0"/>
                    </a:lnTo>
                    <a:lnTo>
                      <a:pt x="3117861" y="494874"/>
                    </a:lnTo>
                    <a:lnTo>
                      <a:pt x="0" y="49487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-1" tIns="0" rIns="427107" bIns="-1" numCol="1" spcCol="1270" anchor="ctr" anchorCtr="0">
                <a:noAutofit/>
              </a:bodyPr>
              <a:lstStyle/>
              <a:p>
                <a:pPr marL="0" lvl="0" indent="0" algn="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3200" kern="12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Transformation</a:t>
                </a: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C58FDE4-00CF-D4A6-0E77-66E4BDCFE427}"/>
                  </a:ext>
                </a:extLst>
              </p:cNvPr>
              <p:cNvSpPr/>
              <p:nvPr/>
            </p:nvSpPr>
            <p:spPr>
              <a:xfrm>
                <a:off x="1619905" y="1954241"/>
                <a:ext cx="2412221" cy="3474743"/>
              </a:xfrm>
              <a:custGeom>
                <a:avLst/>
                <a:gdLst>
                  <a:gd name="connsiteX0" fmla="*/ 0 w 2412221"/>
                  <a:gd name="connsiteY0" fmla="*/ 0 h 3474743"/>
                  <a:gd name="connsiteX1" fmla="*/ 2412221 w 2412221"/>
                  <a:gd name="connsiteY1" fmla="*/ 0 h 3474743"/>
                  <a:gd name="connsiteX2" fmla="*/ 2412221 w 2412221"/>
                  <a:gd name="connsiteY2" fmla="*/ 3474743 h 3474743"/>
                  <a:gd name="connsiteX3" fmla="*/ 0 w 2412221"/>
                  <a:gd name="connsiteY3" fmla="*/ 3474743 h 3474743"/>
                  <a:gd name="connsiteX4" fmla="*/ 0 w 2412221"/>
                  <a:gd name="connsiteY4" fmla="*/ 0 h 347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2221" h="3474743">
                    <a:moveTo>
                      <a:pt x="0" y="0"/>
                    </a:moveTo>
                    <a:lnTo>
                      <a:pt x="2412221" y="0"/>
                    </a:lnTo>
                    <a:lnTo>
                      <a:pt x="2412221" y="3474743"/>
                    </a:lnTo>
                    <a:lnTo>
                      <a:pt x="0" y="347474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2240" tIns="427107" rIns="142240" bIns="142240" numCol="1" spcCol="1270" anchor="t" anchorCtr="0">
                <a:noAutofit/>
              </a:bodyPr>
              <a:lstStyle/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2000" kern="12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Business Model</a:t>
                </a: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2000" kern="12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People &amp; Culture</a:t>
                </a: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2000" kern="12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Vision &amp; Mission</a:t>
                </a: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2000" kern="12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Value Proposition</a:t>
                </a: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2000" kern="12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Customer Experience</a:t>
                </a: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2000" kern="12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Technology</a:t>
                </a: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2000" kern="12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Distribution Structure</a:t>
                </a: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en-US" sz="2000" kern="120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Rectangle 7" descr="Business Growth">
                <a:extLst>
                  <a:ext uri="{FF2B5EF4-FFF2-40B4-BE49-F238E27FC236}">
                    <a16:creationId xmlns:a16="http://schemas.microsoft.com/office/drawing/2014/main" id="{6B391611-96E1-65AD-126F-649C7DE8668F}"/>
                  </a:ext>
                </a:extLst>
              </p:cNvPr>
              <p:cNvSpPr/>
              <p:nvPr/>
            </p:nvSpPr>
            <p:spPr>
              <a:xfrm>
                <a:off x="1135626" y="1359879"/>
                <a:ext cx="968557" cy="968557"/>
              </a:xfrm>
              <a:prstGeom prst="rect">
                <a:avLst/>
              </a:prstGeom>
              <a:blipFill>
                <a:blip r:embed="rId2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a:blip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0D3D03C-90A0-CEF3-0525-33AFB337F273}"/>
                </a:ext>
              </a:extLst>
            </p:cNvPr>
            <p:cNvGrpSpPr/>
            <p:nvPr/>
          </p:nvGrpSpPr>
          <p:grpSpPr>
            <a:xfrm>
              <a:off x="4429451" y="1359879"/>
              <a:ext cx="2901797" cy="4069105"/>
              <a:chOff x="4645102" y="1359879"/>
              <a:chExt cx="2901797" cy="4069105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25285D95-22CE-376E-7832-FB58F4F8E5D6}"/>
                  </a:ext>
                </a:extLst>
              </p:cNvPr>
              <p:cNvSpPr/>
              <p:nvPr/>
            </p:nvSpPr>
            <p:spPr>
              <a:xfrm rot="16200000">
                <a:off x="3333608" y="3276186"/>
                <a:ext cx="3117861" cy="494874"/>
              </a:xfrm>
              <a:custGeom>
                <a:avLst/>
                <a:gdLst>
                  <a:gd name="connsiteX0" fmla="*/ 0 w 3117861"/>
                  <a:gd name="connsiteY0" fmla="*/ 0 h 494874"/>
                  <a:gd name="connsiteX1" fmla="*/ 3117861 w 3117861"/>
                  <a:gd name="connsiteY1" fmla="*/ 0 h 494874"/>
                  <a:gd name="connsiteX2" fmla="*/ 3117861 w 3117861"/>
                  <a:gd name="connsiteY2" fmla="*/ 494874 h 494874"/>
                  <a:gd name="connsiteX3" fmla="*/ 0 w 3117861"/>
                  <a:gd name="connsiteY3" fmla="*/ 494874 h 494874"/>
                  <a:gd name="connsiteX4" fmla="*/ 0 w 3117861"/>
                  <a:gd name="connsiteY4" fmla="*/ 0 h 49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7861" h="494874">
                    <a:moveTo>
                      <a:pt x="0" y="0"/>
                    </a:moveTo>
                    <a:lnTo>
                      <a:pt x="3117861" y="0"/>
                    </a:lnTo>
                    <a:lnTo>
                      <a:pt x="3117861" y="494874"/>
                    </a:lnTo>
                    <a:lnTo>
                      <a:pt x="0" y="49487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-1" tIns="0" rIns="427107" bIns="-1" numCol="1" spcCol="1270" anchor="ctr" anchorCtr="0">
                <a:noAutofit/>
              </a:bodyPr>
              <a:lstStyle/>
              <a:p>
                <a:pPr marL="0" lvl="0" indent="0" algn="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3200" kern="12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Capabilities</a:t>
                </a: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86F0091-0E05-23D9-B423-676E770F2ED9}"/>
                  </a:ext>
                </a:extLst>
              </p:cNvPr>
              <p:cNvSpPr/>
              <p:nvPr/>
            </p:nvSpPr>
            <p:spPr>
              <a:xfrm>
                <a:off x="5134678" y="1954241"/>
                <a:ext cx="2412221" cy="3474743"/>
              </a:xfrm>
              <a:custGeom>
                <a:avLst/>
                <a:gdLst>
                  <a:gd name="connsiteX0" fmla="*/ 0 w 2412221"/>
                  <a:gd name="connsiteY0" fmla="*/ 0 h 3474743"/>
                  <a:gd name="connsiteX1" fmla="*/ 2412221 w 2412221"/>
                  <a:gd name="connsiteY1" fmla="*/ 0 h 3474743"/>
                  <a:gd name="connsiteX2" fmla="*/ 2412221 w 2412221"/>
                  <a:gd name="connsiteY2" fmla="*/ 3474743 h 3474743"/>
                  <a:gd name="connsiteX3" fmla="*/ 0 w 2412221"/>
                  <a:gd name="connsiteY3" fmla="*/ 3474743 h 3474743"/>
                  <a:gd name="connsiteX4" fmla="*/ 0 w 2412221"/>
                  <a:gd name="connsiteY4" fmla="*/ 0 h 347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2221" h="3474743">
                    <a:moveTo>
                      <a:pt x="0" y="0"/>
                    </a:moveTo>
                    <a:lnTo>
                      <a:pt x="2412221" y="0"/>
                    </a:lnTo>
                    <a:lnTo>
                      <a:pt x="2412221" y="3474743"/>
                    </a:lnTo>
                    <a:lnTo>
                      <a:pt x="0" y="347474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2240" tIns="427107" rIns="142240" bIns="142240" numCol="1" spcCol="1270" anchor="t" anchorCtr="0">
                <a:noAutofit/>
              </a:bodyPr>
              <a:lstStyle/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2000" kern="12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Technology</a:t>
                </a: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2000" kern="12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Internal Skills</a:t>
                </a: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2000" kern="12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Mergers &amp; Acquisitions</a:t>
                </a: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2000" kern="12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Operational</a:t>
                </a: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2000" kern="12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Customer Management</a:t>
                </a: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2000" kern="12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Product Development</a:t>
                </a:r>
              </a:p>
            </p:txBody>
          </p:sp>
          <p:sp>
            <p:nvSpPr>
              <p:cNvPr id="11" name="Rectangle 10" descr="Group of people">
                <a:extLst>
                  <a:ext uri="{FF2B5EF4-FFF2-40B4-BE49-F238E27FC236}">
                    <a16:creationId xmlns:a16="http://schemas.microsoft.com/office/drawing/2014/main" id="{387736C2-CE35-A6D1-ADDD-AF9C25E1CF92}"/>
                  </a:ext>
                </a:extLst>
              </p:cNvPr>
              <p:cNvSpPr/>
              <p:nvPr/>
            </p:nvSpPr>
            <p:spPr>
              <a:xfrm>
                <a:off x="4650399" y="1359879"/>
                <a:ext cx="968557" cy="968557"/>
              </a:xfrm>
              <a:prstGeom prst="rect">
                <a:avLst/>
              </a:prstGeom>
              <a:blipFill>
                <a:blip r:embed="rId4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a:blip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DC42BE9-EADB-1BBD-3F5D-70E69AFD5102}"/>
                </a:ext>
              </a:extLst>
            </p:cNvPr>
            <p:cNvGrpSpPr/>
            <p:nvPr/>
          </p:nvGrpSpPr>
          <p:grpSpPr>
            <a:xfrm>
              <a:off x="7728574" y="1359879"/>
              <a:ext cx="2901797" cy="4069105"/>
              <a:chOff x="8159874" y="1359879"/>
              <a:chExt cx="2901797" cy="406910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7AFF0FF-71E1-D35E-F5DA-59A652E1C102}"/>
                  </a:ext>
                </a:extLst>
              </p:cNvPr>
              <p:cNvSpPr/>
              <p:nvPr/>
            </p:nvSpPr>
            <p:spPr>
              <a:xfrm rot="16200000">
                <a:off x="6848380" y="3276186"/>
                <a:ext cx="3117861" cy="494874"/>
              </a:xfrm>
              <a:custGeom>
                <a:avLst/>
                <a:gdLst>
                  <a:gd name="connsiteX0" fmla="*/ 0 w 3117861"/>
                  <a:gd name="connsiteY0" fmla="*/ 0 h 494874"/>
                  <a:gd name="connsiteX1" fmla="*/ 3117861 w 3117861"/>
                  <a:gd name="connsiteY1" fmla="*/ 0 h 494874"/>
                  <a:gd name="connsiteX2" fmla="*/ 3117861 w 3117861"/>
                  <a:gd name="connsiteY2" fmla="*/ 494874 h 494874"/>
                  <a:gd name="connsiteX3" fmla="*/ 0 w 3117861"/>
                  <a:gd name="connsiteY3" fmla="*/ 494874 h 494874"/>
                  <a:gd name="connsiteX4" fmla="*/ 0 w 3117861"/>
                  <a:gd name="connsiteY4" fmla="*/ 0 h 49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7861" h="494874">
                    <a:moveTo>
                      <a:pt x="0" y="0"/>
                    </a:moveTo>
                    <a:lnTo>
                      <a:pt x="3117861" y="0"/>
                    </a:lnTo>
                    <a:lnTo>
                      <a:pt x="3117861" y="494874"/>
                    </a:lnTo>
                    <a:lnTo>
                      <a:pt x="0" y="49487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-1" tIns="0" rIns="427107" bIns="-1" numCol="1" spcCol="1270" anchor="ctr" anchorCtr="0">
                <a:noAutofit/>
              </a:bodyPr>
              <a:lstStyle/>
              <a:p>
                <a:pPr marL="0" lvl="0" indent="0" algn="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3200" kern="12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Growth</a:t>
                </a: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D8EB4F8-1660-56E8-4E00-FF0E44FD8DC2}"/>
                  </a:ext>
                </a:extLst>
              </p:cNvPr>
              <p:cNvSpPr/>
              <p:nvPr/>
            </p:nvSpPr>
            <p:spPr>
              <a:xfrm>
                <a:off x="8649450" y="1954241"/>
                <a:ext cx="2412221" cy="3474743"/>
              </a:xfrm>
              <a:custGeom>
                <a:avLst/>
                <a:gdLst>
                  <a:gd name="connsiteX0" fmla="*/ 0 w 2412221"/>
                  <a:gd name="connsiteY0" fmla="*/ 0 h 3474743"/>
                  <a:gd name="connsiteX1" fmla="*/ 2412221 w 2412221"/>
                  <a:gd name="connsiteY1" fmla="*/ 0 h 3474743"/>
                  <a:gd name="connsiteX2" fmla="*/ 2412221 w 2412221"/>
                  <a:gd name="connsiteY2" fmla="*/ 3474743 h 3474743"/>
                  <a:gd name="connsiteX3" fmla="*/ 0 w 2412221"/>
                  <a:gd name="connsiteY3" fmla="*/ 3474743 h 3474743"/>
                  <a:gd name="connsiteX4" fmla="*/ 0 w 2412221"/>
                  <a:gd name="connsiteY4" fmla="*/ 0 h 347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2221" h="3474743">
                    <a:moveTo>
                      <a:pt x="0" y="0"/>
                    </a:moveTo>
                    <a:lnTo>
                      <a:pt x="2412221" y="0"/>
                    </a:lnTo>
                    <a:lnTo>
                      <a:pt x="2412221" y="3474743"/>
                    </a:lnTo>
                    <a:lnTo>
                      <a:pt x="0" y="347474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2240" tIns="427107" rIns="142240" bIns="142240" numCol="1" spcCol="1270" anchor="t" anchorCtr="0">
                <a:noAutofit/>
              </a:bodyPr>
              <a:lstStyle/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2000" kern="12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Market Strategies</a:t>
                </a: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2000" kern="12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Product Strategies</a:t>
                </a: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2000" kern="12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Diversification Strategies</a:t>
                </a: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2000" kern="12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Branding</a:t>
                </a: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2000" kern="12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Innovation</a:t>
                </a: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2000" kern="12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Quality</a:t>
                </a: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en-US" sz="2000" kern="120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Rectangle 13" descr="Bar graph with upward trend">
                <a:extLst>
                  <a:ext uri="{FF2B5EF4-FFF2-40B4-BE49-F238E27FC236}">
                    <a16:creationId xmlns:a16="http://schemas.microsoft.com/office/drawing/2014/main" id="{9838ED93-F06C-4030-3914-2BD7FDD35778}"/>
                  </a:ext>
                </a:extLst>
              </p:cNvPr>
              <p:cNvSpPr/>
              <p:nvPr/>
            </p:nvSpPr>
            <p:spPr>
              <a:xfrm>
                <a:off x="8165171" y="1359879"/>
                <a:ext cx="968557" cy="968557"/>
              </a:xfrm>
              <a:prstGeom prst="rect">
                <a:avLst/>
              </a:prstGeom>
              <a:blipFill>
                <a:blip r:embed="rId6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a:blip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5AE0CF8-4E2A-7B88-3C32-4B317A68FC34}"/>
              </a:ext>
            </a:extLst>
          </p:cNvPr>
          <p:cNvSpPr txBox="1"/>
          <p:nvPr/>
        </p:nvSpPr>
        <p:spPr>
          <a:xfrm>
            <a:off x="3497191" y="5686802"/>
            <a:ext cx="5190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cap="small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there can be so much more</a:t>
            </a:r>
          </a:p>
        </p:txBody>
      </p:sp>
    </p:spTree>
    <p:extLst>
      <p:ext uri="{BB962C8B-B14F-4D97-AF65-F5344CB8AC3E}">
        <p14:creationId xmlns:p14="http://schemas.microsoft.com/office/powerpoint/2010/main" val="3445039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5AC43-0E61-BD4F-B155-0778F72E5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Strategy Management?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12E47AA-BA78-0F52-C7A9-7DDEDD2DA5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Management, Planning, Controlling, and Adjusting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D0F53D7-833D-9D53-591E-BB11A8DA6120}"/>
              </a:ext>
            </a:extLst>
          </p:cNvPr>
          <p:cNvGrpSpPr/>
          <p:nvPr/>
        </p:nvGrpSpPr>
        <p:grpSpPr>
          <a:xfrm>
            <a:off x="338790" y="1424539"/>
            <a:ext cx="11432884" cy="4186539"/>
            <a:chOff x="243904" y="1424539"/>
            <a:chExt cx="11432884" cy="418653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46FCF3A-0E80-323E-19D4-77749F55922E}"/>
                </a:ext>
              </a:extLst>
            </p:cNvPr>
            <p:cNvGrpSpPr/>
            <p:nvPr/>
          </p:nvGrpSpPr>
          <p:grpSpPr>
            <a:xfrm>
              <a:off x="243904" y="1424539"/>
              <a:ext cx="5587044" cy="4186539"/>
              <a:chOff x="243904" y="1424539"/>
              <a:chExt cx="5587044" cy="418653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206829E-DB8B-DC5B-5341-9627EE4C0E94}"/>
                  </a:ext>
                </a:extLst>
              </p:cNvPr>
              <p:cNvGrpSpPr/>
              <p:nvPr/>
            </p:nvGrpSpPr>
            <p:grpSpPr>
              <a:xfrm>
                <a:off x="243904" y="1424539"/>
                <a:ext cx="5587044" cy="914400"/>
                <a:chOff x="243904" y="1424539"/>
                <a:chExt cx="5587044" cy="914400"/>
              </a:xfrm>
            </p:grpSpPr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B66864E2-153C-4C08-A6FC-751025A792A6}"/>
                    </a:ext>
                  </a:extLst>
                </p:cNvPr>
                <p:cNvSpPr/>
                <p:nvPr/>
              </p:nvSpPr>
              <p:spPr>
                <a:xfrm>
                  <a:off x="243904" y="1424539"/>
                  <a:ext cx="1828800" cy="914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Markets Served</a:t>
                  </a:r>
                </a:p>
              </p:txBody>
            </p:sp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1ABBBBD4-10EA-9D15-5B78-EF4075606A4E}"/>
                    </a:ext>
                  </a:extLst>
                </p:cNvPr>
                <p:cNvSpPr/>
                <p:nvPr/>
              </p:nvSpPr>
              <p:spPr>
                <a:xfrm>
                  <a:off x="2173348" y="1424539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Ins="91440" bIns="45720" rtlCol="0" anchor="t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Value Proposition to Market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Market Potential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Entry into Market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023BE001-E1FC-302C-7EC9-F43FB294096C}"/>
                  </a:ext>
                </a:extLst>
              </p:cNvPr>
              <p:cNvGrpSpPr/>
              <p:nvPr/>
            </p:nvGrpSpPr>
            <p:grpSpPr>
              <a:xfrm>
                <a:off x="243904" y="2515252"/>
                <a:ext cx="5587044" cy="914400"/>
                <a:chOff x="243904" y="2515252"/>
                <a:chExt cx="5587044" cy="914400"/>
              </a:xfrm>
            </p:grpSpPr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E88B0282-66DB-CCC8-017F-8946D6BBA95A}"/>
                    </a:ext>
                  </a:extLst>
                </p:cNvPr>
                <p:cNvSpPr/>
                <p:nvPr/>
              </p:nvSpPr>
              <p:spPr>
                <a:xfrm>
                  <a:off x="243904" y="2515252"/>
                  <a:ext cx="1828800" cy="914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Organization Alignment</a:t>
                  </a:r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B060E698-91B6-09B8-F97D-4EBF8E82AA3B}"/>
                    </a:ext>
                  </a:extLst>
                </p:cNvPr>
                <p:cNvSpPr/>
                <p:nvPr/>
              </p:nvSpPr>
              <p:spPr>
                <a:xfrm>
                  <a:off x="2173348" y="2515252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Ins="91440" bIns="45720" rtlCol="0" anchor="t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Impacted Stakeholders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Organizational Capability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Organizational Motivation</a:t>
                  </a: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613134FD-A48D-D12D-F47A-BF948FC45588}"/>
                  </a:ext>
                </a:extLst>
              </p:cNvPr>
              <p:cNvGrpSpPr/>
              <p:nvPr/>
            </p:nvGrpSpPr>
            <p:grpSpPr>
              <a:xfrm>
                <a:off x="243904" y="3605965"/>
                <a:ext cx="5587044" cy="914400"/>
                <a:chOff x="243904" y="3605965"/>
                <a:chExt cx="5587044" cy="914400"/>
              </a:xfrm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CCC20BDF-614B-0D33-3AC4-E5673C0279DE}"/>
                    </a:ext>
                  </a:extLst>
                </p:cNvPr>
                <p:cNvSpPr/>
                <p:nvPr/>
              </p:nvSpPr>
              <p:spPr>
                <a:xfrm>
                  <a:off x="243904" y="3605965"/>
                  <a:ext cx="1828800" cy="914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Prioritizations</a:t>
                  </a: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D2ED1608-B94C-6C38-EC51-6FC8A6A55C4E}"/>
                    </a:ext>
                  </a:extLst>
                </p:cNvPr>
                <p:cNvSpPr/>
                <p:nvPr/>
              </p:nvSpPr>
              <p:spPr>
                <a:xfrm>
                  <a:off x="2173348" y="3605965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Ins="91440" bIns="45720" rtlCol="0" anchor="t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Strategic Portfolio Pipeline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Competing Forces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Decision Making Authorities</a:t>
                  </a: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A41A5E4-5552-53D2-6501-826AA4475A1E}"/>
                  </a:ext>
                </a:extLst>
              </p:cNvPr>
              <p:cNvGrpSpPr/>
              <p:nvPr/>
            </p:nvGrpSpPr>
            <p:grpSpPr>
              <a:xfrm>
                <a:off x="243904" y="4696678"/>
                <a:ext cx="5587044" cy="914400"/>
                <a:chOff x="243904" y="4696678"/>
                <a:chExt cx="5587044" cy="914400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C52D0A44-3F25-DEBD-E206-C3596BE02BCD}"/>
                    </a:ext>
                  </a:extLst>
                </p:cNvPr>
                <p:cNvSpPr/>
                <p:nvPr/>
              </p:nvSpPr>
              <p:spPr>
                <a:xfrm>
                  <a:off x="243904" y="4696678"/>
                  <a:ext cx="1828800" cy="914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Measurements</a:t>
                  </a: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F54C4F1E-2EFA-67A6-83E5-4240C2DBC128}"/>
                    </a:ext>
                  </a:extLst>
                </p:cNvPr>
                <p:cNvSpPr/>
                <p:nvPr/>
              </p:nvSpPr>
              <p:spPr>
                <a:xfrm>
                  <a:off x="2173348" y="4696678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Ins="91440" bIns="45720" rtlCol="0" anchor="t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Success Factors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Leading &amp; Lagging Indicators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Quantitative vs. Qualitative</a:t>
                  </a: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4151D72-DF0D-374F-CD5A-5AE85CCA7995}"/>
                </a:ext>
              </a:extLst>
            </p:cNvPr>
            <p:cNvGrpSpPr/>
            <p:nvPr/>
          </p:nvGrpSpPr>
          <p:grpSpPr>
            <a:xfrm>
              <a:off x="6089744" y="1424539"/>
              <a:ext cx="5587044" cy="4186539"/>
              <a:chOff x="6210508" y="1424539"/>
              <a:chExt cx="5587044" cy="4186539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56F5F1D5-7C5D-BB7E-8A0E-3F52DF072C1A}"/>
                  </a:ext>
                </a:extLst>
              </p:cNvPr>
              <p:cNvGrpSpPr/>
              <p:nvPr/>
            </p:nvGrpSpPr>
            <p:grpSpPr>
              <a:xfrm>
                <a:off x="6210508" y="1424539"/>
                <a:ext cx="5587044" cy="914400"/>
                <a:chOff x="6210508" y="1424539"/>
                <a:chExt cx="5587044" cy="914400"/>
              </a:xfrm>
            </p:grpSpPr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15EDE16D-3E9B-B8FC-C304-25F6BCB45251}"/>
                    </a:ext>
                  </a:extLst>
                </p:cNvPr>
                <p:cNvSpPr/>
                <p:nvPr/>
              </p:nvSpPr>
              <p:spPr>
                <a:xfrm>
                  <a:off x="6210508" y="1424539"/>
                  <a:ext cx="1828800" cy="914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Resources</a:t>
                  </a:r>
                </a:p>
              </p:txBody>
            </p:sp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F9746C20-DF23-608D-D4A8-6ACC2E29487D}"/>
                    </a:ext>
                  </a:extLst>
                </p:cNvPr>
                <p:cNvSpPr/>
                <p:nvPr/>
              </p:nvSpPr>
              <p:spPr>
                <a:xfrm>
                  <a:off x="8139952" y="1424539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Ins="91440" bIns="45720" rtlCol="0" anchor="t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Capabilities &amp; Competencies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Bandwidth &amp; Incentives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People, Capital, Financial, etc.</a:t>
                  </a: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EEDB182-DABB-EE3B-1AE9-B708930BAA16}"/>
                  </a:ext>
                </a:extLst>
              </p:cNvPr>
              <p:cNvGrpSpPr/>
              <p:nvPr/>
            </p:nvGrpSpPr>
            <p:grpSpPr>
              <a:xfrm>
                <a:off x="6210508" y="2515252"/>
                <a:ext cx="5587044" cy="914400"/>
                <a:chOff x="6210508" y="2515252"/>
                <a:chExt cx="5587044" cy="914400"/>
              </a:xfrm>
            </p:grpSpPr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3544B285-C6BB-F5A9-CACA-EAC51844B706}"/>
                    </a:ext>
                  </a:extLst>
                </p:cNvPr>
                <p:cNvSpPr/>
                <p:nvPr/>
              </p:nvSpPr>
              <p:spPr>
                <a:xfrm>
                  <a:off x="6210508" y="2515252"/>
                  <a:ext cx="1828800" cy="914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Pivoting</a:t>
                  </a:r>
                </a:p>
              </p:txBody>
            </p:sp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5ABC5B80-8B3D-1291-8D99-05A819DEAD5B}"/>
                    </a:ext>
                  </a:extLst>
                </p:cNvPr>
                <p:cNvSpPr/>
                <p:nvPr/>
              </p:nvSpPr>
              <p:spPr>
                <a:xfrm>
                  <a:off x="8139952" y="2515252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Ins="91440" bIns="45720" rtlCol="0" anchor="t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Sunk Work &amp; Cost Acceptance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Risk Analysis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Executive Feedback Loop</a:t>
                  </a: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7D499B75-C02A-D655-64A0-3A210163A596}"/>
                  </a:ext>
                </a:extLst>
              </p:cNvPr>
              <p:cNvGrpSpPr/>
              <p:nvPr/>
            </p:nvGrpSpPr>
            <p:grpSpPr>
              <a:xfrm>
                <a:off x="6210508" y="3605965"/>
                <a:ext cx="5587044" cy="914400"/>
                <a:chOff x="6210508" y="3605965"/>
                <a:chExt cx="5587044" cy="914400"/>
              </a:xfrm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ECCEFF29-7033-B409-862C-CA8F3C215C24}"/>
                    </a:ext>
                  </a:extLst>
                </p:cNvPr>
                <p:cNvSpPr/>
                <p:nvPr/>
              </p:nvSpPr>
              <p:spPr>
                <a:xfrm>
                  <a:off x="6210508" y="3605965"/>
                  <a:ext cx="1828800" cy="914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Business Modeling</a:t>
                  </a:r>
                </a:p>
              </p:txBody>
            </p:sp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E5BA780B-0D41-051F-2BEB-514560EF4B86}"/>
                    </a:ext>
                  </a:extLst>
                </p:cNvPr>
                <p:cNvSpPr/>
                <p:nvPr/>
              </p:nvSpPr>
              <p:spPr>
                <a:xfrm>
                  <a:off x="8139952" y="3605965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Ins="91440" bIns="45720" rtlCol="0" anchor="t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Writing the Story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What, Who, and How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Financial Flows</a:t>
                  </a: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5D808E0A-87D9-B57E-5203-CC35FA0F7366}"/>
                  </a:ext>
                </a:extLst>
              </p:cNvPr>
              <p:cNvGrpSpPr/>
              <p:nvPr/>
            </p:nvGrpSpPr>
            <p:grpSpPr>
              <a:xfrm>
                <a:off x="6210508" y="4696678"/>
                <a:ext cx="5587044" cy="914400"/>
                <a:chOff x="6210508" y="4696678"/>
                <a:chExt cx="5587044" cy="914400"/>
              </a:xfrm>
            </p:grpSpPr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EEC4E8A7-FE95-A0FA-6806-0981360468E8}"/>
                    </a:ext>
                  </a:extLst>
                </p:cNvPr>
                <p:cNvSpPr/>
                <p:nvPr/>
              </p:nvSpPr>
              <p:spPr>
                <a:xfrm>
                  <a:off x="6210508" y="4696678"/>
                  <a:ext cx="1828800" cy="914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Strategic Mapping</a:t>
                  </a:r>
                </a:p>
              </p:txBody>
            </p:sp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174EC398-5CC7-0886-E532-44D86A97EE7A}"/>
                    </a:ext>
                  </a:extLst>
                </p:cNvPr>
                <p:cNvSpPr/>
                <p:nvPr/>
              </p:nvSpPr>
              <p:spPr>
                <a:xfrm>
                  <a:off x="8139952" y="4696678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Ins="91440" bIns="45720" rtlCol="0" anchor="t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Projects Driving Strategy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Impacts of Strategy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Value Returned from Strategy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77545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6440E-C67A-383C-B045-E78C77F61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that Limit Strategic Results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008B2D1-1E83-03CB-43FC-B06EE43CC273}"/>
              </a:ext>
            </a:extLst>
          </p:cNvPr>
          <p:cNvGrpSpPr/>
          <p:nvPr/>
        </p:nvGrpSpPr>
        <p:grpSpPr>
          <a:xfrm>
            <a:off x="267419" y="1339405"/>
            <a:ext cx="11635876" cy="2739605"/>
            <a:chOff x="267419" y="1555055"/>
            <a:chExt cx="11635876" cy="273960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B3DA88D-E4AE-A38F-5309-EF6C4BD203A2}"/>
                </a:ext>
              </a:extLst>
            </p:cNvPr>
            <p:cNvGrpSpPr/>
            <p:nvPr/>
          </p:nvGrpSpPr>
          <p:grpSpPr>
            <a:xfrm>
              <a:off x="267419" y="1555055"/>
              <a:ext cx="11635876" cy="548640"/>
              <a:chOff x="267419" y="1555055"/>
              <a:chExt cx="11635876" cy="548640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03E69F94-9193-FBD4-BA80-B1F949662406}"/>
                  </a:ext>
                </a:extLst>
              </p:cNvPr>
              <p:cNvSpPr/>
              <p:nvPr/>
            </p:nvSpPr>
            <p:spPr>
              <a:xfrm>
                <a:off x="267419" y="1555055"/>
                <a:ext cx="1097280" cy="548640"/>
              </a:xfrm>
              <a:prstGeom prst="round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/>
                  <a:t>Vision</a:t>
                </a: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E59B1443-68D4-F1F7-42F8-70A258EB9D5A}"/>
                  </a:ext>
                </a:extLst>
              </p:cNvPr>
              <p:cNvSpPr/>
              <p:nvPr/>
            </p:nvSpPr>
            <p:spPr>
              <a:xfrm>
                <a:off x="2023851" y="1555055"/>
                <a:ext cx="1097280" cy="548640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/>
                  <a:t>Actionable</a:t>
                </a:r>
              </a:p>
              <a:p>
                <a:pPr algn="ctr"/>
                <a:r>
                  <a:rPr lang="en-US" sz="1400" dirty="0"/>
                  <a:t>Strategy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FAD53DF2-179B-47D5-9F64-056963A8B980}"/>
                  </a:ext>
                </a:extLst>
              </p:cNvPr>
              <p:cNvSpPr/>
              <p:nvPr/>
            </p:nvSpPr>
            <p:spPr>
              <a:xfrm>
                <a:off x="3780283" y="1555055"/>
                <a:ext cx="1097280" cy="548640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/>
                  <a:t>Capabilities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8C9A9C53-6DBB-7177-4E21-DC234B193D17}"/>
                  </a:ext>
                </a:extLst>
              </p:cNvPr>
              <p:cNvSpPr/>
              <p:nvPr/>
            </p:nvSpPr>
            <p:spPr>
              <a:xfrm>
                <a:off x="5536715" y="1555055"/>
                <a:ext cx="1097280" cy="548640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/>
                  <a:t>Incentives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75FE47DC-4087-87A2-8008-B7141DB40232}"/>
                  </a:ext>
                </a:extLst>
              </p:cNvPr>
              <p:cNvSpPr/>
              <p:nvPr/>
            </p:nvSpPr>
            <p:spPr>
              <a:xfrm>
                <a:off x="7293147" y="1555055"/>
                <a:ext cx="1097280" cy="54864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/>
                  <a:t>Resources</a:t>
                </a: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05174D31-5AEB-EC40-92F5-66EEA9A8C1D9}"/>
                  </a:ext>
                </a:extLst>
              </p:cNvPr>
              <p:cNvSpPr/>
              <p:nvPr/>
            </p:nvSpPr>
            <p:spPr>
              <a:xfrm>
                <a:off x="9049579" y="1555055"/>
                <a:ext cx="1097280" cy="548640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/>
                  <a:t>Urgency</a:t>
                </a: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B6FA37CB-4412-BD28-33E7-DD93CEDB94F2}"/>
                  </a:ext>
                </a:extLst>
              </p:cNvPr>
              <p:cNvSpPr/>
              <p:nvPr/>
            </p:nvSpPr>
            <p:spPr>
              <a:xfrm>
                <a:off x="10806015" y="1555055"/>
                <a:ext cx="1097280" cy="548640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/>
                  <a:t>Success</a:t>
                </a:r>
              </a:p>
            </p:txBody>
          </p:sp>
          <p:sp>
            <p:nvSpPr>
              <p:cNvPr id="33" name="Plus Sign 32">
                <a:extLst>
                  <a:ext uri="{FF2B5EF4-FFF2-40B4-BE49-F238E27FC236}">
                    <a16:creationId xmlns:a16="http://schemas.microsoft.com/office/drawing/2014/main" id="{81664A62-040E-EACA-469B-9A408CD9FA0E}"/>
                  </a:ext>
                </a:extLst>
              </p:cNvPr>
              <p:cNvSpPr/>
              <p:nvPr/>
            </p:nvSpPr>
            <p:spPr>
              <a:xfrm>
                <a:off x="1419955" y="1555055"/>
                <a:ext cx="548640" cy="548640"/>
              </a:xfrm>
              <a:prstGeom prst="mathPlu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Plus Sign 33">
                <a:extLst>
                  <a:ext uri="{FF2B5EF4-FFF2-40B4-BE49-F238E27FC236}">
                    <a16:creationId xmlns:a16="http://schemas.microsoft.com/office/drawing/2014/main" id="{108CDACF-70CE-CCE8-3179-EFB9014EC8E3}"/>
                  </a:ext>
                </a:extLst>
              </p:cNvPr>
              <p:cNvSpPr/>
              <p:nvPr/>
            </p:nvSpPr>
            <p:spPr>
              <a:xfrm>
                <a:off x="3176387" y="1555055"/>
                <a:ext cx="548640" cy="548640"/>
              </a:xfrm>
              <a:prstGeom prst="mathPlu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Plus Sign 34">
                <a:extLst>
                  <a:ext uri="{FF2B5EF4-FFF2-40B4-BE49-F238E27FC236}">
                    <a16:creationId xmlns:a16="http://schemas.microsoft.com/office/drawing/2014/main" id="{D3FF0036-2385-D679-C0BD-7E5A02032140}"/>
                  </a:ext>
                </a:extLst>
              </p:cNvPr>
              <p:cNvSpPr/>
              <p:nvPr/>
            </p:nvSpPr>
            <p:spPr>
              <a:xfrm>
                <a:off x="4932819" y="1555055"/>
                <a:ext cx="548640" cy="548640"/>
              </a:xfrm>
              <a:prstGeom prst="mathPlu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Plus Sign 35">
                <a:extLst>
                  <a:ext uri="{FF2B5EF4-FFF2-40B4-BE49-F238E27FC236}">
                    <a16:creationId xmlns:a16="http://schemas.microsoft.com/office/drawing/2014/main" id="{DEFCF00B-6D56-6F61-DDE6-739A3EB91B2B}"/>
                  </a:ext>
                </a:extLst>
              </p:cNvPr>
              <p:cNvSpPr/>
              <p:nvPr/>
            </p:nvSpPr>
            <p:spPr>
              <a:xfrm>
                <a:off x="6689251" y="1555055"/>
                <a:ext cx="548640" cy="548640"/>
              </a:xfrm>
              <a:prstGeom prst="mathPlu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Plus Sign 36">
                <a:extLst>
                  <a:ext uri="{FF2B5EF4-FFF2-40B4-BE49-F238E27FC236}">
                    <a16:creationId xmlns:a16="http://schemas.microsoft.com/office/drawing/2014/main" id="{8F331875-BDAC-2B0A-CE4C-EEF012002CB7}"/>
                  </a:ext>
                </a:extLst>
              </p:cNvPr>
              <p:cNvSpPr/>
              <p:nvPr/>
            </p:nvSpPr>
            <p:spPr>
              <a:xfrm>
                <a:off x="8445683" y="1555055"/>
                <a:ext cx="548640" cy="548640"/>
              </a:xfrm>
              <a:prstGeom prst="mathPlu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Equals 37">
                <a:extLst>
                  <a:ext uri="{FF2B5EF4-FFF2-40B4-BE49-F238E27FC236}">
                    <a16:creationId xmlns:a16="http://schemas.microsoft.com/office/drawing/2014/main" id="{C83A9135-8884-7F30-2EA4-6FC02529144A}"/>
                  </a:ext>
                </a:extLst>
              </p:cNvPr>
              <p:cNvSpPr/>
              <p:nvPr/>
            </p:nvSpPr>
            <p:spPr>
              <a:xfrm>
                <a:off x="10202115" y="1555055"/>
                <a:ext cx="548640" cy="548640"/>
              </a:xfrm>
              <a:prstGeom prst="mathEqual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999F786-5D20-E26B-50CF-54F78850D840}"/>
                </a:ext>
              </a:extLst>
            </p:cNvPr>
            <p:cNvSpPr/>
            <p:nvPr/>
          </p:nvSpPr>
          <p:spPr>
            <a:xfrm>
              <a:off x="267419" y="3746020"/>
              <a:ext cx="1097280" cy="548640"/>
            </a:xfrm>
            <a:prstGeom prst="roundRect">
              <a:avLst/>
            </a:prstGeom>
            <a:solidFill>
              <a:srgbClr val="FF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Confusion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3FB613C-F394-BF9D-2BB7-ABC1C58528D0}"/>
                </a:ext>
              </a:extLst>
            </p:cNvPr>
            <p:cNvSpPr/>
            <p:nvPr/>
          </p:nvSpPr>
          <p:spPr>
            <a:xfrm>
              <a:off x="2023851" y="3746020"/>
              <a:ext cx="1097280" cy="548640"/>
            </a:xfrm>
            <a:prstGeom prst="roundRect">
              <a:avLst/>
            </a:prstGeom>
            <a:solidFill>
              <a:srgbClr val="FF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False Starts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225ECF7-513C-2FEC-38A5-26C3A1385A61}"/>
                </a:ext>
              </a:extLst>
            </p:cNvPr>
            <p:cNvSpPr/>
            <p:nvPr/>
          </p:nvSpPr>
          <p:spPr>
            <a:xfrm>
              <a:off x="3780283" y="3746020"/>
              <a:ext cx="1097280" cy="548640"/>
            </a:xfrm>
            <a:prstGeom prst="roundRect">
              <a:avLst/>
            </a:prstGeom>
            <a:solidFill>
              <a:srgbClr val="FF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Anxiety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BAA8824-3433-BEB3-20CB-C461E8296C42}"/>
                </a:ext>
              </a:extLst>
            </p:cNvPr>
            <p:cNvSpPr/>
            <p:nvPr/>
          </p:nvSpPr>
          <p:spPr>
            <a:xfrm>
              <a:off x="5536715" y="3746020"/>
              <a:ext cx="1097280" cy="548640"/>
            </a:xfrm>
            <a:prstGeom prst="roundRect">
              <a:avLst/>
            </a:prstGeom>
            <a:solidFill>
              <a:srgbClr val="FF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Restraint &amp; Resistance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231465B-F3FD-798F-A29E-23EC375A77AB}"/>
                </a:ext>
              </a:extLst>
            </p:cNvPr>
            <p:cNvSpPr/>
            <p:nvPr/>
          </p:nvSpPr>
          <p:spPr>
            <a:xfrm>
              <a:off x="7293147" y="3746020"/>
              <a:ext cx="1097280" cy="548640"/>
            </a:xfrm>
            <a:prstGeom prst="roundRect">
              <a:avLst/>
            </a:prstGeom>
            <a:solidFill>
              <a:srgbClr val="FF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Frustration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F25F456-E114-57A5-813F-F2BC09C3072E}"/>
                </a:ext>
              </a:extLst>
            </p:cNvPr>
            <p:cNvSpPr/>
            <p:nvPr/>
          </p:nvSpPr>
          <p:spPr>
            <a:xfrm>
              <a:off x="9049579" y="3746020"/>
              <a:ext cx="1097280" cy="548640"/>
            </a:xfrm>
            <a:prstGeom prst="roundRect">
              <a:avLst/>
            </a:prstGeom>
            <a:solidFill>
              <a:srgbClr val="FF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Apathy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671ECE5-0B70-C00B-3A93-D490B78BE3F3}"/>
                </a:ext>
              </a:extLst>
            </p:cNvPr>
            <p:cNvSpPr/>
            <p:nvPr/>
          </p:nvSpPr>
          <p:spPr>
            <a:xfrm>
              <a:off x="267419" y="2247889"/>
              <a:ext cx="1097280" cy="914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Lacking Vision</a:t>
              </a:r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0087E22E-36D4-6002-31AA-3A4E3911EDD3}"/>
                </a:ext>
              </a:extLst>
            </p:cNvPr>
            <p:cNvSpPr/>
            <p:nvPr/>
          </p:nvSpPr>
          <p:spPr>
            <a:xfrm>
              <a:off x="678899" y="3259720"/>
              <a:ext cx="274320" cy="36576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C9ADC88A-6A2A-AD63-E4DF-5B4A497B2A16}"/>
                </a:ext>
              </a:extLst>
            </p:cNvPr>
            <p:cNvSpPr/>
            <p:nvPr/>
          </p:nvSpPr>
          <p:spPr>
            <a:xfrm>
              <a:off x="2435331" y="3259720"/>
              <a:ext cx="274320" cy="36576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18D662AA-85C4-AB52-75C5-E66189511303}"/>
                </a:ext>
              </a:extLst>
            </p:cNvPr>
            <p:cNvSpPr/>
            <p:nvPr/>
          </p:nvSpPr>
          <p:spPr>
            <a:xfrm>
              <a:off x="4210882" y="3259720"/>
              <a:ext cx="274320" cy="36576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20AB63CB-23CE-B9F0-F9CC-1609CB86E4FA}"/>
                </a:ext>
              </a:extLst>
            </p:cNvPr>
            <p:cNvSpPr/>
            <p:nvPr/>
          </p:nvSpPr>
          <p:spPr>
            <a:xfrm>
              <a:off x="5946383" y="3259720"/>
              <a:ext cx="274320" cy="36576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0295F960-E46F-A934-B6E6-EE559F402A71}"/>
                </a:ext>
              </a:extLst>
            </p:cNvPr>
            <p:cNvSpPr/>
            <p:nvPr/>
          </p:nvSpPr>
          <p:spPr>
            <a:xfrm>
              <a:off x="7704627" y="3259720"/>
              <a:ext cx="274320" cy="36576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FCBC780F-F075-E388-691A-0B746067357B}"/>
                </a:ext>
              </a:extLst>
            </p:cNvPr>
            <p:cNvSpPr/>
            <p:nvPr/>
          </p:nvSpPr>
          <p:spPr>
            <a:xfrm>
              <a:off x="9461059" y="3259720"/>
              <a:ext cx="274320" cy="36576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5961FD0-2C8D-31B2-A642-3E96EDE16D02}"/>
                </a:ext>
              </a:extLst>
            </p:cNvPr>
            <p:cNvSpPr/>
            <p:nvPr/>
          </p:nvSpPr>
          <p:spPr>
            <a:xfrm>
              <a:off x="2023851" y="2247889"/>
              <a:ext cx="1097280" cy="914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Lacking Actionable Strategy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B24F4AE-8C04-EEAC-F96E-513C35A6F42A}"/>
                </a:ext>
              </a:extLst>
            </p:cNvPr>
            <p:cNvSpPr/>
            <p:nvPr/>
          </p:nvSpPr>
          <p:spPr>
            <a:xfrm>
              <a:off x="3799402" y="2247889"/>
              <a:ext cx="1097280" cy="914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Lacking Capabilities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9A1A3AE-AFEE-3F2B-1995-2696AE1FE23B}"/>
                </a:ext>
              </a:extLst>
            </p:cNvPr>
            <p:cNvSpPr/>
            <p:nvPr/>
          </p:nvSpPr>
          <p:spPr>
            <a:xfrm>
              <a:off x="5534903" y="2247889"/>
              <a:ext cx="1097280" cy="914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Lacking Incentives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56D3AA59-B639-532E-212B-8C91FF97CB90}"/>
                </a:ext>
              </a:extLst>
            </p:cNvPr>
            <p:cNvSpPr/>
            <p:nvPr/>
          </p:nvSpPr>
          <p:spPr>
            <a:xfrm>
              <a:off x="7293147" y="2247889"/>
              <a:ext cx="1097280" cy="914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Lacking Resources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0609363-5042-6E9C-4B78-C76EB6C23F64}"/>
                </a:ext>
              </a:extLst>
            </p:cNvPr>
            <p:cNvSpPr/>
            <p:nvPr/>
          </p:nvSpPr>
          <p:spPr>
            <a:xfrm>
              <a:off x="9055224" y="2247889"/>
              <a:ext cx="1097280" cy="914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Lacking Urgency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B532C224-4D30-2362-3061-1602B9F46A14}"/>
              </a:ext>
            </a:extLst>
          </p:cNvPr>
          <p:cNvSpPr/>
          <p:nvPr/>
        </p:nvSpPr>
        <p:spPr>
          <a:xfrm>
            <a:off x="1602983" y="4303990"/>
            <a:ext cx="3931920" cy="2011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i="1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Success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Transparency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Stakeholder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Involvement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B8C9C4C-3E91-3B41-2540-CEE729EE8F75}"/>
              </a:ext>
            </a:extLst>
          </p:cNvPr>
          <p:cNvSpPr/>
          <p:nvPr/>
        </p:nvSpPr>
        <p:spPr>
          <a:xfrm>
            <a:off x="6653262" y="4303990"/>
            <a:ext cx="3931920" cy="2011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i="1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Limiting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Organizational 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Resource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Contradicting Priorities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718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92D30-E6B7-0452-0B7D-A0BEDF965E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What, How, and Guiding Beliefs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9179E0-2BC0-4939-2A97-CAFE62F4F440}"/>
              </a:ext>
            </a:extLst>
          </p:cNvPr>
          <p:cNvGrpSpPr/>
          <p:nvPr/>
        </p:nvGrpSpPr>
        <p:grpSpPr>
          <a:xfrm>
            <a:off x="617122" y="275392"/>
            <a:ext cx="4737371" cy="513180"/>
            <a:chOff x="846754" y="2930525"/>
            <a:chExt cx="4737371" cy="513180"/>
          </a:xfrm>
        </p:grpSpPr>
        <p:sp>
          <p:nvSpPr>
            <p:cNvPr id="5" name="Flowchart: Off-page Connector 4">
              <a:extLst>
                <a:ext uri="{FF2B5EF4-FFF2-40B4-BE49-F238E27FC236}">
                  <a16:creationId xmlns:a16="http://schemas.microsoft.com/office/drawing/2014/main" id="{3F6FD544-88D3-199E-41D3-AC732B854A00}"/>
                </a:ext>
              </a:extLst>
            </p:cNvPr>
            <p:cNvSpPr/>
            <p:nvPr/>
          </p:nvSpPr>
          <p:spPr bwMode="auto">
            <a:xfrm>
              <a:off x="846754" y="2930525"/>
              <a:ext cx="575929" cy="513180"/>
            </a:xfrm>
            <a:prstGeom prst="flowChartOffpageConnector">
              <a:avLst/>
            </a:prstGeom>
            <a:solidFill>
              <a:schemeClr val="accent5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1B32FC-DB91-6422-5792-A94B039A23E8}"/>
                </a:ext>
              </a:extLst>
            </p:cNvPr>
            <p:cNvSpPr/>
            <p:nvPr/>
          </p:nvSpPr>
          <p:spPr bwMode="auto">
            <a:xfrm>
              <a:off x="1422683" y="2930525"/>
              <a:ext cx="3950737" cy="4105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1525E2-E5BC-74A7-6D76-ABE9BD908C15}"/>
                </a:ext>
              </a:extLst>
            </p:cNvPr>
            <p:cNvSpPr/>
            <p:nvPr/>
          </p:nvSpPr>
          <p:spPr bwMode="auto">
            <a:xfrm>
              <a:off x="5373419" y="2930525"/>
              <a:ext cx="210706" cy="4105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1979" tIns="35990" rIns="71979" bIns="359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358659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49962" algn="l"/>
                  <a:tab pos="491125" algn="l"/>
                  <a:tab pos="4098950" algn="r"/>
                  <a:tab pos="4548835" algn="r"/>
                  <a:tab pos="4858756" algn="r"/>
                  <a:tab pos="5404866" algn="l"/>
                  <a:tab pos="5529834" algn="l"/>
                  <a:tab pos="5895990" algn="r"/>
                  <a:tab pos="5940979" algn="r"/>
                  <a:tab pos="6438351" algn="r"/>
                  <a:tab pos="6524580" algn="r"/>
                </a:tabLst>
              </a:pPr>
              <a:endParaRPr lang="en-SG" sz="126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D27EC0-0430-EDDA-2CB7-052AF46B1A8A}"/>
                </a:ext>
              </a:extLst>
            </p:cNvPr>
            <p:cNvSpPr txBox="1"/>
            <p:nvPr/>
          </p:nvSpPr>
          <p:spPr>
            <a:xfrm>
              <a:off x="846754" y="3029071"/>
              <a:ext cx="572452" cy="29072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en-US" sz="188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Black" panose="00000A00000000000000" pitchFamily="2" charset="0"/>
                  <a:cs typeface="Mongolian Baiti" panose="03000500000000000000" pitchFamily="66" charset="0"/>
                </a:rPr>
                <a:t>02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164FCD-772D-D205-8F29-774C076810C7}"/>
                </a:ext>
              </a:extLst>
            </p:cNvPr>
            <p:cNvSpPr txBox="1"/>
            <p:nvPr/>
          </p:nvSpPr>
          <p:spPr>
            <a:xfrm>
              <a:off x="1415729" y="2940917"/>
              <a:ext cx="3964644" cy="383054"/>
            </a:xfrm>
            <a:prstGeom prst="rect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89" dirty="0">
                  <a:latin typeface="+mj-lt"/>
                </a:rPr>
                <a:t>Mission, Vision, and Values</a:t>
              </a:r>
              <a:endParaRPr lang="en-SG" sz="1889" dirty="0"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AD4063D-A90A-6608-0050-D1736F2F3DE3}"/>
              </a:ext>
            </a:extLst>
          </p:cNvPr>
          <p:cNvGrpSpPr/>
          <p:nvPr/>
        </p:nvGrpSpPr>
        <p:grpSpPr>
          <a:xfrm>
            <a:off x="573989" y="1368949"/>
            <a:ext cx="8606293" cy="3038065"/>
            <a:chOff x="573989" y="1368949"/>
            <a:chExt cx="8606293" cy="303806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7BAE459-50F9-864C-12D1-6C3270D19BA2}"/>
                </a:ext>
              </a:extLst>
            </p:cNvPr>
            <p:cNvGrpSpPr/>
            <p:nvPr/>
          </p:nvGrpSpPr>
          <p:grpSpPr>
            <a:xfrm>
              <a:off x="573990" y="1368949"/>
              <a:ext cx="8606292" cy="914400"/>
              <a:chOff x="1032738" y="1032508"/>
              <a:chExt cx="8606292" cy="9144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0C3C725-A467-C24C-F421-C8B1F4C2DCCB}"/>
                  </a:ext>
                </a:extLst>
              </p:cNvPr>
              <p:cNvSpPr/>
              <p:nvPr/>
            </p:nvSpPr>
            <p:spPr bwMode="auto">
              <a:xfrm>
                <a:off x="3150267" y="1032508"/>
                <a:ext cx="914400" cy="914400"/>
              </a:xfrm>
              <a:prstGeom prst="ellipse">
                <a:avLst/>
              </a:prstGeom>
              <a:blipFill dpi="0" rotWithShape="1">
                <a:blip r:embed="rId2">
                  <a:biLevel thresh="25000"/>
                </a:blip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+mn-lt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6BDD58A-7A7D-0ABA-8350-E493D1E97BAA}"/>
                  </a:ext>
                </a:extLst>
              </p:cNvPr>
              <p:cNvSpPr/>
              <p:nvPr/>
            </p:nvSpPr>
            <p:spPr bwMode="auto">
              <a:xfrm>
                <a:off x="1032738" y="1032508"/>
                <a:ext cx="2011680" cy="914400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299061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25043" algn="l"/>
                    <a:tab pos="409516" algn="l"/>
                    <a:tab pos="3417843" algn="r"/>
                    <a:tab pos="3792972" algn="r"/>
                    <a:tab pos="4051394" algn="r"/>
                    <a:tab pos="4506759" algn="l"/>
                    <a:tab pos="4610961" algn="l"/>
                    <a:tab pos="4916274" algn="r"/>
                    <a:tab pos="4953787" algn="r"/>
                    <a:tab pos="5368515" algn="r"/>
                    <a:tab pos="5440414" algn="r"/>
                  </a:tabLst>
                </a:pPr>
                <a:r>
                  <a:rPr kumimoji="0" 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MISSION</a:t>
                </a: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D57BBC2-7360-4087-30F0-A2F6D285FE15}"/>
                  </a:ext>
                </a:extLst>
              </p:cNvPr>
              <p:cNvSpPr/>
              <p:nvPr/>
            </p:nvSpPr>
            <p:spPr bwMode="auto">
              <a:xfrm>
                <a:off x="4152630" y="1032508"/>
                <a:ext cx="5486400" cy="914400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299061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25043" algn="l"/>
                    <a:tab pos="409516" algn="l"/>
                    <a:tab pos="3417843" algn="r"/>
                    <a:tab pos="3792972" algn="r"/>
                    <a:tab pos="4051394" algn="r"/>
                    <a:tab pos="4506759" algn="l"/>
                    <a:tab pos="4610961" algn="l"/>
                    <a:tab pos="4916274" algn="r"/>
                    <a:tab pos="4953787" algn="r"/>
                    <a:tab pos="5368515" algn="r"/>
                    <a:tab pos="5440414" algn="r"/>
                  </a:tabLst>
                </a:pPr>
                <a:r>
                  <a:rPr lang="en-US" sz="3600" i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What</a:t>
                </a:r>
                <a:r>
                  <a:rPr lang="en-US" sz="3600" i="1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 organization does</a:t>
                </a:r>
                <a:endParaRPr kumimoji="0" lang="en-US" sz="36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676E3AD-A6EE-41C5-5D00-C18A6424E69B}"/>
                </a:ext>
              </a:extLst>
            </p:cNvPr>
            <p:cNvGrpSpPr/>
            <p:nvPr/>
          </p:nvGrpSpPr>
          <p:grpSpPr>
            <a:xfrm>
              <a:off x="573989" y="2430782"/>
              <a:ext cx="8606291" cy="914400"/>
              <a:chOff x="1032739" y="2535021"/>
              <a:chExt cx="8606291" cy="9144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C55E2CE-4A0C-2C5A-823C-660D3675A3A2}"/>
                  </a:ext>
                </a:extLst>
              </p:cNvPr>
              <p:cNvSpPr/>
              <p:nvPr/>
            </p:nvSpPr>
            <p:spPr bwMode="auto">
              <a:xfrm>
                <a:off x="3150265" y="2535021"/>
                <a:ext cx="914400" cy="914400"/>
              </a:xfrm>
              <a:prstGeom prst="ellipse">
                <a:avLst/>
              </a:prstGeom>
              <a:blipFill dpi="0" rotWithShape="1">
                <a:blip r:embed="rId3">
                  <a:biLevel thresh="25000"/>
                </a:blip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+mn-lt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C01DABE-7109-B188-37B0-B90DFD5E49BC}"/>
                  </a:ext>
                </a:extLst>
              </p:cNvPr>
              <p:cNvSpPr/>
              <p:nvPr/>
            </p:nvSpPr>
            <p:spPr bwMode="auto">
              <a:xfrm>
                <a:off x="1032739" y="2535021"/>
                <a:ext cx="2011679" cy="914400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299061" eaLnBrk="0" fontAlgn="base" hangingPunct="0">
                  <a:spcAft>
                    <a:spcPts val="447"/>
                  </a:spcAft>
                  <a:tabLst>
                    <a:tab pos="125043" algn="l"/>
                    <a:tab pos="409516" algn="l"/>
                    <a:tab pos="3417843" algn="r"/>
                    <a:tab pos="3792972" algn="r"/>
                    <a:tab pos="4051394" algn="r"/>
                    <a:tab pos="4506759" algn="l"/>
                    <a:tab pos="4610961" algn="l"/>
                    <a:tab pos="4916274" algn="r"/>
                    <a:tab pos="4953787" algn="r"/>
                    <a:tab pos="5368515" algn="r"/>
                    <a:tab pos="5440414" algn="r"/>
                  </a:tabLst>
                </a:pPr>
                <a:r>
                  <a:rPr lang="en-US" sz="4000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VISION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2897187-69AF-DD9B-EB60-024A553D763B}"/>
                  </a:ext>
                </a:extLst>
              </p:cNvPr>
              <p:cNvSpPr/>
              <p:nvPr/>
            </p:nvSpPr>
            <p:spPr bwMode="auto">
              <a:xfrm>
                <a:off x="4152630" y="2535021"/>
                <a:ext cx="5486400" cy="914400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299061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25043" algn="l"/>
                    <a:tab pos="409516" algn="l"/>
                    <a:tab pos="3417843" algn="r"/>
                    <a:tab pos="3792972" algn="r"/>
                    <a:tab pos="4051394" algn="r"/>
                    <a:tab pos="4506759" algn="l"/>
                    <a:tab pos="4610961" algn="l"/>
                    <a:tab pos="4916274" algn="r"/>
                    <a:tab pos="4953787" algn="r"/>
                    <a:tab pos="5368515" algn="r"/>
                    <a:tab pos="5440414" algn="r"/>
                  </a:tabLst>
                </a:pPr>
                <a:r>
                  <a:rPr lang="en-US" sz="3600" i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How</a:t>
                </a:r>
                <a:r>
                  <a:rPr lang="en-US" sz="36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 organization delivers on its mission</a:t>
                </a:r>
                <a:endParaRPr kumimoji="0" lang="en-US" sz="36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BECEAAF-3AC0-4F80-C69C-CC34D40AC786}"/>
                </a:ext>
              </a:extLst>
            </p:cNvPr>
            <p:cNvGrpSpPr/>
            <p:nvPr/>
          </p:nvGrpSpPr>
          <p:grpSpPr>
            <a:xfrm>
              <a:off x="573992" y="3492614"/>
              <a:ext cx="8606287" cy="914400"/>
              <a:chOff x="1032743" y="4175532"/>
              <a:chExt cx="8606287" cy="9144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D08E96A-3377-9D3C-574F-3F7CB3D16F44}"/>
                  </a:ext>
                </a:extLst>
              </p:cNvPr>
              <p:cNvSpPr/>
              <p:nvPr/>
            </p:nvSpPr>
            <p:spPr bwMode="auto">
              <a:xfrm>
                <a:off x="3150253" y="4175532"/>
                <a:ext cx="914400" cy="914400"/>
              </a:xfrm>
              <a:prstGeom prst="ellipse">
                <a:avLst/>
              </a:prstGeom>
              <a:blipFill dpi="0" rotWithShape="1">
                <a:blip r:embed="rId4">
                  <a:biLevel thresh="25000"/>
                </a:blip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8F5E4DD-1C52-02F3-8293-12DF4CD99EC6}"/>
                  </a:ext>
                </a:extLst>
              </p:cNvPr>
              <p:cNvSpPr/>
              <p:nvPr/>
            </p:nvSpPr>
            <p:spPr bwMode="auto">
              <a:xfrm>
                <a:off x="1032743" y="4175532"/>
                <a:ext cx="2011670" cy="914400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299061" eaLnBrk="0" fontAlgn="base" hangingPunct="0">
                  <a:spcAft>
                    <a:spcPts val="447"/>
                  </a:spcAft>
                  <a:tabLst>
                    <a:tab pos="125043" algn="l"/>
                    <a:tab pos="409516" algn="l"/>
                    <a:tab pos="3417843" algn="r"/>
                    <a:tab pos="3792972" algn="r"/>
                    <a:tab pos="4051394" algn="r"/>
                    <a:tab pos="4506759" algn="l"/>
                    <a:tab pos="4610961" algn="l"/>
                    <a:tab pos="4916274" algn="r"/>
                    <a:tab pos="4953787" algn="r"/>
                    <a:tab pos="5368515" algn="r"/>
                    <a:tab pos="5440414" algn="r"/>
                  </a:tabLst>
                </a:pPr>
                <a:r>
                  <a:rPr lang="en-US" sz="4000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VALUES</a:t>
                </a: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F8A1611-2273-F118-8AB1-B2A3FA040F34}"/>
                  </a:ext>
                </a:extLst>
              </p:cNvPr>
              <p:cNvSpPr/>
              <p:nvPr/>
            </p:nvSpPr>
            <p:spPr bwMode="auto">
              <a:xfrm>
                <a:off x="4152630" y="4175532"/>
                <a:ext cx="5486400" cy="914400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299061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25043" algn="l"/>
                    <a:tab pos="409516" algn="l"/>
                    <a:tab pos="3417843" algn="r"/>
                    <a:tab pos="3792972" algn="r"/>
                    <a:tab pos="4051394" algn="r"/>
                    <a:tab pos="4506759" algn="l"/>
                    <a:tab pos="4610961" algn="l"/>
                    <a:tab pos="4916274" algn="r"/>
                    <a:tab pos="4953787" algn="r"/>
                    <a:tab pos="5368515" algn="r"/>
                    <a:tab pos="5440414" algn="r"/>
                  </a:tabLst>
                </a:pPr>
                <a:r>
                  <a:rPr lang="en-US" sz="3600" i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kumimoji="0" lang="en-US" sz="36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eliefs</a:t>
                </a:r>
                <a:r>
                  <a:rPr kumimoji="0" lang="en-US" sz="3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of an organization </a:t>
                </a:r>
                <a:endParaRPr kumimoji="0" lang="en-US" sz="36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E2DD1D0-F9FF-0C2A-7E93-93D7739A990D}"/>
              </a:ext>
            </a:extLst>
          </p:cNvPr>
          <p:cNvGrpSpPr/>
          <p:nvPr/>
        </p:nvGrpSpPr>
        <p:grpSpPr>
          <a:xfrm>
            <a:off x="8866181" y="1239650"/>
            <a:ext cx="2751827" cy="3200400"/>
            <a:chOff x="9145757" y="1492080"/>
            <a:chExt cx="2751827" cy="32004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C60D3A8-D917-0376-2B5A-1E430FD597A7}"/>
                </a:ext>
              </a:extLst>
            </p:cNvPr>
            <p:cNvSpPr/>
            <p:nvPr/>
          </p:nvSpPr>
          <p:spPr>
            <a:xfrm>
              <a:off x="9145757" y="1492080"/>
              <a:ext cx="2751827" cy="32004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CEB92D-C3A7-6C4E-6DCC-97DAEF186031}"/>
                </a:ext>
              </a:extLst>
            </p:cNvPr>
            <p:cNvSpPr txBox="1"/>
            <p:nvPr/>
          </p:nvSpPr>
          <p:spPr>
            <a:xfrm>
              <a:off x="9359660" y="2061230"/>
              <a:ext cx="2324021" cy="20621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cap="small" dirty="0">
                  <a:solidFill>
                    <a:srgbClr val="C00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Different People have Different Definitions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AD81E77-8116-B770-BE70-68EA6C54D28A}"/>
              </a:ext>
            </a:extLst>
          </p:cNvPr>
          <p:cNvGrpSpPr/>
          <p:nvPr/>
        </p:nvGrpSpPr>
        <p:grpSpPr>
          <a:xfrm>
            <a:off x="3168419" y="4457688"/>
            <a:ext cx="5654550" cy="2175594"/>
            <a:chOff x="3325821" y="4417638"/>
            <a:chExt cx="5654550" cy="2175594"/>
          </a:xfrm>
        </p:grpSpPr>
        <p:pic>
          <p:nvPicPr>
            <p:cNvPr id="39" name="Picture 38" descr="Silhouettes of people standing in a row&#10;&#10;Description automatically generated">
              <a:extLst>
                <a:ext uri="{FF2B5EF4-FFF2-40B4-BE49-F238E27FC236}">
                  <a16:creationId xmlns:a16="http://schemas.microsoft.com/office/drawing/2014/main" id="{9DB19EFB-8931-1A6C-A265-CD7F8EEB5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5821" y="4453875"/>
              <a:ext cx="3222705" cy="2103120"/>
            </a:xfrm>
            <a:prstGeom prst="rect">
              <a:avLst/>
            </a:prstGeom>
            <a:effectLst>
              <a:softEdge rad="127000"/>
            </a:effectLst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AC2EF98-759F-B6C4-EA90-B5ADFA60A4B6}"/>
                </a:ext>
              </a:extLst>
            </p:cNvPr>
            <p:cNvGrpSpPr/>
            <p:nvPr/>
          </p:nvGrpSpPr>
          <p:grpSpPr>
            <a:xfrm>
              <a:off x="5132844" y="4417638"/>
              <a:ext cx="3847527" cy="2175594"/>
              <a:chOff x="5132844" y="4426264"/>
              <a:chExt cx="3847527" cy="2175594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C8C94AC9-5921-30D4-73B3-623768932C7F}"/>
                  </a:ext>
                </a:extLst>
              </p:cNvPr>
              <p:cNvSpPr/>
              <p:nvPr/>
            </p:nvSpPr>
            <p:spPr>
              <a:xfrm>
                <a:off x="5132844" y="4426264"/>
                <a:ext cx="3847527" cy="2175594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  <a:alpha val="76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3548B49-4B8D-38D6-DBB8-6829EE2E072E}"/>
                  </a:ext>
                </a:extLst>
              </p:cNvPr>
              <p:cNvSpPr/>
              <p:nvPr/>
            </p:nvSpPr>
            <p:spPr>
              <a:xfrm>
                <a:off x="5730727" y="5098563"/>
                <a:ext cx="2651760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spAutoFit/>
              </a:bodyPr>
              <a:lstStyle/>
              <a:p>
                <a:pPr algn="ctr"/>
                <a:r>
                  <a:rPr lang="en-US" sz="28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Leadership</a:t>
                </a:r>
              </a:p>
              <a:p>
                <a:pPr algn="ctr"/>
                <a:r>
                  <a:rPr lang="en-US" sz="20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Sets Vision &amp; Strategy</a:t>
                </a:r>
                <a:endParaRPr lang="en-US" sz="2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5633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23F85-88C9-067C-F01E-B3E585D34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Statements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27CA9-F825-8091-B178-2595763151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Examples: There is no one set of rules.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3918B-509A-69A4-92FE-7D9B20D16F66}"/>
              </a:ext>
            </a:extLst>
          </p:cNvPr>
          <p:cNvSpPr/>
          <p:nvPr/>
        </p:nvSpPr>
        <p:spPr>
          <a:xfrm>
            <a:off x="326190" y="1461411"/>
            <a:ext cx="5212080" cy="4206240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 Guiding Principles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Concise description of a company’s general purpose.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10 to 25 words, keep it simple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Be aspirational &amp; memorable.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If those close can’t remember it, it isn’t working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This is for the organization, not the World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Written with multiple audiences in mind.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Primarily employees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Public, stakeholders, and customers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Don’t compare yours to others.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 respected organization doesn’t mean they have a great mission statement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A37B15-0D78-A62D-40D8-B0A2BA9159DD}"/>
              </a:ext>
            </a:extLst>
          </p:cNvPr>
          <p:cNvGrpSpPr/>
          <p:nvPr/>
        </p:nvGrpSpPr>
        <p:grpSpPr>
          <a:xfrm>
            <a:off x="5795194" y="1392311"/>
            <a:ext cx="5905740" cy="4344439"/>
            <a:chOff x="5826170" y="1058281"/>
            <a:chExt cx="5905740" cy="434443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6A21130-80D6-D062-11C8-BA11C7D90019}"/>
                </a:ext>
              </a:extLst>
            </p:cNvPr>
            <p:cNvGrpSpPr/>
            <p:nvPr/>
          </p:nvGrpSpPr>
          <p:grpSpPr>
            <a:xfrm>
              <a:off x="6274820" y="1058281"/>
              <a:ext cx="5431213" cy="914400"/>
              <a:chOff x="6274820" y="1058281"/>
              <a:chExt cx="5431213" cy="914400"/>
            </a:xfrm>
          </p:grpSpPr>
          <p:pic>
            <p:nvPicPr>
              <p:cNvPr id="8" name="Picture 7" descr="A colorful apple with a bite taken out&#10;&#10;Description automatically generated">
                <a:extLst>
                  <a:ext uri="{FF2B5EF4-FFF2-40B4-BE49-F238E27FC236}">
                    <a16:creationId xmlns:a16="http://schemas.microsoft.com/office/drawing/2014/main" id="{B86B2C39-6557-2DFE-D27C-CE06B1D56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4820" y="1058281"/>
                <a:ext cx="823532" cy="914400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BA456F-9824-CC04-8076-15485853BE5A}"/>
                  </a:ext>
                </a:extLst>
              </p:cNvPr>
              <p:cNvSpPr/>
              <p:nvPr/>
            </p:nvSpPr>
            <p:spPr>
              <a:xfrm>
                <a:off x="7591233" y="1058281"/>
                <a:ext cx="4114800" cy="914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“To bring the best user experience to customers through innovative hardware, software and services.” 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DE107F6-6D8D-16E2-1FE9-AD0FC1E66BAA}"/>
                </a:ext>
              </a:extLst>
            </p:cNvPr>
            <p:cNvGrpSpPr/>
            <p:nvPr/>
          </p:nvGrpSpPr>
          <p:grpSpPr>
            <a:xfrm>
              <a:off x="6072348" y="2140667"/>
              <a:ext cx="5659562" cy="1371600"/>
              <a:chOff x="6072348" y="2141962"/>
              <a:chExt cx="5659562" cy="13716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DE9C6B-2809-2DCC-237A-63AC55E0D468}"/>
                  </a:ext>
                </a:extLst>
              </p:cNvPr>
              <p:cNvSpPr/>
              <p:nvPr/>
            </p:nvSpPr>
            <p:spPr>
              <a:xfrm>
                <a:off x="7617110" y="2141962"/>
                <a:ext cx="4114800" cy="1371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“To provide branded products and services of superior quality and value that improve the lives of the world’s consumers, now and for generations to come.” </a:t>
                </a:r>
              </a:p>
            </p:txBody>
          </p:sp>
          <p:pic>
            <p:nvPicPr>
              <p:cNvPr id="12" name="Picture 11" descr="Blue and black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96159E70-8613-3153-726A-E335B9CDF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2348" y="2553442"/>
                <a:ext cx="1228477" cy="548640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B1935FD-7C07-0B9D-9BF8-5D1218E2F87C}"/>
                </a:ext>
              </a:extLst>
            </p:cNvPr>
            <p:cNvGrpSpPr/>
            <p:nvPr/>
          </p:nvGrpSpPr>
          <p:grpSpPr>
            <a:xfrm>
              <a:off x="6000786" y="3680253"/>
              <a:ext cx="5731124" cy="914400"/>
              <a:chOff x="6000786" y="3682843"/>
              <a:chExt cx="5731124" cy="91440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A426A00-25BE-1171-27E4-04E7109F7B03}"/>
                  </a:ext>
                </a:extLst>
              </p:cNvPr>
              <p:cNvSpPr/>
              <p:nvPr/>
            </p:nvSpPr>
            <p:spPr>
              <a:xfrm>
                <a:off x="7617110" y="3682843"/>
                <a:ext cx="4114800" cy="914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“To bring inspiration and innovation to every athlete in the world. If you have a body, you are an athlete.”</a:t>
                </a:r>
              </a:p>
            </p:txBody>
          </p:sp>
          <p:pic>
            <p:nvPicPr>
              <p:cNvPr id="15" name="Picture 1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36EBD6A0-04E1-0E13-EE0F-463D8C19EA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0786" y="3869552"/>
                <a:ext cx="1371600" cy="540983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2BAB1A5-B6CC-DABC-D459-4520B25E6C85}"/>
                </a:ext>
              </a:extLst>
            </p:cNvPr>
            <p:cNvGrpSpPr/>
            <p:nvPr/>
          </p:nvGrpSpPr>
          <p:grpSpPr>
            <a:xfrm>
              <a:off x="5826170" y="4762640"/>
              <a:ext cx="5905740" cy="640080"/>
              <a:chOff x="5826170" y="4762640"/>
              <a:chExt cx="5905740" cy="64008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FDE0F8F-D217-A77B-3712-DE13E7C05CFF}"/>
                  </a:ext>
                </a:extLst>
              </p:cNvPr>
              <p:cNvSpPr/>
              <p:nvPr/>
            </p:nvSpPr>
            <p:spPr>
              <a:xfrm>
                <a:off x="7617110" y="4762640"/>
                <a:ext cx="4114800" cy="6400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“Delivering Strategic Project Portfolio Management Expertise.”</a:t>
                </a:r>
              </a:p>
            </p:txBody>
          </p:sp>
          <p:pic>
            <p:nvPicPr>
              <p:cNvPr id="18" name="Picture 17" descr="A black and blue logo&#10;&#10;Description automatically generated">
                <a:extLst>
                  <a:ext uri="{FF2B5EF4-FFF2-40B4-BE49-F238E27FC236}">
                    <a16:creationId xmlns:a16="http://schemas.microsoft.com/office/drawing/2014/main" id="{A0327A80-0886-BF8B-5D87-F05CD370E3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6170" y="4812160"/>
                <a:ext cx="1720832" cy="54104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59341902"/>
      </p:ext>
    </p:extLst>
  </p:cSld>
  <p:clrMapOvr>
    <a:masterClrMapping/>
  </p:clrMapOvr>
</p:sld>
</file>

<file path=ppt/theme/theme1.xml><?xml version="1.0" encoding="utf-8"?>
<a:theme xmlns:a="http://schemas.openxmlformats.org/drawingml/2006/main" name="MatrixVTI">
  <a:themeElements>
    <a:clrScheme name="AnalogousFromDarkSeedLeftStep">
      <a:dk1>
        <a:srgbClr val="000000"/>
      </a:dk1>
      <a:lt1>
        <a:srgbClr val="FFFFFF"/>
      </a:lt1>
      <a:dk2>
        <a:srgbClr val="1B2130"/>
      </a:dk2>
      <a:lt2>
        <a:srgbClr val="F0F3F1"/>
      </a:lt2>
      <a:accent1>
        <a:srgbClr val="D937B0"/>
      </a:accent1>
      <a:accent2>
        <a:srgbClr val="AC25C7"/>
      </a:accent2>
      <a:accent3>
        <a:srgbClr val="7B37D9"/>
      </a:accent3>
      <a:accent4>
        <a:srgbClr val="3A3ACC"/>
      </a:accent4>
      <a:accent5>
        <a:srgbClr val="377AD9"/>
      </a:accent5>
      <a:accent6>
        <a:srgbClr val="25ACC7"/>
      </a:accent6>
      <a:hlink>
        <a:srgbClr val="3F5FBF"/>
      </a:hlink>
      <a:folHlink>
        <a:srgbClr val="7F7F7F"/>
      </a:folHlink>
    </a:clrScheme>
    <a:fontScheme name="Custom 4">
      <a:majorFont>
        <a:latin typeface="Bahnschrif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rixVTI" id="{A2576CCC-A559-4FD4-A542-772649F65A84}" vid="{5CBC41A9-80A0-44C6-90CD-6D86303435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8852</TotalTime>
  <Words>3435</Words>
  <Application>Microsoft Office PowerPoint</Application>
  <PresentationFormat>Widescreen</PresentationFormat>
  <Paragraphs>696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Aptos</vt:lpstr>
      <vt:lpstr>Arial</vt:lpstr>
      <vt:lpstr>Avenir Next LT Pro</vt:lpstr>
      <vt:lpstr>Bahnschrift</vt:lpstr>
      <vt:lpstr>Calibri</vt:lpstr>
      <vt:lpstr>Montserrat Black</vt:lpstr>
      <vt:lpstr>Wingdings</vt:lpstr>
      <vt:lpstr>MatrixVTI</vt:lpstr>
      <vt:lpstr>PowerPoint Presentation</vt:lpstr>
      <vt:lpstr>Agenda / Topics (All topics can be a 1-4 hour classroom session, depending on depth)</vt:lpstr>
      <vt:lpstr>PowerPoint Presentation</vt:lpstr>
      <vt:lpstr>PowerPoint Presentation</vt:lpstr>
      <vt:lpstr>Types of Strategies</vt:lpstr>
      <vt:lpstr>What is Strategy Management?</vt:lpstr>
      <vt:lpstr>Factors that Limit Strategic Results</vt:lpstr>
      <vt:lpstr>PowerPoint Presentation</vt:lpstr>
      <vt:lpstr>Mission Statements</vt:lpstr>
      <vt:lpstr>Vision Statements</vt:lpstr>
      <vt:lpstr>What Altitude Provides the Best Viewpoint?</vt:lpstr>
      <vt:lpstr>Values, Beliefs, or Behaviors</vt:lpstr>
      <vt:lpstr>Organizationally Deep Strategy, Culture, Mission, Vision, &amp; Values </vt:lpstr>
      <vt:lpstr>PowerPoint Presentation</vt:lpstr>
      <vt:lpstr>What Comes First, Beliefs or Behaviors?</vt:lpstr>
      <vt:lpstr>Change a Culture to Deliver Value</vt:lpstr>
      <vt:lpstr>PowerPoint Presentation</vt:lpstr>
      <vt:lpstr>Portfolio Structure</vt:lpstr>
      <vt:lpstr>Strategic Project Portfolio</vt:lpstr>
      <vt:lpstr>PowerPoint Presentation</vt:lpstr>
      <vt:lpstr>Detailed and High-Level Models</vt:lpstr>
      <vt:lpstr>Business Model Example</vt:lpstr>
      <vt:lpstr>PowerPoint Presentation</vt:lpstr>
      <vt:lpstr>S.W.O.T.’s Done, Now What?</vt:lpstr>
      <vt:lpstr>PowerPoint Presentation</vt:lpstr>
      <vt:lpstr>Building the Connections Up</vt:lpstr>
      <vt:lpstr>Strategic Mapping Example: Global Project Mgt.</vt:lpstr>
      <vt:lpstr>PowerPoint Presentation</vt:lpstr>
      <vt:lpstr>Branding Matrix</vt:lpstr>
      <vt:lpstr>Hearts &amp; Minds of Others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and Mission</dc:title>
  <dc:creator>Gerry Jeffs</dc:creator>
  <cp:lastModifiedBy>Gerry Jeffs</cp:lastModifiedBy>
  <cp:revision>498</cp:revision>
  <dcterms:created xsi:type="dcterms:W3CDTF">2024-02-10T16:48:55Z</dcterms:created>
  <dcterms:modified xsi:type="dcterms:W3CDTF">2024-10-29T21:54:23Z</dcterms:modified>
</cp:coreProperties>
</file>